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5" r:id="rId1"/>
    <p:sldMasterId id="2147483716" r:id="rId2"/>
    <p:sldMasterId id="2147483717" r:id="rId3"/>
    <p:sldMasterId id="2147483718" r:id="rId4"/>
    <p:sldMasterId id="2147483719" r:id="rId5"/>
  </p:sldMasterIdLst>
  <p:notesMasterIdLst>
    <p:notesMasterId r:id="rId14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Lst>
  <p:sldSz cx="9144000" cy="5143500" type="screen16x9"/>
  <p:notesSz cx="6858000" cy="9144000"/>
  <p:embeddedFontLst>
    <p:embeddedFont>
      <p:font typeface="Anton" pitchFamily="2" charset="0"/>
      <p:regular r:id="rId143"/>
    </p:embeddedFont>
    <p:embeddedFont>
      <p:font typeface="Didact Gothic" panose="00000500000000000000" pitchFamily="2" charset="0"/>
      <p:regular r:id="rId144"/>
    </p:embeddedFont>
    <p:embeddedFont>
      <p:font typeface="Helvetica Neue" panose="020B0604020202020204" charset="0"/>
      <p:regular r:id="rId145"/>
      <p:bold r:id="rId146"/>
      <p:italic r:id="rId147"/>
      <p:boldItalic r:id="rId148"/>
    </p:embeddedFont>
    <p:embeddedFont>
      <p:font typeface="Helvetica Neue Light" panose="020B0604020202020204" charset="0"/>
      <p:regular r:id="rId149"/>
      <p:bold r:id="rId150"/>
      <p:italic r:id="rId151"/>
      <p:boldItalic r:id="rId152"/>
    </p:embeddedFont>
    <p:embeddedFont>
      <p:font typeface="Lato" panose="020F0502020204030203" pitchFamily="34" charset="0"/>
      <p:regular r:id="rId153"/>
      <p:bold r:id="rId154"/>
      <p:italic r:id="rId155"/>
      <p:boldItalic r:id="rId156"/>
    </p:embeddedFont>
    <p:embeddedFont>
      <p:font typeface="Lato Light" panose="020F0502020204030203" pitchFamily="34" charset="0"/>
      <p:regular r:id="rId157"/>
      <p:bold r:id="rId158"/>
      <p:italic r:id="rId159"/>
      <p:boldItalic r:id="rId1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162E0D-63C1-49C7-90FE-EE61F105313D}">
  <a:tblStyle styleId="{B7162E0D-63C1-49C7-90FE-EE61F105313D}"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9F59028-6CD9-4B71-AD41-A5B0DF8FAB7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font" Target="fonts/font17.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font" Target="fonts/font7.fntdata"/><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font" Target="fonts/font18.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font" Target="fonts/font8.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font" Target="fonts/font3.fntdata"/><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font" Target="fonts/font9.fntdata"/><Relationship Id="rId156" Type="http://schemas.openxmlformats.org/officeDocument/2006/relationships/font" Target="fonts/font14.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font" Target="fonts/font4.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font" Target="fonts/font15.fntdata"/><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font" Target="fonts/font10.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font" Target="fonts/font5.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notesMaster" Target="notesMasters/notesMaster1.xml"/><Relationship Id="rId163"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font" Target="fonts/font16.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font" Target="fonts/font11.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1.fntdata"/><Relationship Id="rId148" Type="http://schemas.openxmlformats.org/officeDocument/2006/relationships/font" Target="fonts/font6.fntdata"/><Relationship Id="rId16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font" Target="fonts/font12.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font" Target="fonts/font2.fntdata"/><Relationship Id="rId90" Type="http://schemas.openxmlformats.org/officeDocument/2006/relationships/slide" Target="slides/slide85.xml"/><Relationship Id="rId165" Type="http://schemas.microsoft.com/office/2016/11/relationships/changesInfo" Target="changesInfos/changesInfo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Castro" userId="d00c2313-5f3d-48f9-a97f-4e52a4f7ad5b" providerId="ADAL" clId="{A4FAA3C8-6957-41D0-8777-52A26AC94CA9}"/>
    <pc:docChg chg="modSld">
      <pc:chgData name="Francisco Castro" userId="d00c2313-5f3d-48f9-a97f-4e52a4f7ad5b" providerId="ADAL" clId="{A4FAA3C8-6957-41D0-8777-52A26AC94CA9}" dt="2022-06-15T20:49:08.909" v="0" actId="2161"/>
      <pc:docMkLst>
        <pc:docMk/>
      </pc:docMkLst>
      <pc:sldChg chg="modSp mod">
        <pc:chgData name="Francisco Castro" userId="d00c2313-5f3d-48f9-a97f-4e52a4f7ad5b" providerId="ADAL" clId="{A4FAA3C8-6957-41D0-8777-52A26AC94CA9}" dt="2022-06-15T20:49:08.909" v="0" actId="2161"/>
        <pc:sldMkLst>
          <pc:docMk/>
          <pc:sldMk cId="0" sldId="332"/>
        </pc:sldMkLst>
        <pc:graphicFrameChg chg="modGraphic">
          <ac:chgData name="Francisco Castro" userId="d00c2313-5f3d-48f9-a97f-4e52a4f7ad5b" providerId="ADAL" clId="{A4FAA3C8-6957-41D0-8777-52A26AC94CA9}" dt="2022-06-15T20:49:08.909" v="0" actId="2161"/>
          <ac:graphicFrameMkLst>
            <pc:docMk/>
            <pc:sldMk cId="0" sldId="332"/>
            <ac:graphicFrameMk id="1040"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a14cde810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ga14cde810d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55d5bcb2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55d5bcb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10a1e117748_0_1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10a1e117748_0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10a1e117748_0_1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10a1e117748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los subtemas de un módulo.</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10a1e117748_0_14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10a1e117748_0_1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10a1e117748_0_14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10a1e117748_0_1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10a1e117748_0_1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10a1e117748_0_1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10a1e117748_0_1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10a1e117748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10a1e117748_0_1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 name="Google Shape;1346;g10a1e117748_0_1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10a1e117748_0_1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10a1e117748_0_1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0a1e117748_0_1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0a1e117748_0_1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a1e117748_0_1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a1e117748_0_1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a14cde810d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ga14cde810d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10a1e117748_0_1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g10a1e117748_0_1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10a1e117748_0_15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10a1e117748_0_1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10a1e117748_0_1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10a1e117748_0_1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los subtemas de un módulo.</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10a1e117748_0_1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10a1e117748_0_1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10a1e117748_0_1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10a1e117748_0_1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10a1e117748_0_1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10a1e117748_0_1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los subtemas de un módulo.</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10a1e117748_0_15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10a1e117748_0_1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10a1e117748_0_16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10a1e117748_0_1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10a1e117748_0_16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10a1e117748_0_1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los subtemas de un módulo.</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10a1e117748_0_1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10a1e117748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b405919ef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b405919ef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10a1e117748_0_16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10a1e117748_0_1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10a1e117748_0_16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10a1e117748_0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los subtemas de un módulo.</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10a1e117748_0_16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10a1e117748_0_1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10a1e117748_0_1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10a1e117748_0_1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10a1e117748_0_1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10a1e117748_0_1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10a2be86367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10a2be86367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10a2be86367_0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10a2be86367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10a1e117748_0_1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5" name="Google Shape;1545;g10a1e117748_0_1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Usar la clase correspondiente a la entrega intermedia del proyecto final.</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10a1e117748_0_1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3" name="Google Shape;1553;g10a1e117748_0_16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sz="1200">
                <a:solidFill>
                  <a:schemeClr val="dk1"/>
                </a:solidFill>
                <a:highlight>
                  <a:schemeClr val="lt1"/>
                </a:highlight>
                <a:latin typeface="Helvetica Neue Light"/>
                <a:ea typeface="Helvetica Neue Light"/>
                <a:cs typeface="Helvetica Neue Light"/>
                <a:sym typeface="Helvetica Neue Light"/>
              </a:rPr>
              <a:t>Usar la clase correspondiente a la entrega intermedia del proyecto final</a:t>
            </a:r>
            <a:endParaRPr sz="1200">
              <a:solidFill>
                <a:schemeClr val="dk1"/>
              </a:solidFill>
              <a:highlight>
                <a:schemeClr val="lt1"/>
              </a:highlight>
              <a:latin typeface="Helvetica Neue Light"/>
              <a:ea typeface="Helvetica Neue Light"/>
              <a:cs typeface="Helvetica Neue Light"/>
              <a:sym typeface="Helvetica Neue Light"/>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10a52c25a14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0" name="Google Shape;1560;g10a52c25a14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sz="1200">
                <a:solidFill>
                  <a:schemeClr val="dk1"/>
                </a:solidFill>
                <a:highlight>
                  <a:schemeClr val="lt1"/>
                </a:highlight>
                <a:latin typeface="Helvetica Neue Light"/>
                <a:ea typeface="Helvetica Neue Light"/>
                <a:cs typeface="Helvetica Neue Light"/>
                <a:sym typeface="Helvetica Neue Light"/>
              </a:rPr>
              <a:t>Usar la clase correspondiente a la entrega intermedia del proyecto final</a:t>
            </a:r>
            <a:endParaRPr sz="1200">
              <a:solidFill>
                <a:schemeClr val="dk1"/>
              </a:solidFill>
              <a:highlight>
                <a:schemeClr val="lt1"/>
              </a:highlight>
              <a:latin typeface="Helvetica Neue Light"/>
              <a:ea typeface="Helvetica Neue Light"/>
              <a:cs typeface="Helvetica Neue Light"/>
              <a:sym typeface="Helvetica Neue Light"/>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b405919ef2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b405919ef2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10a2be86367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6" name="Google Shape;1566;g10a2be86367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10a2be86367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4" name="Google Shape;1574;g10a2be86367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10a1e117748_0_16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1" name="Google Shape;1581;g10a1e117748_0_1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bc57655c5f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bc57655c5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0a1e117748_0_16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0a1e117748_0_1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10a1e117748_0_16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4" name="Google Shape;1604;g10a1e117748_0_1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10a1e117748_0_17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 name="Google Shape;1610;g10a1e117748_0_1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Todas las clases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b405919ef2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b405919ef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b405919ef2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b405919ef2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b405919ef2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gb405919ef2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b405919ef2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b405919ef2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fbcbdaf1c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fbcbdaf1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b405919ef2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b405919ef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a14cde810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a14cde810d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fbcbdaf1c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fbcbdaf1c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fbcbdaf1ca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fbcbdaf1c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bcbdaf1ca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bcbdaf1c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fbcbdaf1ca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fbcbdaf1c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405919ef2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405919ef2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b405919ef2_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b405919ef2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b405919ef2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b405919ef2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fbcbdaf1ca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fbcbdaf1c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fbcbdaf1c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fbcbdaf1c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fbcbdaf1ca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fbcbdaf1c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a14cde810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a14cde810d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055d5bcb2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055d5bcb2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055d5bcb2e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055d5bcb2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b2e28832f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9" name="Google Shape;609;gb2e28832f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14cde810d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4" name="Google Shape;614;ga14cde810d_0_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Mostrar lo explicado con el editor de texto</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b8ac8293a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b8ac8293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fbcbdaf1ca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fbcbdaf1c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14cde810d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7" name="Google Shape;637;ga14cde810d_0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b8ac8293a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b8ac8293a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fbcbdaf1ca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fbcbdaf1c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b8ac8293a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b8ac8293a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9f757d731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9f757d73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fbcbdaf1ca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fbcbdaf1c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b8ac8293a1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b8ac8293a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14cde810d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3" name="Google Shape;683;ga14cde810d_0_4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a:solidFill>
                  <a:schemeClr val="dk1"/>
                </a:solidFill>
              </a:rPr>
              <a:t>Mostrar lo explicado con el editor de texto</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0a52c25a14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0a52c25a1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0a52c25a14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0a52c25a1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0a52c25a14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10a52c25a14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0a52c25a14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7" name="Google Shape;717;g10a52c25a14_0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bc57655c5f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4" name="Google Shape;724;gbc57655c5f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sz="1400" b="1">
                <a:solidFill>
                  <a:schemeClr val="dk1"/>
                </a:solidFill>
              </a:rPr>
              <a:t>ACTIVIDAD “PARA PENSAR” (Optativa)</a:t>
            </a:r>
            <a:endParaRPr sz="14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GB" sz="1400" b="1">
                <a:solidFill>
                  <a:schemeClr val="dk1"/>
                </a:solidFill>
              </a:rPr>
              <a:t>Duración estimada:</a:t>
            </a:r>
            <a:r>
              <a:rPr lang="en-GB" sz="1400">
                <a:solidFill>
                  <a:schemeClr val="dk1"/>
                </a:solidFill>
              </a:rPr>
              <a:t> 5/10 minutos (de tarea) </a:t>
            </a: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GB" sz="1400" b="1">
                <a:solidFill>
                  <a:schemeClr val="dk1"/>
                </a:solidFill>
              </a:rPr>
              <a:t>Formato: </a:t>
            </a:r>
            <a:r>
              <a:rPr lang="en-GB" sz="1400">
                <a:solidFill>
                  <a:schemeClr val="dk1"/>
                </a:solidFill>
              </a:rPr>
              <a:t>Google Forms</a:t>
            </a: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4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GB" sz="1400">
                <a:solidFill>
                  <a:schemeClr val="dk1"/>
                </a:solidFill>
              </a:rPr>
              <a:t>Compartir el enlace del quizz correspondiente a la CLASE 1 de la carpeta “Quizzes”.</a:t>
            </a:r>
            <a:r>
              <a:rPr lang="en-GB" sz="1400" b="1">
                <a:solidFill>
                  <a:schemeClr val="dk1"/>
                </a:solidFill>
              </a:rPr>
              <a:t> Aclarar que es optativo. </a:t>
            </a:r>
            <a:endParaRPr sz="1400" b="1">
              <a:solidFill>
                <a:schemeClr val="dk1"/>
              </a:solidFill>
            </a:endParaRPr>
          </a:p>
          <a:p>
            <a:pPr marL="457200" lvl="0" indent="0" algn="l" rtl="0">
              <a:lnSpc>
                <a:spcPct val="100000"/>
              </a:lnSpc>
              <a:spcBef>
                <a:spcPts val="0"/>
              </a:spcBef>
              <a:spcAft>
                <a:spcPts val="0"/>
              </a:spcAft>
              <a:buSzPts val="1100"/>
              <a:buNone/>
            </a:pPr>
            <a:endParaRPr sz="1450">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0a1e11774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0" name="Google Shape;730;g10a1e11774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a1e117748_0_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5" name="Google Shape;735;g10a1e117748_0_9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a2370d51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g10a2370d51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0a1e117748_0_9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0a1e117748_0_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0a1e117748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0a1e117748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0a1e117748_0_9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0a1e117748_0_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 puede usar para comenzar o finalizar la clase, según sea más conveniente. La información de este slide es de relleno. </a:t>
            </a:r>
            <a:endParaRPr/>
          </a:p>
          <a:p>
            <a:pPr marL="0" lvl="0" indent="0" algn="l" rtl="0">
              <a:spcBef>
                <a:spcPts val="0"/>
              </a:spcBef>
              <a:spcAft>
                <a:spcPts val="0"/>
              </a:spcAft>
              <a:buNone/>
            </a:pPr>
            <a:endParaRPr/>
          </a:p>
          <a:p>
            <a:pPr marL="0" lvl="0" indent="0" algn="l" rtl="0">
              <a:spcBef>
                <a:spcPts val="0"/>
              </a:spcBef>
              <a:spcAft>
                <a:spcPts val="0"/>
              </a:spcAft>
              <a:buNone/>
            </a:pPr>
            <a:r>
              <a:rPr lang="en-GB" b="1"/>
              <a:t>Recurso: Mapa de conceptos</a:t>
            </a:r>
            <a:endParaRPr b="1"/>
          </a:p>
          <a:p>
            <a:pPr marL="0" lvl="0" indent="0" algn="l" rtl="0">
              <a:spcBef>
                <a:spcPts val="0"/>
              </a:spcBef>
              <a:spcAft>
                <a:spcPts val="0"/>
              </a:spcAft>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marL="0" lvl="0" indent="0" algn="l" rtl="0">
              <a:spcBef>
                <a:spcPts val="0"/>
              </a:spcBef>
              <a:spcAft>
                <a:spcPts val="0"/>
              </a:spcAft>
              <a:buNone/>
            </a:pPr>
            <a:r>
              <a:rPr lang="en-GB" b="1"/>
              <a:t>Sugerencia</a:t>
            </a:r>
            <a:r>
              <a:rPr lang="en-GB"/>
              <a:t>: </a:t>
            </a:r>
            <a:br>
              <a:rPr lang="en-GB"/>
            </a:br>
            <a:r>
              <a:rPr lang="en-GB"/>
              <a:t>-También se pueden mostrar con un menor énfasis o colores apagados, aquellos contenidos de clases anteriores y que se vinculen con la actual. </a:t>
            </a:r>
            <a:endParaRPr/>
          </a:p>
          <a:p>
            <a:pPr marL="0" lvl="0" indent="0" algn="l" rtl="0">
              <a:spcBef>
                <a:spcPts val="0"/>
              </a:spcBef>
              <a:spcAft>
                <a:spcPts val="0"/>
              </a:spcAft>
              <a:buNone/>
            </a:pPr>
            <a:r>
              <a:rPr lang="en-GB"/>
              <a:t>-Resaltar con color los temas que se abordan en la clase.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0a1e117748_0_1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10a1e117748_0_10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400" b="1">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a1e117748_0_10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a1e117748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10a1e117748_0_10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10a1e117748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0a1e117748_0_10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0a1e117748_0_1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0a1e117748_0_10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10a1e117748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0a1e117748_0_1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0a1e117748_0_1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0a1e117748_0_10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0a1e117748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a14cde810d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a14cde810d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0a1e117748_0_10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0a1e117748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0a1e117748_0_1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0a1e117748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0a1e117748_0_10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10a1e117748_0_1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0a1e117748_0_10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0a1e117748_0_10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0a1e117748_0_1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0a1e117748_0_1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los subtemas de un módulo.</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0a1e117748_0_1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0a1e117748_0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0a1e117748_0_1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10a1e117748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0a1e117748_0_1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0a1e117748_0_1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0a1e117748_0_1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0a1e117748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los subtemas de un módulo.</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0a1e117748_0_1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10a1e117748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09f757d731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09f757d731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0a1e117748_0_1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10a1e117748_0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10a1e117748_0_1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10a1e117748_0_1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0a1e117748_0_1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0a1e117748_0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0a1e117748_0_1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10a1e117748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0a1e117748_0_1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0a1e117748_0_1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0a1e117748_0_1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0a1e117748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10a1e117748_0_1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10a1e117748_0_1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10a1e117748_0_1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10a1e117748_0_1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10a1e117748_0_1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10a1e117748_0_1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10a1e117748_0_1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10a1e117748_0_1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eecb39e5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eecb39e53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sz="1400" b="1">
                <a:solidFill>
                  <a:schemeClr val="dk1"/>
                </a:solidFill>
                <a:latin typeface="Helvetica Neue"/>
                <a:ea typeface="Helvetica Neue"/>
                <a:cs typeface="Helvetica Neue"/>
                <a:sym typeface="Helvetica Neue"/>
              </a:rPr>
              <a:t>Entrevistas Modalidad online</a:t>
            </a:r>
            <a:endParaRPr sz="1400" b="1">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r>
              <a:rPr lang="en-GB" sz="1400" b="1">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r>
              <a:rPr lang="en-GB" sz="1400" b="1">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endParaRPr sz="1400" b="1">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r>
              <a:rPr lang="en-GB" sz="1400" b="1">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endParaRPr sz="1400" b="1">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r>
              <a:rPr lang="en-GB" sz="1400" b="1">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endParaRPr sz="1400" b="1">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endParaRPr sz="1400" b="1">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r>
              <a:rPr lang="en-GB" sz="1400" b="1">
                <a:solidFill>
                  <a:schemeClr val="dk1"/>
                </a:solidFill>
                <a:latin typeface="Helvetica Neue"/>
                <a:ea typeface="Helvetica Neue"/>
                <a:cs typeface="Helvetica Neue"/>
                <a:sym typeface="Helvetica Neue"/>
              </a:rPr>
              <a:t>¿Cómo llevar adelante la actividad?</a:t>
            </a:r>
            <a:endParaRPr sz="1400" b="1">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r>
              <a:rPr lang="en-GB" sz="1400" b="1">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r>
              <a:rPr lang="en-GB" sz="1400" b="1">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r>
              <a:rPr lang="en-GB" sz="1400" b="1">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r>
              <a:rPr lang="en-GB" sz="1400" b="1">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r>
              <a:rPr lang="en-GB" sz="1400" b="1">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r>
              <a:rPr lang="en-GB" sz="1400" b="1">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r>
              <a:rPr lang="en-GB" sz="1400" b="1">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sz="1400" b="1">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SzPts val="1100"/>
              <a:buNone/>
            </a:pPr>
            <a:endParaRPr sz="1400" b="1">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10a1e117748_0_1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10a1e117748_0_1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10a1e117748_0_1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10a1e117748_0_1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0a1e117748_0_1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0a1e117748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10a1e117748_0_1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10a1e117748_0_1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10a1e117748_0_1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10a1e117748_0_1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10a1e117748_0_1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10a1e117748_0_1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a1e117748_0_1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a1e117748_0_1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0a1e117748_0_1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0a1e117748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10a1e117748_0_1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10a1e117748_0_1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0a1e117748_0_1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0a1e117748_0_1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0a2be86367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0a2be86367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a1e117748_0_1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a1e117748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10a1e117748_0_1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10a1e117748_0_1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chemeClr val="dk1"/>
                </a:solidFill>
              </a:rPr>
              <a:t>“Ejemplo en vivo”</a:t>
            </a:r>
            <a:endParaRPr sz="13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El docente realizará una tarea compartiendo la pantalla en vivo. Se centrará en los pasos y los aspectos a tener en cuenta.</a:t>
            </a:r>
            <a:endParaRPr sz="1200">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0a1e117748_0_1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0a1e117748_0_1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10a1e117748_0_1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10a1e117748_0_1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0a1e117748_0_1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3" name="Google Shape;1223;g10a1e117748_0_14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10a1e117748_0_1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10a1e117748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0a1e117748_0_1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0a1e117748_0_1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10a1e117748_0_1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10a1e117748_0_1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10a1e117748_0_1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10a1e117748_0_1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los subtemas de un módulo.</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10a1e117748_0_1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10a1e117748_0_1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57" name="Google Shape;57;p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8" name="Google Shape;58;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1" name="Google Shape;61;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62" name="Google Shape;6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65" name="Google Shape;65;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8" name="Google Shape;68;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69" name="Google Shape;69;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0" name="Google Shape;70;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3" name="Google Shape;73;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76" name="Google Shape;76;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7" name="Google Shape;77;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
        <p:cNvGrpSpPr/>
        <p:nvPr/>
      </p:nvGrpSpPr>
      <p:grpSpPr>
        <a:xfrm>
          <a:off x="0" y="0"/>
          <a:ext cx="0" cy="0"/>
          <a:chOff x="0" y="0"/>
          <a:chExt cx="0" cy="0"/>
        </a:xfrm>
      </p:grpSpPr>
      <p:sp>
        <p:nvSpPr>
          <p:cNvPr id="79" name="Google Shape;79;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80" name="Google Shape;80;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84" name="Google Shape;84;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5" name="Google Shape;85;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86" name="Google Shape;86;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7"/>
        <p:cNvGrpSpPr/>
        <p:nvPr/>
      </p:nvGrpSpPr>
      <p:grpSpPr>
        <a:xfrm>
          <a:off x="0" y="0"/>
          <a:ext cx="0" cy="0"/>
          <a:chOff x="0" y="0"/>
          <a:chExt cx="0" cy="0"/>
        </a:xfrm>
      </p:grpSpPr>
      <p:sp>
        <p:nvSpPr>
          <p:cNvPr id="88" name="Google Shape;88;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800"/>
              <a:buNone/>
              <a:defRPr/>
            </a:lvl1pPr>
          </a:lstStyle>
          <a:p>
            <a:endParaRPr/>
          </a:p>
        </p:txBody>
      </p:sp>
      <p:sp>
        <p:nvSpPr>
          <p:cNvPr id="89" name="Google Shape;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0"/>
        <p:cNvGrpSpPr/>
        <p:nvPr/>
      </p:nvGrpSpPr>
      <p:grpSpPr>
        <a:xfrm>
          <a:off x="0" y="0"/>
          <a:ext cx="0" cy="0"/>
          <a:chOff x="0" y="0"/>
          <a:chExt cx="0" cy="0"/>
        </a:xfrm>
      </p:grpSpPr>
      <p:sp>
        <p:nvSpPr>
          <p:cNvPr id="91" name="Google Shape;91;p2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92" name="Google Shape;92;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93" name="Google Shape;93;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
        <p:cNvGrpSpPr/>
        <p:nvPr/>
      </p:nvGrpSpPr>
      <p:grpSpPr>
        <a:xfrm>
          <a:off x="0" y="0"/>
          <a:ext cx="0" cy="0"/>
          <a:chOff x="0" y="0"/>
          <a:chExt cx="0" cy="0"/>
        </a:xfrm>
      </p:grpSpPr>
      <p:sp>
        <p:nvSpPr>
          <p:cNvPr id="95" name="Google Shape;95;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97"/>
        <p:cNvGrpSpPr/>
        <p:nvPr/>
      </p:nvGrpSpPr>
      <p:grpSpPr>
        <a:xfrm>
          <a:off x="0" y="0"/>
          <a:ext cx="0" cy="0"/>
          <a:chOff x="0" y="0"/>
          <a:chExt cx="0" cy="0"/>
        </a:xfrm>
      </p:grpSpPr>
      <p:pic>
        <p:nvPicPr>
          <p:cNvPr id="98" name="Google Shape;98;p27"/>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2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101"/>
        <p:cNvGrpSpPr/>
        <p:nvPr/>
      </p:nvGrpSpPr>
      <p:grpSpPr>
        <a:xfrm>
          <a:off x="0" y="0"/>
          <a:ext cx="0" cy="0"/>
          <a:chOff x="0" y="0"/>
          <a:chExt cx="0" cy="0"/>
        </a:xfrm>
      </p:grpSpPr>
      <p:sp>
        <p:nvSpPr>
          <p:cNvPr id="102" name="Google Shape;102;p29"/>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103;p29"/>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04" name="Google Shape;104;p29"/>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 name="Google Shape;105;p29"/>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06" name="Google Shape;106;p29"/>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07" name="Google Shape;107;p29"/>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08" name="Google Shape;108;p29"/>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109" name="Google Shape;109;p29"/>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110" name="Google Shape;110;p29"/>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 name="Google Shape;111;p29"/>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 name="Google Shape;112;p29"/>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13" name="Google Shape;113;p29"/>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14" name="Google Shape;114;p29"/>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15" name="Google Shape;115;p29"/>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116" name="Google Shape;116;p29"/>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117" name="Google Shape;117;p29"/>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8" name="Google Shape;118;p29"/>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 name="Google Shape;119;p29"/>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20" name="Google Shape;120;p29"/>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21" name="Google Shape;121;p29"/>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22" name="Google Shape;122;p29"/>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123" name="Google Shape;123;p29"/>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124" name="Google Shape;124;p29"/>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30"/>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32"/>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131"/>
        <p:cNvGrpSpPr/>
        <p:nvPr/>
      </p:nvGrpSpPr>
      <p:grpSpPr>
        <a:xfrm>
          <a:off x="0" y="0"/>
          <a:ext cx="0" cy="0"/>
          <a:chOff x="0" y="0"/>
          <a:chExt cx="0" cy="0"/>
        </a:xfrm>
      </p:grpSpPr>
      <p:sp>
        <p:nvSpPr>
          <p:cNvPr id="132" name="Google Shape;132;p3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133"/>
        <p:cNvGrpSpPr/>
        <p:nvPr/>
      </p:nvGrpSpPr>
      <p:grpSpPr>
        <a:xfrm>
          <a:off x="0" y="0"/>
          <a:ext cx="0" cy="0"/>
          <a:chOff x="0" y="0"/>
          <a:chExt cx="0" cy="0"/>
        </a:xfrm>
      </p:grpSpPr>
      <p:pic>
        <p:nvPicPr>
          <p:cNvPr id="134" name="Google Shape;134;p34"/>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35" name="Google Shape;135;p34"/>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6" name="Google Shape;136;p34"/>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137"/>
        <p:cNvGrpSpPr/>
        <p:nvPr/>
      </p:nvGrpSpPr>
      <p:grpSpPr>
        <a:xfrm>
          <a:off x="0" y="0"/>
          <a:ext cx="0" cy="0"/>
          <a:chOff x="0" y="0"/>
          <a:chExt cx="0" cy="0"/>
        </a:xfrm>
      </p:grpSpPr>
      <p:pic>
        <p:nvPicPr>
          <p:cNvPr id="138" name="Google Shape;138;p35"/>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39" name="Google Shape;139;p35"/>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0" name="Google Shape;140;p35"/>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6"/>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p37"/>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0">
                <a:solidFill>
                  <a:srgbClr val="E8E7E3"/>
                </a:solidFill>
              </a:rPr>
              <a:t>☕ </a:t>
            </a:r>
            <a:endParaRPr sz="6000">
              <a:solidFill>
                <a:srgbClr val="E8E7E3"/>
              </a:solidFill>
            </a:endParaRPr>
          </a:p>
          <a:p>
            <a:pPr marL="0" lvl="0" indent="0" algn="ctr" rtl="0">
              <a:spcBef>
                <a:spcPts val="0"/>
              </a:spcBef>
              <a:spcAft>
                <a:spcPts val="0"/>
              </a:spcAft>
              <a:buNone/>
            </a:pPr>
            <a:r>
              <a:rPr lang="en-GB"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45"/>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46"/>
        <p:cNvGrpSpPr/>
        <p:nvPr/>
      </p:nvGrpSpPr>
      <p:grpSpPr>
        <a:xfrm>
          <a:off x="0" y="0"/>
          <a:ext cx="0" cy="0"/>
          <a:chOff x="0" y="0"/>
          <a:chExt cx="0" cy="0"/>
        </a:xfrm>
      </p:grpSpPr>
      <p:sp>
        <p:nvSpPr>
          <p:cNvPr id="147" name="Google Shape;147;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48" name="Google Shape;148;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9" name="Google Shape;149;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50"/>
        <p:cNvGrpSpPr/>
        <p:nvPr/>
      </p:nvGrpSpPr>
      <p:grpSpPr>
        <a:xfrm>
          <a:off x="0" y="0"/>
          <a:ext cx="0" cy="0"/>
          <a:chOff x="0" y="0"/>
          <a:chExt cx="0" cy="0"/>
        </a:xfrm>
      </p:grpSpPr>
      <p:sp>
        <p:nvSpPr>
          <p:cNvPr id="151" name="Google Shape;151;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52" name="Google Shape;152;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53" name="Google Shape;153;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54"/>
        <p:cNvGrpSpPr/>
        <p:nvPr/>
      </p:nvGrpSpPr>
      <p:grpSpPr>
        <a:xfrm>
          <a:off x="0" y="0"/>
          <a:ext cx="0" cy="0"/>
          <a:chOff x="0" y="0"/>
          <a:chExt cx="0" cy="0"/>
        </a:xfrm>
      </p:grpSpPr>
      <p:sp>
        <p:nvSpPr>
          <p:cNvPr id="155" name="Google Shape;155;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56" name="Google Shape;156;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57" name="Google Shape;157;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8"/>
        <p:cNvGrpSpPr/>
        <p:nvPr/>
      </p:nvGrpSpPr>
      <p:grpSpPr>
        <a:xfrm>
          <a:off x="0" y="0"/>
          <a:ext cx="0" cy="0"/>
          <a:chOff x="0" y="0"/>
          <a:chExt cx="0" cy="0"/>
        </a:xfrm>
      </p:grpSpPr>
      <p:sp>
        <p:nvSpPr>
          <p:cNvPr id="159" name="Google Shape;159;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0" name="Google Shape;160;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1" name="Google Shape;161;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p:cSld name="TITLE_AND_BODY_4">
    <p:spTree>
      <p:nvGrpSpPr>
        <p:cNvPr id="1" name="Shape 162"/>
        <p:cNvGrpSpPr/>
        <p:nvPr/>
      </p:nvGrpSpPr>
      <p:grpSpPr>
        <a:xfrm>
          <a:off x="0" y="0"/>
          <a:ext cx="0" cy="0"/>
          <a:chOff x="0" y="0"/>
          <a:chExt cx="0" cy="0"/>
        </a:xfrm>
      </p:grpSpPr>
      <p:sp>
        <p:nvSpPr>
          <p:cNvPr id="163" name="Google Shape;163;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4" name="Google Shape;164;p4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5" name="Google Shape;165;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66"/>
        <p:cNvGrpSpPr/>
        <p:nvPr/>
      </p:nvGrpSpPr>
      <p:grpSpPr>
        <a:xfrm>
          <a:off x="0" y="0"/>
          <a:ext cx="0" cy="0"/>
          <a:chOff x="0" y="0"/>
          <a:chExt cx="0" cy="0"/>
        </a:xfrm>
      </p:grpSpPr>
      <p:sp>
        <p:nvSpPr>
          <p:cNvPr id="167" name="Google Shape;167;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68" name="Google Shape;168;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69" name="Google Shape;169;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70"/>
        <p:cNvGrpSpPr/>
        <p:nvPr/>
      </p:nvGrpSpPr>
      <p:grpSpPr>
        <a:xfrm>
          <a:off x="0" y="0"/>
          <a:ext cx="0" cy="0"/>
          <a:chOff x="0" y="0"/>
          <a:chExt cx="0" cy="0"/>
        </a:xfrm>
      </p:grpSpPr>
      <p:sp>
        <p:nvSpPr>
          <p:cNvPr id="171" name="Google Shape;171;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74"/>
        <p:cNvGrpSpPr/>
        <p:nvPr/>
      </p:nvGrpSpPr>
      <p:grpSpPr>
        <a:xfrm>
          <a:off x="0" y="0"/>
          <a:ext cx="0" cy="0"/>
          <a:chOff x="0" y="0"/>
          <a:chExt cx="0" cy="0"/>
        </a:xfrm>
      </p:grpSpPr>
      <p:sp>
        <p:nvSpPr>
          <p:cNvPr id="175" name="Google Shape;175;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6" name="Google Shape;176;p4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7" name="Google Shape;177;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2"/>
        <p:cNvGrpSpPr/>
        <p:nvPr/>
      </p:nvGrpSpPr>
      <p:grpSpPr>
        <a:xfrm>
          <a:off x="0" y="0"/>
          <a:ext cx="0" cy="0"/>
          <a:chOff x="0" y="0"/>
          <a:chExt cx="0" cy="0"/>
        </a:xfrm>
      </p:grpSpPr>
      <p:sp>
        <p:nvSpPr>
          <p:cNvPr id="183" name="Google Shape;183;p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4" name="Google Shape;184;p4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5" name="Google Shape;18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6"/>
        <p:cNvGrpSpPr/>
        <p:nvPr/>
      </p:nvGrpSpPr>
      <p:grpSpPr>
        <a:xfrm>
          <a:off x="0" y="0"/>
          <a:ext cx="0" cy="0"/>
          <a:chOff x="0" y="0"/>
          <a:chExt cx="0" cy="0"/>
        </a:xfrm>
      </p:grpSpPr>
      <p:sp>
        <p:nvSpPr>
          <p:cNvPr id="187" name="Google Shape;187;p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8" name="Google Shape;188;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9"/>
        <p:cNvGrpSpPr/>
        <p:nvPr/>
      </p:nvGrpSpPr>
      <p:grpSpPr>
        <a:xfrm>
          <a:off x="0" y="0"/>
          <a:ext cx="0" cy="0"/>
          <a:chOff x="0" y="0"/>
          <a:chExt cx="0" cy="0"/>
        </a:xfrm>
      </p:grpSpPr>
      <p:sp>
        <p:nvSpPr>
          <p:cNvPr id="190" name="Google Shape;190;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1" name="Google Shape;191;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2" name="Google Shape;192;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3"/>
        <p:cNvGrpSpPr/>
        <p:nvPr/>
      </p:nvGrpSpPr>
      <p:grpSpPr>
        <a:xfrm>
          <a:off x="0" y="0"/>
          <a:ext cx="0" cy="0"/>
          <a:chOff x="0" y="0"/>
          <a:chExt cx="0" cy="0"/>
        </a:xfrm>
      </p:grpSpPr>
      <p:sp>
        <p:nvSpPr>
          <p:cNvPr id="194" name="Google Shape;19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5" name="Google Shape;195;p5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96" name="Google Shape;196;p5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97" name="Google Shape;197;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8"/>
        <p:cNvGrpSpPr/>
        <p:nvPr/>
      </p:nvGrpSpPr>
      <p:grpSpPr>
        <a:xfrm>
          <a:off x="0" y="0"/>
          <a:ext cx="0" cy="0"/>
          <a:chOff x="0" y="0"/>
          <a:chExt cx="0" cy="0"/>
        </a:xfrm>
      </p:grpSpPr>
      <p:sp>
        <p:nvSpPr>
          <p:cNvPr id="199" name="Google Shape;199;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0" name="Google Shape;200;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1"/>
        <p:cNvGrpSpPr/>
        <p:nvPr/>
      </p:nvGrpSpPr>
      <p:grpSpPr>
        <a:xfrm>
          <a:off x="0" y="0"/>
          <a:ext cx="0" cy="0"/>
          <a:chOff x="0" y="0"/>
          <a:chExt cx="0" cy="0"/>
        </a:xfrm>
      </p:grpSpPr>
      <p:sp>
        <p:nvSpPr>
          <p:cNvPr id="202" name="Google Shape;202;p5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3" name="Google Shape;203;p5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04" name="Google Shape;204;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5"/>
        <p:cNvGrpSpPr/>
        <p:nvPr/>
      </p:nvGrpSpPr>
      <p:grpSpPr>
        <a:xfrm>
          <a:off x="0" y="0"/>
          <a:ext cx="0" cy="0"/>
          <a:chOff x="0" y="0"/>
          <a:chExt cx="0" cy="0"/>
        </a:xfrm>
      </p:grpSpPr>
      <p:sp>
        <p:nvSpPr>
          <p:cNvPr id="206" name="Google Shape;206;p54"/>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7" name="Google Shape;207;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8"/>
        <p:cNvGrpSpPr/>
        <p:nvPr/>
      </p:nvGrpSpPr>
      <p:grpSpPr>
        <a:xfrm>
          <a:off x="0" y="0"/>
          <a:ext cx="0" cy="0"/>
          <a:chOff x="0" y="0"/>
          <a:chExt cx="0" cy="0"/>
        </a:xfrm>
      </p:grpSpPr>
      <p:sp>
        <p:nvSpPr>
          <p:cNvPr id="209" name="Google Shape;209;p5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11" name="Google Shape;211;p5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2" name="Google Shape;212;p5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3" name="Google Shape;213;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4"/>
        <p:cNvGrpSpPr/>
        <p:nvPr/>
      </p:nvGrpSpPr>
      <p:grpSpPr>
        <a:xfrm>
          <a:off x="0" y="0"/>
          <a:ext cx="0" cy="0"/>
          <a:chOff x="0" y="0"/>
          <a:chExt cx="0" cy="0"/>
        </a:xfrm>
      </p:grpSpPr>
      <p:sp>
        <p:nvSpPr>
          <p:cNvPr id="215" name="Google Shape;215;p56"/>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216" name="Google Shape;216;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57"/>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9" name="Google Shape;219;p57"/>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220" name="Google Shape;220;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1"/>
        <p:cNvGrpSpPr/>
        <p:nvPr/>
      </p:nvGrpSpPr>
      <p:grpSpPr>
        <a:xfrm>
          <a:off x="0" y="0"/>
          <a:ext cx="0" cy="0"/>
          <a:chOff x="0" y="0"/>
          <a:chExt cx="0" cy="0"/>
        </a:xfrm>
      </p:grpSpPr>
      <p:sp>
        <p:nvSpPr>
          <p:cNvPr id="222" name="Google Shape;222;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223"/>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8"/>
        <p:cNvGrpSpPr/>
        <p:nvPr/>
      </p:nvGrpSpPr>
      <p:grpSpPr>
        <a:xfrm>
          <a:off x="0" y="0"/>
          <a:ext cx="0" cy="0"/>
          <a:chOff x="0" y="0"/>
          <a:chExt cx="0" cy="0"/>
        </a:xfrm>
      </p:grpSpPr>
      <p:sp>
        <p:nvSpPr>
          <p:cNvPr id="229" name="Google Shape;229;p6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30" name="Google Shape;230;p6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1" name="Google Shape;231;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2"/>
        <p:cNvGrpSpPr/>
        <p:nvPr/>
      </p:nvGrpSpPr>
      <p:grpSpPr>
        <a:xfrm>
          <a:off x="0" y="0"/>
          <a:ext cx="0" cy="0"/>
          <a:chOff x="0" y="0"/>
          <a:chExt cx="0" cy="0"/>
        </a:xfrm>
      </p:grpSpPr>
      <p:sp>
        <p:nvSpPr>
          <p:cNvPr id="233" name="Google Shape;233;p6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4" name="Google Shape;234;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5"/>
        <p:cNvGrpSpPr/>
        <p:nvPr/>
      </p:nvGrpSpPr>
      <p:grpSpPr>
        <a:xfrm>
          <a:off x="0" y="0"/>
          <a:ext cx="0" cy="0"/>
          <a:chOff x="0" y="0"/>
          <a:chExt cx="0" cy="0"/>
        </a:xfrm>
      </p:grpSpPr>
      <p:sp>
        <p:nvSpPr>
          <p:cNvPr id="236" name="Google Shape;236;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7" name="Google Shape;237;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38" name="Google Shape;238;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9"/>
        <p:cNvGrpSpPr/>
        <p:nvPr/>
      </p:nvGrpSpPr>
      <p:grpSpPr>
        <a:xfrm>
          <a:off x="0" y="0"/>
          <a:ext cx="0" cy="0"/>
          <a:chOff x="0" y="0"/>
          <a:chExt cx="0" cy="0"/>
        </a:xfrm>
      </p:grpSpPr>
      <p:sp>
        <p:nvSpPr>
          <p:cNvPr id="240" name="Google Shape;240;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1" name="Google Shape;241;p6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2" name="Google Shape;242;p6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3" name="Google Shape;24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4"/>
        <p:cNvGrpSpPr/>
        <p:nvPr/>
      </p:nvGrpSpPr>
      <p:grpSpPr>
        <a:xfrm>
          <a:off x="0" y="0"/>
          <a:ext cx="0" cy="0"/>
          <a:chOff x="0" y="0"/>
          <a:chExt cx="0" cy="0"/>
        </a:xfrm>
      </p:grpSpPr>
      <p:sp>
        <p:nvSpPr>
          <p:cNvPr id="245" name="Google Shape;245;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6" name="Google Shape;246;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7"/>
        <p:cNvGrpSpPr/>
        <p:nvPr/>
      </p:nvGrpSpPr>
      <p:grpSpPr>
        <a:xfrm>
          <a:off x="0" y="0"/>
          <a:ext cx="0" cy="0"/>
          <a:chOff x="0" y="0"/>
          <a:chExt cx="0" cy="0"/>
        </a:xfrm>
      </p:grpSpPr>
      <p:sp>
        <p:nvSpPr>
          <p:cNvPr id="248" name="Google Shape;248;p6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9" name="Google Shape;249;p6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50" name="Google Shape;250;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1"/>
        <p:cNvGrpSpPr/>
        <p:nvPr/>
      </p:nvGrpSpPr>
      <p:grpSpPr>
        <a:xfrm>
          <a:off x="0" y="0"/>
          <a:ext cx="0" cy="0"/>
          <a:chOff x="0" y="0"/>
          <a:chExt cx="0" cy="0"/>
        </a:xfrm>
      </p:grpSpPr>
      <p:sp>
        <p:nvSpPr>
          <p:cNvPr id="252" name="Google Shape;252;p6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53" name="Google Shape;253;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4"/>
        <p:cNvGrpSpPr/>
        <p:nvPr/>
      </p:nvGrpSpPr>
      <p:grpSpPr>
        <a:xfrm>
          <a:off x="0" y="0"/>
          <a:ext cx="0" cy="0"/>
          <a:chOff x="0" y="0"/>
          <a:chExt cx="0" cy="0"/>
        </a:xfrm>
      </p:grpSpPr>
      <p:sp>
        <p:nvSpPr>
          <p:cNvPr id="255" name="Google Shape;255;p6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57" name="Google Shape;257;p6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58" name="Google Shape;258;p6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9" name="Google Shape;259;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0"/>
        <p:cNvGrpSpPr/>
        <p:nvPr/>
      </p:nvGrpSpPr>
      <p:grpSpPr>
        <a:xfrm>
          <a:off x="0" y="0"/>
          <a:ext cx="0" cy="0"/>
          <a:chOff x="0" y="0"/>
          <a:chExt cx="0" cy="0"/>
        </a:xfrm>
      </p:grpSpPr>
      <p:sp>
        <p:nvSpPr>
          <p:cNvPr id="261" name="Google Shape;261;p6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262" name="Google Shape;262;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3"/>
        <p:cNvGrpSpPr/>
        <p:nvPr/>
      </p:nvGrpSpPr>
      <p:grpSpPr>
        <a:xfrm>
          <a:off x="0" y="0"/>
          <a:ext cx="0" cy="0"/>
          <a:chOff x="0" y="0"/>
          <a:chExt cx="0" cy="0"/>
        </a:xfrm>
      </p:grpSpPr>
      <p:sp>
        <p:nvSpPr>
          <p:cNvPr id="264" name="Google Shape;264;p7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5" name="Google Shape;265;p7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266" name="Google Shape;266;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7"/>
        <p:cNvGrpSpPr/>
        <p:nvPr/>
      </p:nvGrpSpPr>
      <p:grpSpPr>
        <a:xfrm>
          <a:off x="0" y="0"/>
          <a:ext cx="0" cy="0"/>
          <a:chOff x="0" y="0"/>
          <a:chExt cx="0" cy="0"/>
        </a:xfrm>
      </p:grpSpPr>
      <p:sp>
        <p:nvSpPr>
          <p:cNvPr id="268" name="Google Shape;268;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69"/>
        <p:cNvGrpSpPr/>
        <p:nvPr/>
      </p:nvGrpSpPr>
      <p:grpSpPr>
        <a:xfrm>
          <a:off x="0" y="0"/>
          <a:ext cx="0" cy="0"/>
          <a:chOff x="0" y="0"/>
          <a:chExt cx="0" cy="0"/>
        </a:xfrm>
      </p:grpSpPr>
      <p:sp>
        <p:nvSpPr>
          <p:cNvPr id="270" name="Google Shape;270;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1" name="Google Shape;271;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72" name="Google Shape;272;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theme" Target="../theme/theme3.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4.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5.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3" name="Google Shape;53;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4" name="Google Shape;5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8"/>
        <p:cNvGrpSpPr/>
        <p:nvPr/>
      </p:nvGrpSpPr>
      <p:grpSpPr>
        <a:xfrm>
          <a:off x="0" y="0"/>
          <a:ext cx="0" cy="0"/>
          <a:chOff x="0" y="0"/>
          <a:chExt cx="0" cy="0"/>
        </a:xfrm>
      </p:grpSpPr>
      <p:sp>
        <p:nvSpPr>
          <p:cNvPr id="179" name="Google Shape;179;p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80" name="Google Shape;180;p4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81" name="Google Shape;181;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4"/>
        <p:cNvGrpSpPr/>
        <p:nvPr/>
      </p:nvGrpSpPr>
      <p:grpSpPr>
        <a:xfrm>
          <a:off x="0" y="0"/>
          <a:ext cx="0" cy="0"/>
          <a:chOff x="0" y="0"/>
          <a:chExt cx="0" cy="0"/>
        </a:xfrm>
      </p:grpSpPr>
      <p:sp>
        <p:nvSpPr>
          <p:cNvPr id="225" name="Google Shape;225;p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26" name="Google Shape;226;p6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227" name="Google Shape;227;p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0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9.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35.xml"/><Relationship Id="rId5" Type="http://schemas.openxmlformats.org/officeDocument/2006/relationships/image" Target="../media/image14.png"/><Relationship Id="rId4" Type="http://schemas.openxmlformats.org/officeDocument/2006/relationships/image" Target="../media/image48.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35.xml"/><Relationship Id="rId4" Type="http://schemas.openxmlformats.org/officeDocument/2006/relationships/image" Target="../media/image48.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35.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35.xml"/><Relationship Id="rId5" Type="http://schemas.openxmlformats.org/officeDocument/2006/relationships/image" Target="../media/image49.png"/><Relationship Id="rId4" Type="http://schemas.openxmlformats.org/officeDocument/2006/relationships/image" Target="../media/image48.png"/></Relationships>
</file>

<file path=ppt/slides/_rels/slide1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4.xml"/><Relationship Id="rId1" Type="http://schemas.openxmlformats.org/officeDocument/2006/relationships/slideLayout" Target="../slideLayouts/slideLayout35.xml"/><Relationship Id="rId4" Type="http://schemas.openxmlformats.org/officeDocument/2006/relationships/image" Target="../media/image1.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35.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35.xml"/><Relationship Id="rId4" Type="http://schemas.openxmlformats.org/officeDocument/2006/relationships/image" Target="../media/image48.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35.xml"/><Relationship Id="rId4" Type="http://schemas.openxmlformats.org/officeDocument/2006/relationships/image" Target="../media/image48.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35.xml"/><Relationship Id="rId5" Type="http://schemas.openxmlformats.org/officeDocument/2006/relationships/image" Target="../media/image48.png"/><Relationship Id="rId4" Type="http://schemas.openxmlformats.org/officeDocument/2006/relationships/hyperlink" Target="https://developer.mozilla.org/es/docs/Web/JavaScript/Reference/Global_Objects/Dat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35.xml"/><Relationship Id="rId4" Type="http://schemas.openxmlformats.org/officeDocument/2006/relationships/image" Target="../media/image48.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35.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35.xml"/><Relationship Id="rId4" Type="http://schemas.openxmlformats.org/officeDocument/2006/relationships/image" Target="../media/image48.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35.xml"/><Relationship Id="rId4" Type="http://schemas.openxmlformats.org/officeDocument/2006/relationships/image" Target="../media/image48.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35.xml"/><Relationship Id="rId4" Type="http://schemas.openxmlformats.org/officeDocument/2006/relationships/image" Target="../media/image48.png"/></Relationships>
</file>

<file path=ppt/slides/_rels/slide1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5.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12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53.png"/><Relationship Id="rId2" Type="http://schemas.openxmlformats.org/officeDocument/2006/relationships/notesSlide" Target="../notesSlides/notesSlide126.xml"/><Relationship Id="rId1" Type="http://schemas.openxmlformats.org/officeDocument/2006/relationships/slideLayout" Target="../slideLayouts/slideLayout43.xml"/><Relationship Id="rId6" Type="http://schemas.openxmlformats.org/officeDocument/2006/relationships/image" Target="../media/image52.png"/><Relationship Id="rId5" Type="http://schemas.openxmlformats.org/officeDocument/2006/relationships/image" Target="../media/image51.gif"/><Relationship Id="rId4" Type="http://schemas.openxmlformats.org/officeDocument/2006/relationships/image" Target="../media/image50.gif"/></Relationships>
</file>

<file path=ppt/slides/_rels/slide1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7.xml"/><Relationship Id="rId1" Type="http://schemas.openxmlformats.org/officeDocument/2006/relationships/slideLayout" Target="../slideLayouts/slideLayout38.xml"/><Relationship Id="rId4" Type="http://schemas.openxmlformats.org/officeDocument/2006/relationships/image" Target="../media/image54.png"/></Relationships>
</file>

<file path=ppt/slides/_rels/slide1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8.xml"/><Relationship Id="rId1" Type="http://schemas.openxmlformats.org/officeDocument/2006/relationships/slideLayout" Target="../slideLayouts/slideLayout38.xml"/><Relationship Id="rId4" Type="http://schemas.openxmlformats.org/officeDocument/2006/relationships/image" Target="../media/image55.png"/></Relationships>
</file>

<file path=ppt/slides/_rels/slide1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9.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0.xml"/><Relationship Id="rId1" Type="http://schemas.openxmlformats.org/officeDocument/2006/relationships/slideLayout" Target="../slideLayouts/slideLayout41.xml"/><Relationship Id="rId4" Type="http://schemas.openxmlformats.org/officeDocument/2006/relationships/image" Target="../media/image32.png"/></Relationships>
</file>

<file path=ppt/slides/_rels/slide1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1.xml"/><Relationship Id="rId1" Type="http://schemas.openxmlformats.org/officeDocument/2006/relationships/slideLayout" Target="../slideLayouts/slideLayout42.xml"/><Relationship Id="rId4" Type="http://schemas.openxmlformats.org/officeDocument/2006/relationships/image" Target="../media/image33.png"/></Relationships>
</file>

<file path=ppt/slides/_rels/slide1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2.xml"/><Relationship Id="rId1" Type="http://schemas.openxmlformats.org/officeDocument/2006/relationships/slideLayout" Target="../slideLayouts/slideLayout35.xml"/><Relationship Id="rId4" Type="http://schemas.openxmlformats.org/officeDocument/2006/relationships/image" Target="../media/image56.png"/></Relationships>
</file>

<file path=ppt/slides/_rels/slide13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drive.google.com/file/d/11Qd_2a9YfHq7Yt4IGLXwWRs6OFpSu-6o/view" TargetMode="External"/><Relationship Id="rId7" Type="http://schemas.openxmlformats.org/officeDocument/2006/relationships/hyperlink" Target="https://developer.mozilla.org/es/docs/Web/JavaScript/Referencia/Objetos_globales/Array" TargetMode="External"/><Relationship Id="rId2" Type="http://schemas.openxmlformats.org/officeDocument/2006/relationships/notesSlide" Target="../notesSlides/notesSlide133.xml"/><Relationship Id="rId1" Type="http://schemas.openxmlformats.org/officeDocument/2006/relationships/slideLayout" Target="../slideLayouts/slideLayout3.xml"/><Relationship Id="rId6" Type="http://schemas.openxmlformats.org/officeDocument/2006/relationships/hyperlink" Target="https://developer.mozilla.org/es/docs/Web/JavaScript/Referencia/Objetos_globales/String" TargetMode="External"/><Relationship Id="rId11" Type="http://schemas.openxmlformats.org/officeDocument/2006/relationships/hyperlink" Target="https://www.notion.so/coderhouse/Repositorio-de-Contenidos-ba8d3057a1e34049944ee4ba3a575999" TargetMode="External"/><Relationship Id="rId5" Type="http://schemas.openxmlformats.org/officeDocument/2006/relationships/hyperlink" Target="http://hectorip.github.io/Eloquent-JavaScript-ES-online/chapters/07_elife.html" TargetMode="External"/><Relationship Id="rId10" Type="http://schemas.openxmlformats.org/officeDocument/2006/relationships/image" Target="../media/image58.png"/><Relationship Id="rId4" Type="http://schemas.openxmlformats.org/officeDocument/2006/relationships/hyperlink" Target="http://hectorip.github.io/Eloquent-JavaScript-ES-online/chapters/04_data.html" TargetMode="External"/><Relationship Id="rId9" Type="http://schemas.openxmlformats.org/officeDocument/2006/relationships/image" Target="../media/image57.png"/></Relationships>
</file>

<file path=ppt/slides/_rels/slide1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4.xml"/><Relationship Id="rId1" Type="http://schemas.openxmlformats.org/officeDocument/2006/relationships/slideLayout" Target="../slideLayouts/slideLayout35.xml"/></Relationships>
</file>

<file path=ppt/slides/_rels/slide1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5.xml"/><Relationship Id="rId1" Type="http://schemas.openxmlformats.org/officeDocument/2006/relationships/slideLayout" Target="../slideLayouts/slideLayout35.xml"/><Relationship Id="rId4" Type="http://schemas.openxmlformats.org/officeDocument/2006/relationships/image" Target="../media/image59.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hyperlink" Target="https://plataforma.coderhouse.com/video-tutoriale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2.gif"/></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7.gif"/></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6.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28.gif"/></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31.gif"/><Relationship Id="rId5" Type="http://schemas.openxmlformats.org/officeDocument/2006/relationships/image" Target="../media/image30.gif"/><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58.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40.xml"/><Relationship Id="rId4" Type="http://schemas.openxmlformats.org/officeDocument/2006/relationships/image" Target="../media/image35.gi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55.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5.xml"/><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docs.google.com/document/d/1aJ5X0ZnK_auCcBxw2rP-QxiyzDMJosejr6Otx3jThzM/edit?usp=sharing" TargetMode="External"/><Relationship Id="rId2" Type="http://schemas.openxmlformats.org/officeDocument/2006/relationships/notesSlide" Target="../notesSlides/notesSlide53.xml"/><Relationship Id="rId1" Type="http://schemas.openxmlformats.org/officeDocument/2006/relationships/slideLayout" Target="../slideLayouts/slideLayout46.xml"/><Relationship Id="rId6" Type="http://schemas.openxmlformats.org/officeDocument/2006/relationships/hyperlink" Target="https://drive.google.com/drive/folders/1jIH9-1B7r39bzu1td2P1Nc1a-eDInnzD?usp=sharing" TargetMode="External"/><Relationship Id="rId5" Type="http://schemas.openxmlformats.org/officeDocument/2006/relationships/hyperlink" Target="https://docs.google.com/document/d/1j9i7CZZI07NzUEb2GyyLoQxMBJW04Y9CX9SO7eO7oXc/edit?usp=sharing" TargetMode="External"/><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35.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35.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35.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35.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35.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35.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3.xml"/><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35.xml"/><Relationship Id="rId5" Type="http://schemas.openxmlformats.org/officeDocument/2006/relationships/image" Target="../media/image14.png"/><Relationship Id="rId4" Type="http://schemas.openxmlformats.org/officeDocument/2006/relationships/image" Target="../media/image43.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8" Type="http://schemas.openxmlformats.org/officeDocument/2006/relationships/hyperlink" Target="https://docs.google.com/document/d/1aJ5X0ZnK_auCcBxw2rP-QxiyzDMJosejr6Otx3jThzM/edit?usp=sharing" TargetMode="External"/><Relationship Id="rId3" Type="http://schemas.openxmlformats.org/officeDocument/2006/relationships/image" Target="../media/image15.png"/><Relationship Id="rId7" Type="http://schemas.openxmlformats.org/officeDocument/2006/relationships/hyperlink" Target="https://drive.google.com/drive/folders/1jIH9-1B7r39bzu1td2P1Nc1a-eDInnzD?usp=shari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forms.gle/6wxgivL1dioxXcyA9" TargetMode="External"/><Relationship Id="rId5" Type="http://schemas.openxmlformats.org/officeDocument/2006/relationships/hyperlink" Target="https://docs.google.com/document/d/1FJNVugFCHFSnCBt6Ta91_rpX63nLQBVepbODGp3WHVE/edit?usp=sharing" TargetMode="Externa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1.xml"/><Relationship Id="rId1" Type="http://schemas.openxmlformats.org/officeDocument/2006/relationships/slideLayout" Target="../slideLayouts/slideLayout35.xml"/><Relationship Id="rId4" Type="http://schemas.openxmlformats.org/officeDocument/2006/relationships/image" Target="../media/image44.png"/></Relationships>
</file>

<file path=ppt/slides/_rels/slide92.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92.xml"/><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4.xml"/><Relationship Id="rId1" Type="http://schemas.openxmlformats.org/officeDocument/2006/relationships/slideLayout" Target="../slideLayouts/slideLayout37.xml"/></Relationships>
</file>

<file path=ppt/slides/_rels/slide9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5.xml"/><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35.xml"/><Relationship Id="rId5" Type="http://schemas.openxmlformats.org/officeDocument/2006/relationships/image" Target="../media/image47.png"/><Relationship Id="rId4" Type="http://schemas.openxmlformats.org/officeDocument/2006/relationships/image" Target="../media/image46.png"/></Relationships>
</file>

<file path=ppt/slides/_rels/slide97.xml.rels><?xml version="1.0" encoding="UTF-8" standalone="yes"?>
<Relationships xmlns="http://schemas.openxmlformats.org/package/2006/relationships"><Relationship Id="rId3" Type="http://schemas.openxmlformats.org/officeDocument/2006/relationships/hyperlink" Target="https://developer.mozilla.org/es/docs/Web/JavaScript/Reference/Global_Objects/Math" TargetMode="External"/><Relationship Id="rId2" Type="http://schemas.openxmlformats.org/officeDocument/2006/relationships/notesSlide" Target="../notesSlides/notesSlide97.xml"/><Relationship Id="rId1" Type="http://schemas.openxmlformats.org/officeDocument/2006/relationships/slideLayout" Target="../slideLayouts/slideLayout35.xml"/><Relationship Id="rId6" Type="http://schemas.openxmlformats.org/officeDocument/2006/relationships/image" Target="../media/image14.png"/><Relationship Id="rId5" Type="http://schemas.openxmlformats.org/officeDocument/2006/relationships/image" Target="../media/image46.png"/><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35.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EF89D2"/>
            </a:gs>
            <a:gs pos="100000">
              <a:srgbClr val="E0FF00"/>
            </a:gs>
          </a:gsLst>
          <a:lin ang="10800025" scaled="0"/>
        </a:gradFill>
        <a:effectLst/>
      </p:bgPr>
    </p:bg>
    <p:spTree>
      <p:nvGrpSpPr>
        <p:cNvPr id="1" name="Shape 276"/>
        <p:cNvGrpSpPr/>
        <p:nvPr/>
      </p:nvGrpSpPr>
      <p:grpSpPr>
        <a:xfrm>
          <a:off x="0" y="0"/>
          <a:ext cx="0" cy="0"/>
          <a:chOff x="0" y="0"/>
          <a:chExt cx="0" cy="0"/>
        </a:xfrm>
      </p:grpSpPr>
      <p:sp>
        <p:nvSpPr>
          <p:cNvPr id="277" name="Google Shape;277;p73"/>
          <p:cNvSpPr txBox="1"/>
          <p:nvPr/>
        </p:nvSpPr>
        <p:spPr>
          <a:xfrm>
            <a:off x="1398000" y="2077200"/>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none" strike="noStrike" cap="none">
                <a:solidFill>
                  <a:srgbClr val="121212"/>
                </a:solidFill>
                <a:latin typeface="Anton"/>
                <a:ea typeface="Anton"/>
                <a:cs typeface="Anton"/>
                <a:sym typeface="Anton"/>
              </a:rPr>
              <a:t>RECUERDA PONER A GRABAR LA CLASE</a:t>
            </a:r>
            <a:endParaRPr sz="3600" b="0" i="1" u="none" strike="noStrike" cap="none">
              <a:solidFill>
                <a:srgbClr val="121212"/>
              </a:solidFill>
              <a:latin typeface="Anton"/>
              <a:ea typeface="Anton"/>
              <a:cs typeface="Anton"/>
              <a:sym typeface="Anton"/>
            </a:endParaRPr>
          </a:p>
        </p:txBody>
      </p:sp>
      <p:pic>
        <p:nvPicPr>
          <p:cNvPr id="278" name="Google Shape;278;p73"/>
          <p:cNvPicPr preferRelativeResize="0"/>
          <p:nvPr/>
        </p:nvPicPr>
        <p:blipFill rotWithShape="1">
          <a:blip r:embed="rId3">
            <a:alphaModFix/>
          </a:blip>
          <a:srcRect/>
          <a:stretch/>
        </p:blipFill>
        <p:spPr>
          <a:xfrm>
            <a:off x="4125950" y="3210488"/>
            <a:ext cx="892100" cy="743425"/>
          </a:xfrm>
          <a:prstGeom prst="rect">
            <a:avLst/>
          </a:prstGeom>
          <a:noFill/>
          <a:ln>
            <a:noFill/>
          </a:ln>
        </p:spPr>
      </p:pic>
      <p:pic>
        <p:nvPicPr>
          <p:cNvPr id="279" name="Google Shape;279;p73"/>
          <p:cNvPicPr preferRelativeResize="0"/>
          <p:nvPr/>
        </p:nvPicPr>
        <p:blipFill rotWithShape="1">
          <a:blip r:embed="rId4">
            <a:alphaModFix/>
          </a:blip>
          <a:srcRect/>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E0FF00"/>
            </a:gs>
            <a:gs pos="100000">
              <a:srgbClr val="3CEFAB"/>
            </a:gs>
          </a:gsLst>
          <a:lin ang="10801400" scaled="0"/>
        </a:gradFill>
        <a:effectLst/>
      </p:bgPr>
    </p:bg>
    <p:spTree>
      <p:nvGrpSpPr>
        <p:cNvPr id="1" name="Shape 404"/>
        <p:cNvGrpSpPr/>
        <p:nvPr/>
      </p:nvGrpSpPr>
      <p:grpSpPr>
        <a:xfrm>
          <a:off x="0" y="0"/>
          <a:ext cx="0" cy="0"/>
          <a:chOff x="0" y="0"/>
          <a:chExt cx="0" cy="0"/>
        </a:xfrm>
      </p:grpSpPr>
      <p:sp>
        <p:nvSpPr>
          <p:cNvPr id="405" name="Google Shape;405;p82"/>
          <p:cNvSpPr txBox="1"/>
          <p:nvPr/>
        </p:nvSpPr>
        <p:spPr>
          <a:xfrm>
            <a:off x="1398000" y="703150"/>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a:solidFill>
                  <a:srgbClr val="121212"/>
                </a:solidFill>
                <a:latin typeface="Anton"/>
                <a:ea typeface="Anton"/>
                <a:cs typeface="Anton"/>
                <a:sym typeface="Anton"/>
              </a:rPr>
              <a:t>¿Arrancamos?</a:t>
            </a:r>
            <a:endParaRPr sz="3600" b="0" i="1" u="none" strike="noStrike" cap="none">
              <a:solidFill>
                <a:srgbClr val="121212"/>
              </a:solidFill>
              <a:latin typeface="Anton"/>
              <a:ea typeface="Anton"/>
              <a:cs typeface="Anton"/>
              <a:sym typeface="Anton"/>
            </a:endParaRPr>
          </a:p>
        </p:txBody>
      </p:sp>
      <p:pic>
        <p:nvPicPr>
          <p:cNvPr id="406" name="Google Shape;406;p82"/>
          <p:cNvPicPr preferRelativeResize="0"/>
          <p:nvPr/>
        </p:nvPicPr>
        <p:blipFill rotWithShape="1">
          <a:blip r:embed="rId3">
            <a:alphaModFix/>
          </a:blip>
          <a:srcRect t="6646" b="21338"/>
          <a:stretch/>
        </p:blipFill>
        <p:spPr>
          <a:xfrm>
            <a:off x="1474375" y="1765200"/>
            <a:ext cx="6195249" cy="2490632"/>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cxnSp>
        <p:nvCxnSpPr>
          <p:cNvPr id="1268" name="Google Shape;1268;p172"/>
          <p:cNvCxnSpPr/>
          <p:nvPr/>
        </p:nvCxnSpPr>
        <p:spPr>
          <a:xfrm>
            <a:off x="1619961" y="2214324"/>
            <a:ext cx="6033600" cy="10800"/>
          </a:xfrm>
          <a:prstGeom prst="straightConnector1">
            <a:avLst/>
          </a:prstGeom>
          <a:noFill/>
          <a:ln w="19050" cap="flat" cmpd="sng">
            <a:solidFill>
              <a:srgbClr val="EF89D2"/>
            </a:solidFill>
            <a:prstDash val="dash"/>
            <a:round/>
            <a:headEnd type="none" w="med" len="med"/>
            <a:tailEnd type="none" w="med" len="med"/>
          </a:ln>
        </p:spPr>
      </p:cxnSp>
      <p:sp>
        <p:nvSpPr>
          <p:cNvPr id="1269" name="Google Shape;1269;p172"/>
          <p:cNvSpPr txBox="1"/>
          <p:nvPr/>
        </p:nvSpPr>
        <p:spPr>
          <a:xfrm>
            <a:off x="1393950" y="192625"/>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Clr>
                <a:schemeClr val="dk1"/>
              </a:buClr>
              <a:buSzPts val="1100"/>
              <a:buFont typeface="Arial"/>
              <a:buNone/>
            </a:pPr>
            <a:r>
              <a:rPr lang="en-GB" sz="3300" i="1">
                <a:solidFill>
                  <a:schemeClr val="dk1"/>
                </a:solidFill>
                <a:latin typeface="Anton"/>
                <a:ea typeface="Anton"/>
                <a:cs typeface="Anton"/>
                <a:sym typeface="Anton"/>
              </a:rPr>
              <a:t>PROPIEDADES</a:t>
            </a:r>
            <a:endParaRPr sz="4000" i="1">
              <a:solidFill>
                <a:schemeClr val="dk1"/>
              </a:solidFill>
              <a:latin typeface="Anton"/>
              <a:ea typeface="Anton"/>
              <a:cs typeface="Anton"/>
              <a:sym typeface="Anton"/>
            </a:endParaRPr>
          </a:p>
        </p:txBody>
      </p:sp>
      <p:pic>
        <p:nvPicPr>
          <p:cNvPr id="1270" name="Google Shape;1270;p17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71" name="Google Shape;1271;p172"/>
          <p:cNvSpPr txBox="1"/>
          <p:nvPr/>
        </p:nvSpPr>
        <p:spPr>
          <a:xfrm>
            <a:off x="1176425" y="2738650"/>
            <a:ext cx="1004700" cy="36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600">
                <a:latin typeface="Helvetica Neue Light"/>
                <a:ea typeface="Helvetica Neue Light"/>
                <a:cs typeface="Helvetica Neue Light"/>
                <a:sym typeface="Helvetica Neue Light"/>
              </a:rPr>
              <a:t>MIN &amp; MAX</a:t>
            </a:r>
            <a:endParaRPr>
              <a:solidFill>
                <a:srgbClr val="000000"/>
              </a:solidFill>
              <a:highlight>
                <a:srgbClr val="FFFFFF"/>
              </a:highlight>
              <a:latin typeface="Helvetica Neue Light"/>
              <a:ea typeface="Helvetica Neue Light"/>
              <a:cs typeface="Helvetica Neue Light"/>
              <a:sym typeface="Helvetica Neue Light"/>
            </a:endParaRPr>
          </a:p>
        </p:txBody>
      </p:sp>
      <p:grpSp>
        <p:nvGrpSpPr>
          <p:cNvPr id="1272" name="Google Shape;1272;p172"/>
          <p:cNvGrpSpPr/>
          <p:nvPr/>
        </p:nvGrpSpPr>
        <p:grpSpPr>
          <a:xfrm>
            <a:off x="1371725" y="1912675"/>
            <a:ext cx="614100" cy="614100"/>
            <a:chOff x="295738" y="1694088"/>
            <a:chExt cx="614100" cy="614100"/>
          </a:xfrm>
        </p:grpSpPr>
        <p:sp>
          <p:nvSpPr>
            <p:cNvPr id="1273" name="Google Shape;1273;p172"/>
            <p:cNvSpPr/>
            <p:nvPr/>
          </p:nvSpPr>
          <p:spPr>
            <a:xfrm>
              <a:off x="295738" y="1694088"/>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72"/>
            <p:cNvSpPr txBox="1"/>
            <p:nvPr/>
          </p:nvSpPr>
          <p:spPr>
            <a:xfrm>
              <a:off x="409674" y="1730161"/>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grpSp>
      <p:grpSp>
        <p:nvGrpSpPr>
          <p:cNvPr id="1275" name="Google Shape;1275;p172"/>
          <p:cNvGrpSpPr/>
          <p:nvPr/>
        </p:nvGrpSpPr>
        <p:grpSpPr>
          <a:xfrm>
            <a:off x="3272080" y="1912675"/>
            <a:ext cx="614100" cy="614100"/>
            <a:chOff x="1489168" y="1745975"/>
            <a:chExt cx="614100" cy="614100"/>
          </a:xfrm>
        </p:grpSpPr>
        <p:sp>
          <p:nvSpPr>
            <p:cNvPr id="1276" name="Google Shape;1276;p172"/>
            <p:cNvSpPr/>
            <p:nvPr/>
          </p:nvSpPr>
          <p:spPr>
            <a:xfrm>
              <a:off x="1489168" y="1745975"/>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0FF00"/>
                </a:solidFill>
              </a:endParaRPr>
            </a:p>
          </p:txBody>
        </p:sp>
        <p:sp>
          <p:nvSpPr>
            <p:cNvPr id="1277" name="Google Shape;1277;p172"/>
            <p:cNvSpPr txBox="1"/>
            <p:nvPr/>
          </p:nvSpPr>
          <p:spPr>
            <a:xfrm>
              <a:off x="1621925" y="1793039"/>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grpSp>
      <p:grpSp>
        <p:nvGrpSpPr>
          <p:cNvPr id="1278" name="Google Shape;1278;p172"/>
          <p:cNvGrpSpPr/>
          <p:nvPr/>
        </p:nvGrpSpPr>
        <p:grpSpPr>
          <a:xfrm>
            <a:off x="5172447" y="1912663"/>
            <a:ext cx="614100" cy="614100"/>
            <a:chOff x="2647059" y="1675513"/>
            <a:chExt cx="614100" cy="614100"/>
          </a:xfrm>
        </p:grpSpPr>
        <p:sp>
          <p:nvSpPr>
            <p:cNvPr id="1279" name="Google Shape;1279;p172"/>
            <p:cNvSpPr/>
            <p:nvPr/>
          </p:nvSpPr>
          <p:spPr>
            <a:xfrm>
              <a:off x="2647059" y="1675513"/>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0FF00"/>
                </a:solidFill>
              </a:endParaRPr>
            </a:p>
          </p:txBody>
        </p:sp>
        <p:sp>
          <p:nvSpPr>
            <p:cNvPr id="1280" name="Google Shape;1280;p172"/>
            <p:cNvSpPr txBox="1"/>
            <p:nvPr/>
          </p:nvSpPr>
          <p:spPr>
            <a:xfrm>
              <a:off x="2779807" y="1730208"/>
              <a:ext cx="2703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grpSp>
      <p:grpSp>
        <p:nvGrpSpPr>
          <p:cNvPr id="1281" name="Google Shape;1281;p172"/>
          <p:cNvGrpSpPr/>
          <p:nvPr/>
        </p:nvGrpSpPr>
        <p:grpSpPr>
          <a:xfrm>
            <a:off x="7116322" y="1912675"/>
            <a:ext cx="614100" cy="614100"/>
            <a:chOff x="3944747" y="1625388"/>
            <a:chExt cx="614100" cy="614100"/>
          </a:xfrm>
        </p:grpSpPr>
        <p:sp>
          <p:nvSpPr>
            <p:cNvPr id="1282" name="Google Shape;1282;p172"/>
            <p:cNvSpPr/>
            <p:nvPr/>
          </p:nvSpPr>
          <p:spPr>
            <a:xfrm>
              <a:off x="3944747" y="1625388"/>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0FF00"/>
                </a:solidFill>
              </a:endParaRPr>
            </a:p>
          </p:txBody>
        </p:sp>
        <p:sp>
          <p:nvSpPr>
            <p:cNvPr id="1283" name="Google Shape;1283;p172"/>
            <p:cNvSpPr txBox="1"/>
            <p:nvPr/>
          </p:nvSpPr>
          <p:spPr>
            <a:xfrm>
              <a:off x="4077495" y="1700033"/>
              <a:ext cx="2703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grpSp>
      <p:sp>
        <p:nvSpPr>
          <p:cNvPr id="1284" name="Google Shape;1284;p172"/>
          <p:cNvSpPr txBox="1"/>
          <p:nvPr/>
        </p:nvSpPr>
        <p:spPr>
          <a:xfrm>
            <a:off x="5048250" y="2700250"/>
            <a:ext cx="1004700" cy="44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600">
                <a:latin typeface="Helvetica Neue Light"/>
                <a:ea typeface="Helvetica Neue Light"/>
                <a:cs typeface="Helvetica Neue Light"/>
                <a:sym typeface="Helvetica Neue Light"/>
              </a:rPr>
              <a:t>SQUARE ROOT</a:t>
            </a:r>
            <a:endParaRPr>
              <a:latin typeface="Helvetica Neue Light"/>
              <a:ea typeface="Helvetica Neue Light"/>
              <a:cs typeface="Helvetica Neue Light"/>
              <a:sym typeface="Helvetica Neue Light"/>
            </a:endParaRPr>
          </a:p>
        </p:txBody>
      </p:sp>
      <p:sp>
        <p:nvSpPr>
          <p:cNvPr id="1285" name="Google Shape;1285;p172"/>
          <p:cNvSpPr txBox="1"/>
          <p:nvPr/>
        </p:nvSpPr>
        <p:spPr>
          <a:xfrm>
            <a:off x="6879175" y="2661850"/>
            <a:ext cx="1088400" cy="44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600">
                <a:latin typeface="Helvetica Neue Light"/>
                <a:ea typeface="Helvetica Neue Light"/>
                <a:cs typeface="Helvetica Neue Light"/>
                <a:sym typeface="Helvetica Neue Light"/>
              </a:rPr>
              <a:t>RANDOM</a:t>
            </a:r>
            <a:endParaRPr sz="1600">
              <a:solidFill>
                <a:srgbClr val="000000"/>
              </a:solidFill>
              <a:latin typeface="Helvetica Neue Light"/>
              <a:ea typeface="Helvetica Neue Light"/>
              <a:cs typeface="Helvetica Neue Light"/>
              <a:sym typeface="Helvetica Neue Light"/>
            </a:endParaRPr>
          </a:p>
        </p:txBody>
      </p:sp>
      <p:sp>
        <p:nvSpPr>
          <p:cNvPr id="1286" name="Google Shape;1286;p172"/>
          <p:cNvSpPr txBox="1"/>
          <p:nvPr/>
        </p:nvSpPr>
        <p:spPr>
          <a:xfrm>
            <a:off x="3129875" y="2786513"/>
            <a:ext cx="898500" cy="44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600">
                <a:latin typeface="Helvetica Neue Light"/>
                <a:ea typeface="Helvetica Neue Light"/>
                <a:cs typeface="Helvetica Neue Light"/>
                <a:sym typeface="Helvetica Neue Light"/>
              </a:rPr>
              <a:t>CEIL</a:t>
            </a:r>
            <a:endParaRPr sz="1600">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r>
              <a:rPr lang="en-GB" sz="1600">
                <a:latin typeface="Helvetica Neue Light"/>
                <a:ea typeface="Helvetica Neue Light"/>
                <a:cs typeface="Helvetica Neue Light"/>
                <a:sym typeface="Helvetica Neue Light"/>
              </a:rPr>
              <a:t>FLOOR</a:t>
            </a:r>
            <a:endParaRPr sz="1600">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r>
              <a:rPr lang="en-GB" sz="1600">
                <a:latin typeface="Helvetica Neue Light"/>
                <a:ea typeface="Helvetica Neue Light"/>
                <a:cs typeface="Helvetica Neue Light"/>
                <a:sym typeface="Helvetica Neue Light"/>
              </a:rPr>
              <a:t>ROUND</a:t>
            </a:r>
            <a:endParaRPr sz="1600">
              <a:latin typeface="Helvetica Neue Light"/>
              <a:ea typeface="Helvetica Neue Light"/>
              <a:cs typeface="Helvetica Neue Light"/>
              <a:sym typeface="Helvetica Neue Light"/>
            </a:endParaRPr>
          </a:p>
        </p:txBody>
      </p:sp>
      <p:pic>
        <p:nvPicPr>
          <p:cNvPr id="1287" name="Google Shape;1287;p172"/>
          <p:cNvPicPr preferRelativeResize="0"/>
          <p:nvPr/>
        </p:nvPicPr>
        <p:blipFill>
          <a:blip r:embed="rId4">
            <a:alphaModFix/>
          </a:blip>
          <a:stretch>
            <a:fillRect/>
          </a:stretch>
        </p:blipFill>
        <p:spPr>
          <a:xfrm>
            <a:off x="8259000" y="107425"/>
            <a:ext cx="701100" cy="7011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a:gsLst>
            <a:gs pos="0">
              <a:srgbClr val="EF89D2"/>
            </a:gs>
            <a:gs pos="100000">
              <a:srgbClr val="E0FF00"/>
            </a:gs>
          </a:gsLst>
          <a:lin ang="10801400" scaled="0"/>
        </a:gradFill>
        <a:effectLst/>
      </p:bgPr>
    </p:bg>
    <p:spTree>
      <p:nvGrpSpPr>
        <p:cNvPr id="1" name="Shape 1291"/>
        <p:cNvGrpSpPr/>
        <p:nvPr/>
      </p:nvGrpSpPr>
      <p:grpSpPr>
        <a:xfrm>
          <a:off x="0" y="0"/>
          <a:ext cx="0" cy="0"/>
          <a:chOff x="0" y="0"/>
          <a:chExt cx="0" cy="0"/>
        </a:xfrm>
      </p:grpSpPr>
      <p:sp>
        <p:nvSpPr>
          <p:cNvPr id="1292" name="Google Shape;1292;p173"/>
          <p:cNvSpPr txBox="1"/>
          <p:nvPr/>
        </p:nvSpPr>
        <p:spPr>
          <a:xfrm>
            <a:off x="1778850" y="2187750"/>
            <a:ext cx="5586300" cy="7680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GB" sz="4000" i="1">
                <a:solidFill>
                  <a:schemeClr val="dk1"/>
                </a:solidFill>
                <a:latin typeface="Anton"/>
                <a:ea typeface="Anton"/>
                <a:cs typeface="Anton"/>
                <a:sym typeface="Anton"/>
              </a:rPr>
              <a:t>MÉTODOS DEL OBJETO MATH</a:t>
            </a:r>
            <a:endParaRPr sz="4000" i="1">
              <a:solidFill>
                <a:schemeClr val="dk1"/>
              </a:solidFill>
              <a:latin typeface="Anton"/>
              <a:ea typeface="Anton"/>
              <a:cs typeface="Anton"/>
              <a:sym typeface="Anton"/>
            </a:endParaRPr>
          </a:p>
        </p:txBody>
      </p:sp>
      <p:pic>
        <p:nvPicPr>
          <p:cNvPr id="1293" name="Google Shape;1293;p17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174"/>
          <p:cNvSpPr txBox="1"/>
          <p:nvPr/>
        </p:nvSpPr>
        <p:spPr>
          <a:xfrm>
            <a:off x="1393950" y="16705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Clr>
                <a:schemeClr val="dk1"/>
              </a:buClr>
              <a:buSzPts val="1100"/>
              <a:buFont typeface="Arial"/>
              <a:buNone/>
            </a:pPr>
            <a:r>
              <a:rPr lang="en-GB" sz="2900" i="1">
                <a:solidFill>
                  <a:schemeClr val="dk1"/>
                </a:solidFill>
                <a:latin typeface="Anton"/>
                <a:ea typeface="Anton"/>
                <a:cs typeface="Anton"/>
                <a:sym typeface="Anton"/>
              </a:rPr>
              <a:t>MIN &amp; MAX</a:t>
            </a:r>
            <a:endParaRPr sz="3600" i="1">
              <a:solidFill>
                <a:schemeClr val="dk1"/>
              </a:solidFill>
              <a:latin typeface="Anton"/>
              <a:ea typeface="Anton"/>
              <a:cs typeface="Anton"/>
              <a:sym typeface="Anton"/>
            </a:endParaRPr>
          </a:p>
        </p:txBody>
      </p:sp>
      <p:pic>
        <p:nvPicPr>
          <p:cNvPr id="1299" name="Google Shape;1299;p17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00" name="Google Shape;1300;p174"/>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74"/>
          <p:cNvSpPr/>
          <p:nvPr/>
        </p:nvSpPr>
        <p:spPr>
          <a:xfrm>
            <a:off x="164300" y="177800"/>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74"/>
          <p:cNvSpPr txBox="1"/>
          <p:nvPr/>
        </p:nvSpPr>
        <p:spPr>
          <a:xfrm>
            <a:off x="278236" y="213874"/>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1303" name="Google Shape;1303;p174"/>
          <p:cNvSpPr txBox="1"/>
          <p:nvPr/>
        </p:nvSpPr>
        <p:spPr>
          <a:xfrm>
            <a:off x="657975" y="933375"/>
            <a:ext cx="8245800" cy="155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Los métodos de</a:t>
            </a:r>
            <a:r>
              <a:rPr lang="en-GB" sz="1800" b="1" i="1">
                <a:solidFill>
                  <a:schemeClr val="dk1"/>
                </a:solidFill>
                <a:highlight>
                  <a:srgbClr val="3CEFAB"/>
                </a:highlight>
                <a:latin typeface="Helvetica Neue"/>
                <a:ea typeface="Helvetica Neue"/>
                <a:cs typeface="Helvetica Neue"/>
                <a:sym typeface="Helvetica Neue"/>
              </a:rPr>
              <a:t> </a:t>
            </a:r>
            <a:r>
              <a:rPr lang="en-GB" sz="1800" b="1">
                <a:solidFill>
                  <a:schemeClr val="dk1"/>
                </a:solidFill>
                <a:highlight>
                  <a:srgbClr val="3CEFAB"/>
                </a:highlight>
                <a:latin typeface="Helvetica Neue"/>
                <a:ea typeface="Helvetica Neue"/>
                <a:cs typeface="Helvetica Neue"/>
                <a:sym typeface="Helvetica Neue"/>
              </a:rPr>
              <a:t>Math.min() y Math.max()</a:t>
            </a:r>
            <a:r>
              <a:rPr lang="en-GB" sz="1800">
                <a:solidFill>
                  <a:schemeClr val="dk1"/>
                </a:solidFill>
                <a:latin typeface="Helvetica Neue Light"/>
                <a:ea typeface="Helvetica Neue Light"/>
                <a:cs typeface="Helvetica Neue Light"/>
                <a:sym typeface="Helvetica Neue Light"/>
              </a:rPr>
              <a:t> reciben una serie de argumentos numéricos y devuelven aquel de valor </a:t>
            </a:r>
            <a:r>
              <a:rPr lang="en-GB" sz="1800" b="1">
                <a:solidFill>
                  <a:schemeClr val="dk1"/>
                </a:solidFill>
                <a:latin typeface="Helvetica Neue"/>
                <a:ea typeface="Helvetica Neue"/>
                <a:cs typeface="Helvetica Neue"/>
                <a:sym typeface="Helvetica Neue"/>
              </a:rPr>
              <a:t>máximo </a:t>
            </a:r>
            <a:r>
              <a:rPr lang="en-GB" sz="1800">
                <a:solidFill>
                  <a:schemeClr val="dk1"/>
                </a:solidFill>
                <a:latin typeface="Helvetica Neue Light"/>
                <a:ea typeface="Helvetica Neue Light"/>
                <a:cs typeface="Helvetica Neue Light"/>
                <a:sym typeface="Helvetica Neue Light"/>
              </a:rPr>
              <a:t>o </a:t>
            </a:r>
            <a:r>
              <a:rPr lang="en-GB" sz="1800" b="1">
                <a:solidFill>
                  <a:schemeClr val="dk1"/>
                </a:solidFill>
                <a:latin typeface="Helvetica Neue"/>
                <a:ea typeface="Helvetica Neue"/>
                <a:cs typeface="Helvetica Neue"/>
                <a:sym typeface="Helvetica Neue"/>
              </a:rPr>
              <a:t>mínimo</a:t>
            </a:r>
            <a:r>
              <a:rPr lang="en-GB" sz="1800">
                <a:solidFill>
                  <a:schemeClr val="dk1"/>
                </a:solidFill>
                <a:latin typeface="Helvetica Neue Light"/>
                <a:ea typeface="Helvetica Neue Light"/>
                <a:cs typeface="Helvetica Neue Light"/>
                <a:sym typeface="Helvetica Neue Light"/>
              </a:rPr>
              <a:t>, según corresponda:</a:t>
            </a:r>
            <a:endParaRPr sz="1800">
              <a:solidFill>
                <a:schemeClr val="dk1"/>
              </a:solidFill>
              <a:latin typeface="Helvetica Neue Light"/>
              <a:ea typeface="Helvetica Neue Light"/>
              <a:cs typeface="Helvetica Neue Light"/>
              <a:sym typeface="Helvetica Neue Light"/>
            </a:endParaRPr>
          </a:p>
          <a:p>
            <a:pPr marL="0" lvl="0" indent="0" algn="l" rtl="0">
              <a:lnSpc>
                <a:spcPct val="150000"/>
              </a:lnSpc>
              <a:spcBef>
                <a:spcPts val="1100"/>
              </a:spcBef>
              <a:spcAft>
                <a:spcPts val="0"/>
              </a:spcAft>
              <a:buNone/>
            </a:pPr>
            <a:endParaRPr sz="1600">
              <a:solidFill>
                <a:schemeClr val="dk1"/>
              </a:solidFill>
              <a:latin typeface="Helvetica Neue Light"/>
              <a:ea typeface="Helvetica Neue Light"/>
              <a:cs typeface="Helvetica Neue Light"/>
              <a:sym typeface="Helvetica Neue Light"/>
            </a:endParaRPr>
          </a:p>
          <a:p>
            <a:pPr marL="0" lvl="0" indent="0" algn="ctr" rtl="0">
              <a:spcBef>
                <a:spcPts val="1100"/>
              </a:spcBef>
              <a:spcAft>
                <a:spcPts val="0"/>
              </a:spcAft>
              <a:buNone/>
            </a:pPr>
            <a:endParaRPr sz="1600">
              <a:latin typeface="Helvetica Neue Light"/>
              <a:ea typeface="Helvetica Neue Light"/>
              <a:cs typeface="Helvetica Neue Light"/>
              <a:sym typeface="Helvetica Neue Light"/>
            </a:endParaRPr>
          </a:p>
        </p:txBody>
      </p:sp>
      <p:graphicFrame>
        <p:nvGraphicFramePr>
          <p:cNvPr id="1304" name="Google Shape;1304;p174"/>
          <p:cNvGraphicFramePr/>
          <p:nvPr/>
        </p:nvGraphicFramePr>
        <p:xfrm>
          <a:off x="1014150" y="1958275"/>
          <a:ext cx="3000000" cy="3000000"/>
        </p:xfrm>
        <a:graphic>
          <a:graphicData uri="http://schemas.openxmlformats.org/drawingml/2006/table">
            <a:tbl>
              <a:tblPr>
                <a:noFill/>
                <a:tableStyleId>{59F59028-6CD9-4B71-AD41-A5B0DF8FAB72}</a:tableStyleId>
              </a:tblPr>
              <a:tblGrid>
                <a:gridCol w="7533450">
                  <a:extLst>
                    <a:ext uri="{9D8B030D-6E8A-4147-A177-3AD203B41FA5}">
                      <a16:colId xmlns:a16="http://schemas.microsoft.com/office/drawing/2014/main" val="20000"/>
                    </a:ext>
                  </a:extLst>
                </a:gridCol>
              </a:tblGrid>
              <a:tr h="754400">
                <a:tc>
                  <a:txBody>
                    <a:bodyPr/>
                    <a:lstStyle/>
                    <a:p>
                      <a:pPr marL="0" lvl="0" indent="0" algn="l" rtl="0">
                        <a:lnSpc>
                          <a:spcPct val="135714"/>
                        </a:lnSpc>
                        <a:spcBef>
                          <a:spcPts val="0"/>
                        </a:spcBef>
                        <a:spcAft>
                          <a:spcPts val="0"/>
                        </a:spcAft>
                        <a:buNone/>
                      </a:pPr>
                      <a:r>
                        <a:rPr lang="en-GB" sz="1350">
                          <a:solidFill>
                            <a:srgbClr val="9CDCFE"/>
                          </a:solidFill>
                          <a:latin typeface="Courier New"/>
                          <a:ea typeface="Courier New"/>
                          <a:cs typeface="Courier New"/>
                          <a:sym typeface="Courier New"/>
                        </a:rPr>
                        <a:t>console</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log</a:t>
                      </a:r>
                      <a:r>
                        <a:rPr lang="en-GB" sz="1350">
                          <a:solidFill>
                            <a:srgbClr val="D4D4D4"/>
                          </a:solidFill>
                          <a:latin typeface="Courier New"/>
                          <a:ea typeface="Courier New"/>
                          <a:cs typeface="Courier New"/>
                          <a:sym typeface="Courier New"/>
                        </a:rPr>
                        <a:t>( </a:t>
                      </a:r>
                      <a:r>
                        <a:rPr lang="en-GB" sz="1350">
                          <a:solidFill>
                            <a:srgbClr val="9CDCFE"/>
                          </a:solidFill>
                          <a:latin typeface="Courier New"/>
                          <a:ea typeface="Courier New"/>
                          <a:cs typeface="Courier New"/>
                          <a:sym typeface="Courier New"/>
                        </a:rPr>
                        <a:t>Math</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max</a:t>
                      </a:r>
                      <a:r>
                        <a:rPr lang="en-GB" sz="1350">
                          <a:solidFill>
                            <a:srgbClr val="D4D4D4"/>
                          </a:solidFill>
                          <a:latin typeface="Courier New"/>
                          <a:ea typeface="Courier New"/>
                          <a:cs typeface="Courier New"/>
                          <a:sym typeface="Courier New"/>
                        </a:rPr>
                        <a:t>(</a:t>
                      </a:r>
                      <a:r>
                        <a:rPr lang="en-GB" sz="1350">
                          <a:solidFill>
                            <a:srgbClr val="B5CEA8"/>
                          </a:solidFill>
                          <a:latin typeface="Courier New"/>
                          <a:ea typeface="Courier New"/>
                          <a:cs typeface="Courier New"/>
                          <a:sym typeface="Courier New"/>
                        </a:rPr>
                        <a:t>55</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13</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0</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25</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93</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4</a:t>
                      </a:r>
                      <a:r>
                        <a:rPr lang="en-GB" sz="1350">
                          <a:solidFill>
                            <a:srgbClr val="D4D4D4"/>
                          </a:solidFill>
                          <a:latin typeface="Courier New"/>
                          <a:ea typeface="Courier New"/>
                          <a:cs typeface="Courier New"/>
                          <a:sym typeface="Courier New"/>
                        </a:rPr>
                        <a:t>) ) </a:t>
                      </a:r>
                      <a:r>
                        <a:rPr lang="en-GB" sz="1350">
                          <a:solidFill>
                            <a:srgbClr val="6A9955"/>
                          </a:solidFill>
                          <a:latin typeface="Courier New"/>
                          <a:ea typeface="Courier New"/>
                          <a:cs typeface="Courier New"/>
                          <a:sym typeface="Courier New"/>
                        </a:rPr>
                        <a:t>// 93</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9CDCFE"/>
                          </a:solidFill>
                          <a:latin typeface="Courier New"/>
                          <a:ea typeface="Courier New"/>
                          <a:cs typeface="Courier New"/>
                          <a:sym typeface="Courier New"/>
                        </a:rPr>
                        <a:t>console</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log</a:t>
                      </a:r>
                      <a:r>
                        <a:rPr lang="en-GB" sz="1350">
                          <a:solidFill>
                            <a:srgbClr val="D4D4D4"/>
                          </a:solidFill>
                          <a:latin typeface="Courier New"/>
                          <a:ea typeface="Courier New"/>
                          <a:cs typeface="Courier New"/>
                          <a:sym typeface="Courier New"/>
                        </a:rPr>
                        <a:t>( </a:t>
                      </a:r>
                      <a:r>
                        <a:rPr lang="en-GB" sz="1350">
                          <a:solidFill>
                            <a:srgbClr val="9CDCFE"/>
                          </a:solidFill>
                          <a:latin typeface="Courier New"/>
                          <a:ea typeface="Courier New"/>
                          <a:cs typeface="Courier New"/>
                          <a:sym typeface="Courier New"/>
                        </a:rPr>
                        <a:t>Math</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min</a:t>
                      </a:r>
                      <a:r>
                        <a:rPr lang="en-GB" sz="1350">
                          <a:solidFill>
                            <a:srgbClr val="D4D4D4"/>
                          </a:solidFill>
                          <a:latin typeface="Courier New"/>
                          <a:ea typeface="Courier New"/>
                          <a:cs typeface="Courier New"/>
                          <a:sym typeface="Courier New"/>
                        </a:rPr>
                        <a:t>(</a:t>
                      </a:r>
                      <a:r>
                        <a:rPr lang="en-GB" sz="1350">
                          <a:solidFill>
                            <a:srgbClr val="B5CEA8"/>
                          </a:solidFill>
                          <a:latin typeface="Courier New"/>
                          <a:ea typeface="Courier New"/>
                          <a:cs typeface="Courier New"/>
                          <a:sym typeface="Courier New"/>
                        </a:rPr>
                        <a:t>55</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13</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0</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25</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93</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4</a:t>
                      </a:r>
                      <a:r>
                        <a:rPr lang="en-GB" sz="1350">
                          <a:solidFill>
                            <a:srgbClr val="D4D4D4"/>
                          </a:solidFill>
                          <a:latin typeface="Courier New"/>
                          <a:ea typeface="Courier New"/>
                          <a:cs typeface="Courier New"/>
                          <a:sym typeface="Courier New"/>
                        </a:rPr>
                        <a:t>) ) </a:t>
                      </a:r>
                      <a:r>
                        <a:rPr lang="en-GB" sz="1350">
                          <a:solidFill>
                            <a:srgbClr val="6A9955"/>
                          </a:solidFill>
                          <a:latin typeface="Courier New"/>
                          <a:ea typeface="Courier New"/>
                          <a:cs typeface="Courier New"/>
                          <a:sym typeface="Courier New"/>
                        </a:rPr>
                        <a:t>// -25</a:t>
                      </a:r>
                      <a:endParaRPr sz="1500">
                        <a:latin typeface="Didact Gothic"/>
                        <a:ea typeface="Didact Gothic"/>
                        <a:cs typeface="Didact Gothic"/>
                        <a:sym typeface="Didact Gothic"/>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1E1E1E"/>
                    </a:solidFill>
                  </a:tcPr>
                </a:tc>
                <a:extLst>
                  <a:ext uri="{0D108BD9-81ED-4DB2-BD59-A6C34878D82A}">
                    <a16:rowId xmlns:a16="http://schemas.microsoft.com/office/drawing/2014/main" val="10000"/>
                  </a:ext>
                </a:extLst>
              </a:tr>
            </a:tbl>
          </a:graphicData>
        </a:graphic>
      </p:graphicFrame>
      <p:pic>
        <p:nvPicPr>
          <p:cNvPr id="1305" name="Google Shape;1305;p174"/>
          <p:cNvPicPr preferRelativeResize="0"/>
          <p:nvPr/>
        </p:nvPicPr>
        <p:blipFill>
          <a:blip r:embed="rId4">
            <a:alphaModFix/>
          </a:blip>
          <a:stretch>
            <a:fillRect/>
          </a:stretch>
        </p:blipFill>
        <p:spPr>
          <a:xfrm>
            <a:off x="8259000" y="107425"/>
            <a:ext cx="701100" cy="701100"/>
          </a:xfrm>
          <a:prstGeom prst="rect">
            <a:avLst/>
          </a:prstGeom>
          <a:noFill/>
          <a:ln>
            <a:noFill/>
          </a:ln>
        </p:spPr>
      </p:pic>
      <p:sp>
        <p:nvSpPr>
          <p:cNvPr id="1306" name="Google Shape;1306;p174"/>
          <p:cNvSpPr txBox="1"/>
          <p:nvPr/>
        </p:nvSpPr>
        <p:spPr>
          <a:xfrm>
            <a:off x="657975" y="2910650"/>
            <a:ext cx="8245800" cy="155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También se pueden referenciar los valores de </a:t>
            </a:r>
            <a:r>
              <a:rPr lang="en-GB" sz="1800" b="1">
                <a:solidFill>
                  <a:schemeClr val="dk1"/>
                </a:solidFill>
                <a:latin typeface="Helvetica Neue"/>
                <a:ea typeface="Helvetica Neue"/>
                <a:cs typeface="Helvetica Neue"/>
                <a:sym typeface="Helvetica Neue"/>
              </a:rPr>
              <a:t>infinito positivo</a:t>
            </a:r>
            <a:r>
              <a:rPr lang="en-GB" sz="1800">
                <a:solidFill>
                  <a:schemeClr val="dk1"/>
                </a:solidFill>
                <a:latin typeface="Helvetica Neue Light"/>
                <a:ea typeface="Helvetica Neue Light"/>
                <a:cs typeface="Helvetica Neue Light"/>
                <a:sym typeface="Helvetica Neue Light"/>
              </a:rPr>
              <a:t> o </a:t>
            </a:r>
            <a:r>
              <a:rPr lang="en-GB" sz="1800" b="1">
                <a:solidFill>
                  <a:schemeClr val="dk1"/>
                </a:solidFill>
                <a:latin typeface="Helvetica Neue"/>
                <a:ea typeface="Helvetica Neue"/>
                <a:cs typeface="Helvetica Neue"/>
                <a:sym typeface="Helvetica Neue"/>
              </a:rPr>
              <a:t>negativo </a:t>
            </a:r>
            <a:r>
              <a:rPr lang="en-GB" sz="1800">
                <a:solidFill>
                  <a:schemeClr val="dk1"/>
                </a:solidFill>
                <a:latin typeface="Helvetica Neue Light"/>
                <a:ea typeface="Helvetica Neue Light"/>
                <a:cs typeface="Helvetica Neue Light"/>
                <a:sym typeface="Helvetica Neue Light"/>
              </a:rPr>
              <a:t>a través de la variable global</a:t>
            </a:r>
            <a:r>
              <a:rPr lang="en-GB" sz="1800" b="1" i="1">
                <a:solidFill>
                  <a:schemeClr val="dk1"/>
                </a:solidFill>
                <a:latin typeface="Helvetica Neue"/>
                <a:ea typeface="Helvetica Neue"/>
                <a:cs typeface="Helvetica Neue"/>
                <a:sym typeface="Helvetica Neue"/>
              </a:rPr>
              <a:t> </a:t>
            </a:r>
            <a:r>
              <a:rPr lang="en-GB" sz="1800" b="1">
                <a:solidFill>
                  <a:schemeClr val="dk1"/>
                </a:solidFill>
                <a:highlight>
                  <a:srgbClr val="3CEFAB"/>
                </a:highlight>
                <a:latin typeface="Helvetica Neue"/>
                <a:ea typeface="Helvetica Neue"/>
                <a:cs typeface="Helvetica Neue"/>
                <a:sym typeface="Helvetica Neue"/>
              </a:rPr>
              <a:t>Infinity</a:t>
            </a:r>
            <a:r>
              <a:rPr lang="en-GB" sz="1800">
                <a:solidFill>
                  <a:schemeClr val="dk1"/>
                </a:solidFill>
                <a:latin typeface="Helvetica Neue Light"/>
                <a:ea typeface="Helvetica Neue Light"/>
                <a:cs typeface="Helvetica Neue Light"/>
                <a:sym typeface="Helvetica Neue Light"/>
              </a:rPr>
              <a:t>, de tipo number:</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0"/>
              </a:spcAft>
              <a:buNone/>
            </a:pPr>
            <a:endParaRPr sz="1600">
              <a:solidFill>
                <a:schemeClr val="dk1"/>
              </a:solidFill>
              <a:latin typeface="Helvetica Neue Light"/>
              <a:ea typeface="Helvetica Neue Light"/>
              <a:cs typeface="Helvetica Neue Light"/>
              <a:sym typeface="Helvetica Neue Light"/>
            </a:endParaRPr>
          </a:p>
          <a:p>
            <a:pPr marL="0" lvl="0" indent="0" algn="l" rtl="0">
              <a:lnSpc>
                <a:spcPct val="150000"/>
              </a:lnSpc>
              <a:spcBef>
                <a:spcPts val="1100"/>
              </a:spcBef>
              <a:spcAft>
                <a:spcPts val="0"/>
              </a:spcAft>
              <a:buNone/>
            </a:pPr>
            <a:endParaRPr sz="1600">
              <a:solidFill>
                <a:schemeClr val="dk1"/>
              </a:solidFill>
              <a:latin typeface="Helvetica Neue Light"/>
              <a:ea typeface="Helvetica Neue Light"/>
              <a:cs typeface="Helvetica Neue Light"/>
              <a:sym typeface="Helvetica Neue Light"/>
            </a:endParaRPr>
          </a:p>
          <a:p>
            <a:pPr marL="0" lvl="0" indent="0" algn="ctr" rtl="0">
              <a:spcBef>
                <a:spcPts val="1100"/>
              </a:spcBef>
              <a:spcAft>
                <a:spcPts val="0"/>
              </a:spcAft>
              <a:buNone/>
            </a:pPr>
            <a:endParaRPr sz="1600">
              <a:latin typeface="Helvetica Neue Light"/>
              <a:ea typeface="Helvetica Neue Light"/>
              <a:cs typeface="Helvetica Neue Light"/>
              <a:sym typeface="Helvetica Neue Light"/>
            </a:endParaRPr>
          </a:p>
        </p:txBody>
      </p:sp>
      <p:graphicFrame>
        <p:nvGraphicFramePr>
          <p:cNvPr id="1307" name="Google Shape;1307;p174"/>
          <p:cNvGraphicFramePr/>
          <p:nvPr/>
        </p:nvGraphicFramePr>
        <p:xfrm>
          <a:off x="1014150" y="3802800"/>
          <a:ext cx="3000000" cy="3000000"/>
        </p:xfrm>
        <a:graphic>
          <a:graphicData uri="http://schemas.openxmlformats.org/drawingml/2006/table">
            <a:tbl>
              <a:tblPr>
                <a:noFill/>
                <a:tableStyleId>{59F59028-6CD9-4B71-AD41-A5B0DF8FAB72}</a:tableStyleId>
              </a:tblPr>
              <a:tblGrid>
                <a:gridCol w="7533450">
                  <a:extLst>
                    <a:ext uri="{9D8B030D-6E8A-4147-A177-3AD203B41FA5}">
                      <a16:colId xmlns:a16="http://schemas.microsoft.com/office/drawing/2014/main" val="20000"/>
                    </a:ext>
                  </a:extLst>
                </a:gridCol>
              </a:tblGrid>
              <a:tr h="754400">
                <a:tc>
                  <a:txBody>
                    <a:bodyPr/>
                    <a:lstStyle/>
                    <a:p>
                      <a:pPr marL="0" lvl="0" indent="0" algn="l" rtl="0">
                        <a:lnSpc>
                          <a:spcPct val="135714"/>
                        </a:lnSpc>
                        <a:spcBef>
                          <a:spcPts val="0"/>
                        </a:spcBef>
                        <a:spcAft>
                          <a:spcPts val="0"/>
                        </a:spcAft>
                        <a:buClr>
                          <a:schemeClr val="dk1"/>
                        </a:buClr>
                        <a:buSzPts val="1100"/>
                        <a:buFont typeface="Arial"/>
                        <a:buNone/>
                      </a:pPr>
                      <a:r>
                        <a:rPr lang="en-GB" sz="1450">
                          <a:solidFill>
                            <a:srgbClr val="9CDCFE"/>
                          </a:solidFill>
                          <a:latin typeface="Courier New"/>
                          <a:ea typeface="Courier New"/>
                          <a:cs typeface="Courier New"/>
                          <a:sym typeface="Courier New"/>
                        </a:rPr>
                        <a:t>console</a:t>
                      </a:r>
                      <a:r>
                        <a:rPr lang="en-GB" sz="1450">
                          <a:solidFill>
                            <a:srgbClr val="D4D4D4"/>
                          </a:solidFill>
                          <a:latin typeface="Courier New"/>
                          <a:ea typeface="Courier New"/>
                          <a:cs typeface="Courier New"/>
                          <a:sym typeface="Courier New"/>
                        </a:rPr>
                        <a:t>.</a:t>
                      </a:r>
                      <a:r>
                        <a:rPr lang="en-GB" sz="1450">
                          <a:solidFill>
                            <a:srgbClr val="DCDCAA"/>
                          </a:solidFill>
                          <a:latin typeface="Courier New"/>
                          <a:ea typeface="Courier New"/>
                          <a:cs typeface="Courier New"/>
                          <a:sym typeface="Courier New"/>
                        </a:rPr>
                        <a:t>log</a:t>
                      </a:r>
                      <a:r>
                        <a:rPr lang="en-GB" sz="1450">
                          <a:solidFill>
                            <a:srgbClr val="D4D4D4"/>
                          </a:solidFill>
                          <a:latin typeface="Courier New"/>
                          <a:ea typeface="Courier New"/>
                          <a:cs typeface="Courier New"/>
                          <a:sym typeface="Courier New"/>
                        </a:rPr>
                        <a:t>( </a:t>
                      </a:r>
                      <a:r>
                        <a:rPr lang="en-GB" sz="1450">
                          <a:solidFill>
                            <a:srgbClr val="9CDCFE"/>
                          </a:solidFill>
                          <a:latin typeface="Courier New"/>
                          <a:ea typeface="Courier New"/>
                          <a:cs typeface="Courier New"/>
                          <a:sym typeface="Courier New"/>
                        </a:rPr>
                        <a:t>Math</a:t>
                      </a:r>
                      <a:r>
                        <a:rPr lang="en-GB" sz="1450">
                          <a:solidFill>
                            <a:srgbClr val="D4D4D4"/>
                          </a:solidFill>
                          <a:latin typeface="Courier New"/>
                          <a:ea typeface="Courier New"/>
                          <a:cs typeface="Courier New"/>
                          <a:sym typeface="Courier New"/>
                        </a:rPr>
                        <a:t>.</a:t>
                      </a:r>
                      <a:r>
                        <a:rPr lang="en-GB" sz="1450">
                          <a:solidFill>
                            <a:srgbClr val="DCDCAA"/>
                          </a:solidFill>
                          <a:latin typeface="Courier New"/>
                          <a:ea typeface="Courier New"/>
                          <a:cs typeface="Courier New"/>
                          <a:sym typeface="Courier New"/>
                        </a:rPr>
                        <a:t>max</a:t>
                      </a:r>
                      <a:r>
                        <a:rPr lang="en-GB" sz="1450">
                          <a:solidFill>
                            <a:srgbClr val="D4D4D4"/>
                          </a:solidFill>
                          <a:latin typeface="Courier New"/>
                          <a:ea typeface="Courier New"/>
                          <a:cs typeface="Courier New"/>
                          <a:sym typeface="Courier New"/>
                        </a:rPr>
                        <a:t>(</a:t>
                      </a:r>
                      <a:r>
                        <a:rPr lang="en-GB" sz="1450">
                          <a:solidFill>
                            <a:srgbClr val="B5CEA8"/>
                          </a:solidFill>
                          <a:latin typeface="Courier New"/>
                          <a:ea typeface="Courier New"/>
                          <a:cs typeface="Courier New"/>
                          <a:sym typeface="Courier New"/>
                        </a:rPr>
                        <a:t>55</a:t>
                      </a:r>
                      <a:r>
                        <a:rPr lang="en-GB" sz="1450">
                          <a:solidFill>
                            <a:srgbClr val="D4D4D4"/>
                          </a:solidFill>
                          <a:latin typeface="Courier New"/>
                          <a:ea typeface="Courier New"/>
                          <a:cs typeface="Courier New"/>
                          <a:sym typeface="Courier New"/>
                        </a:rPr>
                        <a:t>, </a:t>
                      </a:r>
                      <a:r>
                        <a:rPr lang="en-GB" sz="1450">
                          <a:solidFill>
                            <a:srgbClr val="569CD6"/>
                          </a:solidFill>
                          <a:latin typeface="Courier New"/>
                          <a:ea typeface="Courier New"/>
                          <a:cs typeface="Courier New"/>
                          <a:sym typeface="Courier New"/>
                        </a:rPr>
                        <a:t>Infinity</a:t>
                      </a:r>
                      <a:r>
                        <a:rPr lang="en-GB" sz="1450">
                          <a:solidFill>
                            <a:srgbClr val="D4D4D4"/>
                          </a:solidFill>
                          <a:latin typeface="Courier New"/>
                          <a:ea typeface="Courier New"/>
                          <a:cs typeface="Courier New"/>
                          <a:sym typeface="Courier New"/>
                        </a:rPr>
                        <a:t>, </a:t>
                      </a:r>
                      <a:r>
                        <a:rPr lang="en-GB" sz="1450">
                          <a:solidFill>
                            <a:srgbClr val="B5CEA8"/>
                          </a:solidFill>
                          <a:latin typeface="Courier New"/>
                          <a:ea typeface="Courier New"/>
                          <a:cs typeface="Courier New"/>
                          <a:sym typeface="Courier New"/>
                        </a:rPr>
                        <a:t>0</a:t>
                      </a:r>
                      <a:r>
                        <a:rPr lang="en-GB" sz="1450">
                          <a:solidFill>
                            <a:srgbClr val="D4D4D4"/>
                          </a:solidFill>
                          <a:latin typeface="Courier New"/>
                          <a:ea typeface="Courier New"/>
                          <a:cs typeface="Courier New"/>
                          <a:sym typeface="Courier New"/>
                        </a:rPr>
                        <a:t>, -</a:t>
                      </a:r>
                      <a:r>
                        <a:rPr lang="en-GB" sz="1450">
                          <a:solidFill>
                            <a:srgbClr val="B5CEA8"/>
                          </a:solidFill>
                          <a:latin typeface="Courier New"/>
                          <a:ea typeface="Courier New"/>
                          <a:cs typeface="Courier New"/>
                          <a:sym typeface="Courier New"/>
                        </a:rPr>
                        <a:t>25</a:t>
                      </a:r>
                      <a:r>
                        <a:rPr lang="en-GB" sz="1450">
                          <a:solidFill>
                            <a:srgbClr val="D4D4D4"/>
                          </a:solidFill>
                          <a:latin typeface="Courier New"/>
                          <a:ea typeface="Courier New"/>
                          <a:cs typeface="Courier New"/>
                          <a:sym typeface="Courier New"/>
                        </a:rPr>
                        <a:t>, </a:t>
                      </a:r>
                      <a:r>
                        <a:rPr lang="en-GB" sz="1450">
                          <a:solidFill>
                            <a:srgbClr val="B5CEA8"/>
                          </a:solidFill>
                          <a:latin typeface="Courier New"/>
                          <a:ea typeface="Courier New"/>
                          <a:cs typeface="Courier New"/>
                          <a:sym typeface="Courier New"/>
                        </a:rPr>
                        <a:t>93</a:t>
                      </a:r>
                      <a:r>
                        <a:rPr lang="en-GB" sz="1450">
                          <a:solidFill>
                            <a:srgbClr val="D4D4D4"/>
                          </a:solidFill>
                          <a:latin typeface="Courier New"/>
                          <a:ea typeface="Courier New"/>
                          <a:cs typeface="Courier New"/>
                          <a:sym typeface="Courier New"/>
                        </a:rPr>
                        <a:t>, </a:t>
                      </a:r>
                      <a:r>
                        <a:rPr lang="en-GB" sz="1450">
                          <a:solidFill>
                            <a:srgbClr val="B5CEA8"/>
                          </a:solidFill>
                          <a:latin typeface="Courier New"/>
                          <a:ea typeface="Courier New"/>
                          <a:cs typeface="Courier New"/>
                          <a:sym typeface="Courier New"/>
                        </a:rPr>
                        <a:t>4</a:t>
                      </a:r>
                      <a:r>
                        <a:rPr lang="en-GB" sz="1450">
                          <a:solidFill>
                            <a:srgbClr val="D4D4D4"/>
                          </a:solidFill>
                          <a:latin typeface="Courier New"/>
                          <a:ea typeface="Courier New"/>
                          <a:cs typeface="Courier New"/>
                          <a:sym typeface="Courier New"/>
                        </a:rPr>
                        <a:t>) ) </a:t>
                      </a:r>
                      <a:r>
                        <a:rPr lang="en-GB" sz="1450">
                          <a:solidFill>
                            <a:srgbClr val="6A9955"/>
                          </a:solidFill>
                          <a:latin typeface="Courier New"/>
                          <a:ea typeface="Courier New"/>
                          <a:cs typeface="Courier New"/>
                          <a:sym typeface="Courier New"/>
                        </a:rPr>
                        <a:t>// Infinity</a:t>
                      </a:r>
                      <a:endParaRPr sz="14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450">
                          <a:solidFill>
                            <a:srgbClr val="9CDCFE"/>
                          </a:solidFill>
                          <a:latin typeface="Courier New"/>
                          <a:ea typeface="Courier New"/>
                          <a:cs typeface="Courier New"/>
                          <a:sym typeface="Courier New"/>
                        </a:rPr>
                        <a:t>console</a:t>
                      </a:r>
                      <a:r>
                        <a:rPr lang="en-GB" sz="1450">
                          <a:solidFill>
                            <a:srgbClr val="D4D4D4"/>
                          </a:solidFill>
                          <a:latin typeface="Courier New"/>
                          <a:ea typeface="Courier New"/>
                          <a:cs typeface="Courier New"/>
                          <a:sym typeface="Courier New"/>
                        </a:rPr>
                        <a:t>.</a:t>
                      </a:r>
                      <a:r>
                        <a:rPr lang="en-GB" sz="1450">
                          <a:solidFill>
                            <a:srgbClr val="DCDCAA"/>
                          </a:solidFill>
                          <a:latin typeface="Courier New"/>
                          <a:ea typeface="Courier New"/>
                          <a:cs typeface="Courier New"/>
                          <a:sym typeface="Courier New"/>
                        </a:rPr>
                        <a:t>log</a:t>
                      </a:r>
                      <a:r>
                        <a:rPr lang="en-GB" sz="1450">
                          <a:solidFill>
                            <a:srgbClr val="D4D4D4"/>
                          </a:solidFill>
                          <a:latin typeface="Courier New"/>
                          <a:ea typeface="Courier New"/>
                          <a:cs typeface="Courier New"/>
                          <a:sym typeface="Courier New"/>
                        </a:rPr>
                        <a:t>( </a:t>
                      </a:r>
                      <a:r>
                        <a:rPr lang="en-GB" sz="1450">
                          <a:solidFill>
                            <a:srgbClr val="9CDCFE"/>
                          </a:solidFill>
                          <a:latin typeface="Courier New"/>
                          <a:ea typeface="Courier New"/>
                          <a:cs typeface="Courier New"/>
                          <a:sym typeface="Courier New"/>
                        </a:rPr>
                        <a:t>Math</a:t>
                      </a:r>
                      <a:r>
                        <a:rPr lang="en-GB" sz="1450">
                          <a:solidFill>
                            <a:srgbClr val="D4D4D4"/>
                          </a:solidFill>
                          <a:latin typeface="Courier New"/>
                          <a:ea typeface="Courier New"/>
                          <a:cs typeface="Courier New"/>
                          <a:sym typeface="Courier New"/>
                        </a:rPr>
                        <a:t>.</a:t>
                      </a:r>
                      <a:r>
                        <a:rPr lang="en-GB" sz="1450">
                          <a:solidFill>
                            <a:srgbClr val="DCDCAA"/>
                          </a:solidFill>
                          <a:latin typeface="Courier New"/>
                          <a:ea typeface="Courier New"/>
                          <a:cs typeface="Courier New"/>
                          <a:sym typeface="Courier New"/>
                        </a:rPr>
                        <a:t>min</a:t>
                      </a:r>
                      <a:r>
                        <a:rPr lang="en-GB" sz="1450">
                          <a:solidFill>
                            <a:srgbClr val="D4D4D4"/>
                          </a:solidFill>
                          <a:latin typeface="Courier New"/>
                          <a:ea typeface="Courier New"/>
                          <a:cs typeface="Courier New"/>
                          <a:sym typeface="Courier New"/>
                        </a:rPr>
                        <a:t>(</a:t>
                      </a:r>
                      <a:r>
                        <a:rPr lang="en-GB" sz="1450">
                          <a:solidFill>
                            <a:srgbClr val="B5CEA8"/>
                          </a:solidFill>
                          <a:latin typeface="Courier New"/>
                          <a:ea typeface="Courier New"/>
                          <a:cs typeface="Courier New"/>
                          <a:sym typeface="Courier New"/>
                        </a:rPr>
                        <a:t>55</a:t>
                      </a:r>
                      <a:r>
                        <a:rPr lang="en-GB" sz="1450">
                          <a:solidFill>
                            <a:srgbClr val="D4D4D4"/>
                          </a:solidFill>
                          <a:latin typeface="Courier New"/>
                          <a:ea typeface="Courier New"/>
                          <a:cs typeface="Courier New"/>
                          <a:sym typeface="Courier New"/>
                        </a:rPr>
                        <a:t>, </a:t>
                      </a:r>
                      <a:r>
                        <a:rPr lang="en-GB" sz="1450">
                          <a:solidFill>
                            <a:srgbClr val="B5CEA8"/>
                          </a:solidFill>
                          <a:latin typeface="Courier New"/>
                          <a:ea typeface="Courier New"/>
                          <a:cs typeface="Courier New"/>
                          <a:sym typeface="Courier New"/>
                        </a:rPr>
                        <a:t>13</a:t>
                      </a:r>
                      <a:r>
                        <a:rPr lang="en-GB" sz="1450">
                          <a:solidFill>
                            <a:srgbClr val="D4D4D4"/>
                          </a:solidFill>
                          <a:latin typeface="Courier New"/>
                          <a:ea typeface="Courier New"/>
                          <a:cs typeface="Courier New"/>
                          <a:sym typeface="Courier New"/>
                        </a:rPr>
                        <a:t>, </a:t>
                      </a:r>
                      <a:r>
                        <a:rPr lang="en-GB" sz="1450">
                          <a:solidFill>
                            <a:srgbClr val="B5CEA8"/>
                          </a:solidFill>
                          <a:latin typeface="Courier New"/>
                          <a:ea typeface="Courier New"/>
                          <a:cs typeface="Courier New"/>
                          <a:sym typeface="Courier New"/>
                        </a:rPr>
                        <a:t>0</a:t>
                      </a:r>
                      <a:r>
                        <a:rPr lang="en-GB" sz="1450">
                          <a:solidFill>
                            <a:srgbClr val="D4D4D4"/>
                          </a:solidFill>
                          <a:latin typeface="Courier New"/>
                          <a:ea typeface="Courier New"/>
                          <a:cs typeface="Courier New"/>
                          <a:sym typeface="Courier New"/>
                        </a:rPr>
                        <a:t>, -</a:t>
                      </a:r>
                      <a:r>
                        <a:rPr lang="en-GB" sz="1450">
                          <a:solidFill>
                            <a:srgbClr val="569CD6"/>
                          </a:solidFill>
                          <a:latin typeface="Courier New"/>
                          <a:ea typeface="Courier New"/>
                          <a:cs typeface="Courier New"/>
                          <a:sym typeface="Courier New"/>
                        </a:rPr>
                        <a:t>Infinity</a:t>
                      </a:r>
                      <a:r>
                        <a:rPr lang="en-GB" sz="1450">
                          <a:solidFill>
                            <a:srgbClr val="D4D4D4"/>
                          </a:solidFill>
                          <a:latin typeface="Courier New"/>
                          <a:ea typeface="Courier New"/>
                          <a:cs typeface="Courier New"/>
                          <a:sym typeface="Courier New"/>
                        </a:rPr>
                        <a:t>, </a:t>
                      </a:r>
                      <a:r>
                        <a:rPr lang="en-GB" sz="1450">
                          <a:solidFill>
                            <a:srgbClr val="B5CEA8"/>
                          </a:solidFill>
                          <a:latin typeface="Courier New"/>
                          <a:ea typeface="Courier New"/>
                          <a:cs typeface="Courier New"/>
                          <a:sym typeface="Courier New"/>
                        </a:rPr>
                        <a:t>93</a:t>
                      </a:r>
                      <a:r>
                        <a:rPr lang="en-GB" sz="1450">
                          <a:solidFill>
                            <a:srgbClr val="D4D4D4"/>
                          </a:solidFill>
                          <a:latin typeface="Courier New"/>
                          <a:ea typeface="Courier New"/>
                          <a:cs typeface="Courier New"/>
                          <a:sym typeface="Courier New"/>
                        </a:rPr>
                        <a:t>, </a:t>
                      </a:r>
                      <a:r>
                        <a:rPr lang="en-GB" sz="1450">
                          <a:solidFill>
                            <a:srgbClr val="B5CEA8"/>
                          </a:solidFill>
                          <a:latin typeface="Courier New"/>
                          <a:ea typeface="Courier New"/>
                          <a:cs typeface="Courier New"/>
                          <a:sym typeface="Courier New"/>
                        </a:rPr>
                        <a:t>4</a:t>
                      </a:r>
                      <a:r>
                        <a:rPr lang="en-GB" sz="1450">
                          <a:solidFill>
                            <a:srgbClr val="D4D4D4"/>
                          </a:solidFill>
                          <a:latin typeface="Courier New"/>
                          <a:ea typeface="Courier New"/>
                          <a:cs typeface="Courier New"/>
                          <a:sym typeface="Courier New"/>
                        </a:rPr>
                        <a:t>) ) </a:t>
                      </a:r>
                      <a:r>
                        <a:rPr lang="en-GB" sz="1450">
                          <a:solidFill>
                            <a:srgbClr val="6A9955"/>
                          </a:solidFill>
                          <a:latin typeface="Courier New"/>
                          <a:ea typeface="Courier New"/>
                          <a:cs typeface="Courier New"/>
                          <a:sym typeface="Courier New"/>
                        </a:rPr>
                        <a:t>// -Infinity</a:t>
                      </a:r>
                      <a:endParaRPr sz="1750">
                        <a:solidFill>
                          <a:srgbClr val="9CDCFE"/>
                        </a:solidFill>
                        <a:latin typeface="Courier New"/>
                        <a:ea typeface="Courier New"/>
                        <a:cs typeface="Courier New"/>
                        <a:sym typeface="Courier New"/>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1E1E1E"/>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75"/>
          <p:cNvSpPr txBox="1"/>
          <p:nvPr/>
        </p:nvSpPr>
        <p:spPr>
          <a:xfrm>
            <a:off x="1393950" y="213875"/>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Clr>
                <a:schemeClr val="dk1"/>
              </a:buClr>
              <a:buSzPts val="1100"/>
              <a:buFont typeface="Arial"/>
              <a:buNone/>
            </a:pPr>
            <a:r>
              <a:rPr lang="en-GB" sz="3000" i="1">
                <a:solidFill>
                  <a:schemeClr val="dk1"/>
                </a:solidFill>
                <a:latin typeface="Anton"/>
                <a:ea typeface="Anton"/>
                <a:cs typeface="Anton"/>
                <a:sym typeface="Anton"/>
              </a:rPr>
              <a:t>CEIL, FLOOR &amp; ROUND</a:t>
            </a:r>
            <a:endParaRPr sz="3700" i="1">
              <a:solidFill>
                <a:schemeClr val="dk1"/>
              </a:solidFill>
              <a:latin typeface="Anton"/>
              <a:ea typeface="Anton"/>
              <a:cs typeface="Anton"/>
              <a:sym typeface="Anton"/>
            </a:endParaRPr>
          </a:p>
        </p:txBody>
      </p:sp>
      <p:pic>
        <p:nvPicPr>
          <p:cNvPr id="1313" name="Google Shape;1313;p17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14" name="Google Shape;1314;p175"/>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5"/>
          <p:cNvSpPr/>
          <p:nvPr/>
        </p:nvSpPr>
        <p:spPr>
          <a:xfrm>
            <a:off x="164300" y="177800"/>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75"/>
          <p:cNvSpPr txBox="1"/>
          <p:nvPr/>
        </p:nvSpPr>
        <p:spPr>
          <a:xfrm>
            <a:off x="278236" y="213874"/>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1317" name="Google Shape;1317;p175"/>
          <p:cNvSpPr txBox="1"/>
          <p:nvPr/>
        </p:nvSpPr>
        <p:spPr>
          <a:xfrm>
            <a:off x="657975" y="925063"/>
            <a:ext cx="8245800" cy="61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Sirven para </a:t>
            </a:r>
            <a:r>
              <a:rPr lang="en-GB" sz="1800" b="1">
                <a:solidFill>
                  <a:schemeClr val="dk1"/>
                </a:solidFill>
                <a:latin typeface="Helvetica Neue"/>
                <a:ea typeface="Helvetica Neue"/>
                <a:cs typeface="Helvetica Neue"/>
                <a:sym typeface="Helvetica Neue"/>
              </a:rPr>
              <a:t>redondear </a:t>
            </a:r>
            <a:r>
              <a:rPr lang="en-GB" sz="1800">
                <a:solidFill>
                  <a:schemeClr val="dk1"/>
                </a:solidFill>
                <a:latin typeface="Helvetica Neue Light"/>
                <a:ea typeface="Helvetica Neue Light"/>
                <a:cs typeface="Helvetica Neue Light"/>
                <a:sym typeface="Helvetica Neue Light"/>
              </a:rPr>
              <a:t>un valor numérico a un número entero cercano:</a:t>
            </a:r>
            <a:endParaRPr sz="1800">
              <a:solidFill>
                <a:schemeClr val="dk1"/>
              </a:solidFill>
              <a:latin typeface="Helvetica Neue Light"/>
              <a:ea typeface="Helvetica Neue Light"/>
              <a:cs typeface="Helvetica Neue Light"/>
              <a:sym typeface="Helvetica Neue Light"/>
            </a:endParaRPr>
          </a:p>
          <a:p>
            <a:pPr marL="0" lvl="0" indent="0" algn="l" rtl="0">
              <a:lnSpc>
                <a:spcPct val="150000"/>
              </a:lnSpc>
              <a:spcBef>
                <a:spcPts val="1100"/>
              </a:spcBef>
              <a:spcAft>
                <a:spcPts val="0"/>
              </a:spcAft>
              <a:buNone/>
            </a:pPr>
            <a:endParaRPr sz="1600">
              <a:solidFill>
                <a:schemeClr val="dk1"/>
              </a:solidFill>
              <a:latin typeface="Helvetica Neue Light"/>
              <a:ea typeface="Helvetica Neue Light"/>
              <a:cs typeface="Helvetica Neue Light"/>
              <a:sym typeface="Helvetica Neue Light"/>
            </a:endParaRPr>
          </a:p>
          <a:p>
            <a:pPr marL="0" lvl="0" indent="0" algn="ctr" rtl="0">
              <a:spcBef>
                <a:spcPts val="1100"/>
              </a:spcBef>
              <a:spcAft>
                <a:spcPts val="0"/>
              </a:spcAft>
              <a:buNone/>
            </a:pPr>
            <a:endParaRPr sz="1600">
              <a:latin typeface="Helvetica Neue Light"/>
              <a:ea typeface="Helvetica Neue Light"/>
              <a:cs typeface="Helvetica Neue Light"/>
              <a:sym typeface="Helvetica Neue Light"/>
            </a:endParaRPr>
          </a:p>
        </p:txBody>
      </p:sp>
      <p:graphicFrame>
        <p:nvGraphicFramePr>
          <p:cNvPr id="1318" name="Google Shape;1318;p175"/>
          <p:cNvGraphicFramePr/>
          <p:nvPr/>
        </p:nvGraphicFramePr>
        <p:xfrm>
          <a:off x="795775" y="1672325"/>
          <a:ext cx="3000000" cy="3000000"/>
        </p:xfrm>
        <a:graphic>
          <a:graphicData uri="http://schemas.openxmlformats.org/drawingml/2006/table">
            <a:tbl>
              <a:tblPr>
                <a:noFill/>
                <a:tableStyleId>{59F59028-6CD9-4B71-AD41-A5B0DF8FAB72}</a:tableStyleId>
              </a:tblPr>
              <a:tblGrid>
                <a:gridCol w="7970200">
                  <a:extLst>
                    <a:ext uri="{9D8B030D-6E8A-4147-A177-3AD203B41FA5}">
                      <a16:colId xmlns:a16="http://schemas.microsoft.com/office/drawing/2014/main" val="20000"/>
                    </a:ext>
                  </a:extLst>
                </a:gridCol>
              </a:tblGrid>
              <a:tr h="754400">
                <a:tc>
                  <a:txBody>
                    <a:bodyPr/>
                    <a:lstStyle/>
                    <a:p>
                      <a:pPr marL="0" lvl="0" indent="0" algn="l" rtl="0">
                        <a:lnSpc>
                          <a:spcPct val="135714"/>
                        </a:lnSpc>
                        <a:spcBef>
                          <a:spcPts val="0"/>
                        </a:spcBef>
                        <a:spcAft>
                          <a:spcPts val="0"/>
                        </a:spcAft>
                        <a:buClr>
                          <a:schemeClr val="dk1"/>
                        </a:buClr>
                        <a:buSzPts val="1100"/>
                        <a:buFont typeface="Arial"/>
                        <a:buNone/>
                      </a:pPr>
                      <a:r>
                        <a:rPr lang="en-GB" sz="1250">
                          <a:solidFill>
                            <a:srgbClr val="569CD6"/>
                          </a:solidFill>
                          <a:latin typeface="Courier New"/>
                          <a:ea typeface="Courier New"/>
                          <a:cs typeface="Courier New"/>
                          <a:sym typeface="Courier New"/>
                        </a:rPr>
                        <a:t>const</a:t>
                      </a:r>
                      <a:r>
                        <a:rPr lang="en-GB" sz="1250">
                          <a:solidFill>
                            <a:srgbClr val="D4D4D4"/>
                          </a:solidFill>
                          <a:latin typeface="Courier New"/>
                          <a:ea typeface="Courier New"/>
                          <a:cs typeface="Courier New"/>
                          <a:sym typeface="Courier New"/>
                        </a:rPr>
                        <a:t> </a:t>
                      </a:r>
                      <a:r>
                        <a:rPr lang="en-GB" sz="1250">
                          <a:solidFill>
                            <a:srgbClr val="4FC1FF"/>
                          </a:solidFill>
                          <a:latin typeface="Courier New"/>
                          <a:ea typeface="Courier New"/>
                          <a:cs typeface="Courier New"/>
                          <a:sym typeface="Courier New"/>
                        </a:rPr>
                        <a:t>pi</a:t>
                      </a:r>
                      <a:r>
                        <a:rPr lang="en-GB" sz="1250">
                          <a:solidFill>
                            <a:srgbClr val="D4D4D4"/>
                          </a:solidFill>
                          <a:latin typeface="Courier New"/>
                          <a:ea typeface="Courier New"/>
                          <a:cs typeface="Courier New"/>
                          <a:sym typeface="Courier New"/>
                        </a:rPr>
                        <a:t> = </a:t>
                      </a:r>
                      <a:r>
                        <a:rPr lang="en-GB" sz="1250">
                          <a:solidFill>
                            <a:srgbClr val="9CDCFE"/>
                          </a:solidFill>
                          <a:latin typeface="Courier New"/>
                          <a:ea typeface="Courier New"/>
                          <a:cs typeface="Courier New"/>
                          <a:sym typeface="Courier New"/>
                        </a:rPr>
                        <a:t>Math</a:t>
                      </a:r>
                      <a:r>
                        <a:rPr lang="en-GB" sz="1250">
                          <a:solidFill>
                            <a:srgbClr val="D4D4D4"/>
                          </a:solidFill>
                          <a:latin typeface="Courier New"/>
                          <a:ea typeface="Courier New"/>
                          <a:cs typeface="Courier New"/>
                          <a:sym typeface="Courier New"/>
                        </a:rPr>
                        <a:t>.</a:t>
                      </a:r>
                      <a:r>
                        <a:rPr lang="en-GB" sz="1250">
                          <a:solidFill>
                            <a:srgbClr val="4FC1FF"/>
                          </a:solidFill>
                          <a:latin typeface="Courier New"/>
                          <a:ea typeface="Courier New"/>
                          <a:cs typeface="Courier New"/>
                          <a:sym typeface="Courier New"/>
                        </a:rPr>
                        <a:t>PI</a:t>
                      </a:r>
                      <a:r>
                        <a:rPr lang="en-GB" sz="1250">
                          <a:solidFill>
                            <a:srgbClr val="D4D4D4"/>
                          </a:solidFill>
                          <a:latin typeface="Courier New"/>
                          <a:ea typeface="Courier New"/>
                          <a:cs typeface="Courier New"/>
                          <a:sym typeface="Courier New"/>
                        </a:rPr>
                        <a:t> </a:t>
                      </a:r>
                      <a:r>
                        <a:rPr lang="en-GB" sz="1250">
                          <a:solidFill>
                            <a:srgbClr val="6A9955"/>
                          </a:solidFill>
                          <a:latin typeface="Courier New"/>
                          <a:ea typeface="Courier New"/>
                          <a:cs typeface="Courier New"/>
                          <a:sym typeface="Courier New"/>
                        </a:rPr>
                        <a:t>// 3.141592653589793</a:t>
                      </a:r>
                      <a:endParaRPr sz="12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250">
                          <a:solidFill>
                            <a:srgbClr val="6A9955"/>
                          </a:solidFill>
                          <a:latin typeface="Courier New"/>
                          <a:ea typeface="Courier New"/>
                          <a:cs typeface="Courier New"/>
                          <a:sym typeface="Courier New"/>
                        </a:rPr>
                        <a:t>// CEIL: devuelve el entero mayor o igual más próximo</a:t>
                      </a:r>
                      <a:endParaRPr sz="12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250">
                          <a:solidFill>
                            <a:srgbClr val="9CDCFE"/>
                          </a:solidFill>
                          <a:latin typeface="Courier New"/>
                          <a:ea typeface="Courier New"/>
                          <a:cs typeface="Courier New"/>
                          <a:sym typeface="Courier New"/>
                        </a:rPr>
                        <a:t>console</a:t>
                      </a:r>
                      <a:r>
                        <a:rPr lang="en-GB" sz="1250">
                          <a:solidFill>
                            <a:srgbClr val="D4D4D4"/>
                          </a:solidFill>
                          <a:latin typeface="Courier New"/>
                          <a:ea typeface="Courier New"/>
                          <a:cs typeface="Courier New"/>
                          <a:sym typeface="Courier New"/>
                        </a:rPr>
                        <a:t>.</a:t>
                      </a:r>
                      <a:r>
                        <a:rPr lang="en-GB" sz="1250">
                          <a:solidFill>
                            <a:srgbClr val="DCDCAA"/>
                          </a:solidFill>
                          <a:latin typeface="Courier New"/>
                          <a:ea typeface="Courier New"/>
                          <a:cs typeface="Courier New"/>
                          <a:sym typeface="Courier New"/>
                        </a:rPr>
                        <a:t>log</a:t>
                      </a:r>
                      <a:r>
                        <a:rPr lang="en-GB" sz="1250">
                          <a:solidFill>
                            <a:srgbClr val="D4D4D4"/>
                          </a:solidFill>
                          <a:latin typeface="Courier New"/>
                          <a:ea typeface="Courier New"/>
                          <a:cs typeface="Courier New"/>
                          <a:sym typeface="Courier New"/>
                        </a:rPr>
                        <a:t>( </a:t>
                      </a:r>
                      <a:r>
                        <a:rPr lang="en-GB" sz="1250">
                          <a:solidFill>
                            <a:srgbClr val="9CDCFE"/>
                          </a:solidFill>
                          <a:latin typeface="Courier New"/>
                          <a:ea typeface="Courier New"/>
                          <a:cs typeface="Courier New"/>
                          <a:sym typeface="Courier New"/>
                        </a:rPr>
                        <a:t>Math</a:t>
                      </a:r>
                      <a:r>
                        <a:rPr lang="en-GB" sz="1250">
                          <a:solidFill>
                            <a:srgbClr val="D4D4D4"/>
                          </a:solidFill>
                          <a:latin typeface="Courier New"/>
                          <a:ea typeface="Courier New"/>
                          <a:cs typeface="Courier New"/>
                          <a:sym typeface="Courier New"/>
                        </a:rPr>
                        <a:t>.</a:t>
                      </a:r>
                      <a:r>
                        <a:rPr lang="en-GB" sz="1250">
                          <a:solidFill>
                            <a:srgbClr val="DCDCAA"/>
                          </a:solidFill>
                          <a:latin typeface="Courier New"/>
                          <a:ea typeface="Courier New"/>
                          <a:cs typeface="Courier New"/>
                          <a:sym typeface="Courier New"/>
                        </a:rPr>
                        <a:t>ceil</a:t>
                      </a:r>
                      <a:r>
                        <a:rPr lang="en-GB" sz="1250">
                          <a:solidFill>
                            <a:srgbClr val="D4D4D4"/>
                          </a:solidFill>
                          <a:latin typeface="Courier New"/>
                          <a:ea typeface="Courier New"/>
                          <a:cs typeface="Courier New"/>
                          <a:sym typeface="Courier New"/>
                        </a:rPr>
                        <a:t>(</a:t>
                      </a:r>
                      <a:r>
                        <a:rPr lang="en-GB" sz="1250">
                          <a:solidFill>
                            <a:srgbClr val="4FC1FF"/>
                          </a:solidFill>
                          <a:latin typeface="Courier New"/>
                          <a:ea typeface="Courier New"/>
                          <a:cs typeface="Courier New"/>
                          <a:sym typeface="Courier New"/>
                        </a:rPr>
                        <a:t>pi</a:t>
                      </a:r>
                      <a:r>
                        <a:rPr lang="en-GB" sz="1250">
                          <a:solidFill>
                            <a:srgbClr val="D4D4D4"/>
                          </a:solidFill>
                          <a:latin typeface="Courier New"/>
                          <a:ea typeface="Courier New"/>
                          <a:cs typeface="Courier New"/>
                          <a:sym typeface="Courier New"/>
                        </a:rPr>
                        <a:t>) ) </a:t>
                      </a:r>
                      <a:r>
                        <a:rPr lang="en-GB" sz="1250">
                          <a:solidFill>
                            <a:srgbClr val="6A9955"/>
                          </a:solidFill>
                          <a:latin typeface="Courier New"/>
                          <a:ea typeface="Courier New"/>
                          <a:cs typeface="Courier New"/>
                          <a:sym typeface="Courier New"/>
                        </a:rPr>
                        <a:t>// 4</a:t>
                      </a:r>
                      <a:endParaRPr sz="12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250">
                          <a:solidFill>
                            <a:srgbClr val="6A9955"/>
                          </a:solidFill>
                          <a:latin typeface="Courier New"/>
                          <a:ea typeface="Courier New"/>
                          <a:cs typeface="Courier New"/>
                          <a:sym typeface="Courier New"/>
                        </a:rPr>
                        <a:t>// FLOOR: devuelve el entero más cercano redondeado hacia abajo</a:t>
                      </a:r>
                      <a:endParaRPr sz="12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250">
                          <a:solidFill>
                            <a:srgbClr val="9CDCFE"/>
                          </a:solidFill>
                          <a:latin typeface="Courier New"/>
                          <a:ea typeface="Courier New"/>
                          <a:cs typeface="Courier New"/>
                          <a:sym typeface="Courier New"/>
                        </a:rPr>
                        <a:t>console</a:t>
                      </a:r>
                      <a:r>
                        <a:rPr lang="en-GB" sz="1250">
                          <a:solidFill>
                            <a:srgbClr val="D4D4D4"/>
                          </a:solidFill>
                          <a:latin typeface="Courier New"/>
                          <a:ea typeface="Courier New"/>
                          <a:cs typeface="Courier New"/>
                          <a:sym typeface="Courier New"/>
                        </a:rPr>
                        <a:t>.</a:t>
                      </a:r>
                      <a:r>
                        <a:rPr lang="en-GB" sz="1250">
                          <a:solidFill>
                            <a:srgbClr val="DCDCAA"/>
                          </a:solidFill>
                          <a:latin typeface="Courier New"/>
                          <a:ea typeface="Courier New"/>
                          <a:cs typeface="Courier New"/>
                          <a:sym typeface="Courier New"/>
                        </a:rPr>
                        <a:t>log</a:t>
                      </a:r>
                      <a:r>
                        <a:rPr lang="en-GB" sz="1250">
                          <a:solidFill>
                            <a:srgbClr val="D4D4D4"/>
                          </a:solidFill>
                          <a:latin typeface="Courier New"/>
                          <a:ea typeface="Courier New"/>
                          <a:cs typeface="Courier New"/>
                          <a:sym typeface="Courier New"/>
                        </a:rPr>
                        <a:t>( </a:t>
                      </a:r>
                      <a:r>
                        <a:rPr lang="en-GB" sz="1250">
                          <a:solidFill>
                            <a:srgbClr val="9CDCFE"/>
                          </a:solidFill>
                          <a:latin typeface="Courier New"/>
                          <a:ea typeface="Courier New"/>
                          <a:cs typeface="Courier New"/>
                          <a:sym typeface="Courier New"/>
                        </a:rPr>
                        <a:t>Math</a:t>
                      </a:r>
                      <a:r>
                        <a:rPr lang="en-GB" sz="1250">
                          <a:solidFill>
                            <a:srgbClr val="D4D4D4"/>
                          </a:solidFill>
                          <a:latin typeface="Courier New"/>
                          <a:ea typeface="Courier New"/>
                          <a:cs typeface="Courier New"/>
                          <a:sym typeface="Courier New"/>
                        </a:rPr>
                        <a:t>.</a:t>
                      </a:r>
                      <a:r>
                        <a:rPr lang="en-GB" sz="1250">
                          <a:solidFill>
                            <a:srgbClr val="DCDCAA"/>
                          </a:solidFill>
                          <a:latin typeface="Courier New"/>
                          <a:ea typeface="Courier New"/>
                          <a:cs typeface="Courier New"/>
                          <a:sym typeface="Courier New"/>
                        </a:rPr>
                        <a:t>floor</a:t>
                      </a:r>
                      <a:r>
                        <a:rPr lang="en-GB" sz="1250">
                          <a:solidFill>
                            <a:srgbClr val="D4D4D4"/>
                          </a:solidFill>
                          <a:latin typeface="Courier New"/>
                          <a:ea typeface="Courier New"/>
                          <a:cs typeface="Courier New"/>
                          <a:sym typeface="Courier New"/>
                        </a:rPr>
                        <a:t>(</a:t>
                      </a:r>
                      <a:r>
                        <a:rPr lang="en-GB" sz="1250">
                          <a:solidFill>
                            <a:srgbClr val="4FC1FF"/>
                          </a:solidFill>
                          <a:latin typeface="Courier New"/>
                          <a:ea typeface="Courier New"/>
                          <a:cs typeface="Courier New"/>
                          <a:sym typeface="Courier New"/>
                        </a:rPr>
                        <a:t>pi</a:t>
                      </a:r>
                      <a:r>
                        <a:rPr lang="en-GB" sz="1250">
                          <a:solidFill>
                            <a:srgbClr val="D4D4D4"/>
                          </a:solidFill>
                          <a:latin typeface="Courier New"/>
                          <a:ea typeface="Courier New"/>
                          <a:cs typeface="Courier New"/>
                          <a:sym typeface="Courier New"/>
                        </a:rPr>
                        <a:t>) ) </a:t>
                      </a:r>
                      <a:r>
                        <a:rPr lang="en-GB" sz="1250">
                          <a:solidFill>
                            <a:srgbClr val="6A9955"/>
                          </a:solidFill>
                          <a:latin typeface="Courier New"/>
                          <a:ea typeface="Courier New"/>
                          <a:cs typeface="Courier New"/>
                          <a:sym typeface="Courier New"/>
                        </a:rPr>
                        <a:t>// 3</a:t>
                      </a:r>
                      <a:endParaRPr sz="12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250">
                          <a:solidFill>
                            <a:srgbClr val="6A9955"/>
                          </a:solidFill>
                          <a:latin typeface="Courier New"/>
                          <a:ea typeface="Courier New"/>
                          <a:cs typeface="Courier New"/>
                          <a:sym typeface="Courier New"/>
                        </a:rPr>
                        <a:t>// ROUND: retorna el valor de un número redondeado al entero más cercano</a:t>
                      </a:r>
                      <a:endParaRPr sz="12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250">
                          <a:solidFill>
                            <a:srgbClr val="9CDCFE"/>
                          </a:solidFill>
                          <a:latin typeface="Courier New"/>
                          <a:ea typeface="Courier New"/>
                          <a:cs typeface="Courier New"/>
                          <a:sym typeface="Courier New"/>
                        </a:rPr>
                        <a:t>console</a:t>
                      </a:r>
                      <a:r>
                        <a:rPr lang="en-GB" sz="1250">
                          <a:solidFill>
                            <a:srgbClr val="D4D4D4"/>
                          </a:solidFill>
                          <a:latin typeface="Courier New"/>
                          <a:ea typeface="Courier New"/>
                          <a:cs typeface="Courier New"/>
                          <a:sym typeface="Courier New"/>
                        </a:rPr>
                        <a:t>.</a:t>
                      </a:r>
                      <a:r>
                        <a:rPr lang="en-GB" sz="1250">
                          <a:solidFill>
                            <a:srgbClr val="DCDCAA"/>
                          </a:solidFill>
                          <a:latin typeface="Courier New"/>
                          <a:ea typeface="Courier New"/>
                          <a:cs typeface="Courier New"/>
                          <a:sym typeface="Courier New"/>
                        </a:rPr>
                        <a:t>log</a:t>
                      </a:r>
                      <a:r>
                        <a:rPr lang="en-GB" sz="1250">
                          <a:solidFill>
                            <a:srgbClr val="D4D4D4"/>
                          </a:solidFill>
                          <a:latin typeface="Courier New"/>
                          <a:ea typeface="Courier New"/>
                          <a:cs typeface="Courier New"/>
                          <a:sym typeface="Courier New"/>
                        </a:rPr>
                        <a:t>( </a:t>
                      </a:r>
                      <a:r>
                        <a:rPr lang="en-GB" sz="1250">
                          <a:solidFill>
                            <a:srgbClr val="9CDCFE"/>
                          </a:solidFill>
                          <a:latin typeface="Courier New"/>
                          <a:ea typeface="Courier New"/>
                          <a:cs typeface="Courier New"/>
                          <a:sym typeface="Courier New"/>
                        </a:rPr>
                        <a:t>Math</a:t>
                      </a:r>
                      <a:r>
                        <a:rPr lang="en-GB" sz="1250">
                          <a:solidFill>
                            <a:srgbClr val="D4D4D4"/>
                          </a:solidFill>
                          <a:latin typeface="Courier New"/>
                          <a:ea typeface="Courier New"/>
                          <a:cs typeface="Courier New"/>
                          <a:sym typeface="Courier New"/>
                        </a:rPr>
                        <a:t>.</a:t>
                      </a:r>
                      <a:r>
                        <a:rPr lang="en-GB" sz="1250">
                          <a:solidFill>
                            <a:srgbClr val="DCDCAA"/>
                          </a:solidFill>
                          <a:latin typeface="Courier New"/>
                          <a:ea typeface="Courier New"/>
                          <a:cs typeface="Courier New"/>
                          <a:sym typeface="Courier New"/>
                        </a:rPr>
                        <a:t>round</a:t>
                      </a:r>
                      <a:r>
                        <a:rPr lang="en-GB" sz="1250">
                          <a:solidFill>
                            <a:srgbClr val="D4D4D4"/>
                          </a:solidFill>
                          <a:latin typeface="Courier New"/>
                          <a:ea typeface="Courier New"/>
                          <a:cs typeface="Courier New"/>
                          <a:sym typeface="Courier New"/>
                        </a:rPr>
                        <a:t>(</a:t>
                      </a:r>
                      <a:r>
                        <a:rPr lang="en-GB" sz="1250">
                          <a:solidFill>
                            <a:srgbClr val="4FC1FF"/>
                          </a:solidFill>
                          <a:latin typeface="Courier New"/>
                          <a:ea typeface="Courier New"/>
                          <a:cs typeface="Courier New"/>
                          <a:sym typeface="Courier New"/>
                        </a:rPr>
                        <a:t>pi</a:t>
                      </a:r>
                      <a:r>
                        <a:rPr lang="en-GB" sz="1250">
                          <a:solidFill>
                            <a:srgbClr val="D4D4D4"/>
                          </a:solidFill>
                          <a:latin typeface="Courier New"/>
                          <a:ea typeface="Courier New"/>
                          <a:cs typeface="Courier New"/>
                          <a:sym typeface="Courier New"/>
                        </a:rPr>
                        <a:t>) ) </a:t>
                      </a:r>
                      <a:r>
                        <a:rPr lang="en-GB" sz="1250">
                          <a:solidFill>
                            <a:srgbClr val="6A9955"/>
                          </a:solidFill>
                          <a:latin typeface="Courier New"/>
                          <a:ea typeface="Courier New"/>
                          <a:cs typeface="Courier New"/>
                          <a:sym typeface="Courier New"/>
                        </a:rPr>
                        <a:t>// 3</a:t>
                      </a:r>
                      <a:endParaRPr sz="1550">
                        <a:solidFill>
                          <a:srgbClr val="9CDCFE"/>
                        </a:solidFill>
                        <a:latin typeface="Courier New"/>
                        <a:ea typeface="Courier New"/>
                        <a:cs typeface="Courier New"/>
                        <a:sym typeface="Courier New"/>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1E1E1E"/>
                    </a:solidFill>
                  </a:tcPr>
                </a:tc>
                <a:extLst>
                  <a:ext uri="{0D108BD9-81ED-4DB2-BD59-A6C34878D82A}">
                    <a16:rowId xmlns:a16="http://schemas.microsoft.com/office/drawing/2014/main" val="10000"/>
                  </a:ext>
                </a:extLst>
              </a:tr>
            </a:tbl>
          </a:graphicData>
        </a:graphic>
      </p:graphicFrame>
      <p:pic>
        <p:nvPicPr>
          <p:cNvPr id="1319" name="Google Shape;1319;p175"/>
          <p:cNvPicPr preferRelativeResize="0"/>
          <p:nvPr/>
        </p:nvPicPr>
        <p:blipFill>
          <a:blip r:embed="rId4">
            <a:alphaModFix/>
          </a:blip>
          <a:stretch>
            <a:fillRect/>
          </a:stretch>
        </p:blipFill>
        <p:spPr>
          <a:xfrm>
            <a:off x="8259000" y="107425"/>
            <a:ext cx="701100" cy="7011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76"/>
          <p:cNvSpPr txBox="1"/>
          <p:nvPr/>
        </p:nvSpPr>
        <p:spPr>
          <a:xfrm>
            <a:off x="1393950" y="17780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sz="3000" i="1">
                <a:solidFill>
                  <a:schemeClr val="dk1"/>
                </a:solidFill>
                <a:latin typeface="Anton"/>
                <a:ea typeface="Anton"/>
                <a:cs typeface="Anton"/>
                <a:sym typeface="Anton"/>
              </a:rPr>
              <a:t>SQUARE ROOT</a:t>
            </a:r>
            <a:endParaRPr sz="3000" i="1">
              <a:solidFill>
                <a:schemeClr val="dk1"/>
              </a:solidFill>
              <a:latin typeface="Anton"/>
              <a:ea typeface="Anton"/>
              <a:cs typeface="Anton"/>
              <a:sym typeface="Anton"/>
            </a:endParaRPr>
          </a:p>
          <a:p>
            <a:pPr marL="0" lvl="0" indent="0" algn="ctr" rtl="0">
              <a:lnSpc>
                <a:spcPct val="150000"/>
              </a:lnSpc>
              <a:spcBef>
                <a:spcPts val="1100"/>
              </a:spcBef>
              <a:spcAft>
                <a:spcPts val="1100"/>
              </a:spcAft>
              <a:buClr>
                <a:schemeClr val="dk1"/>
              </a:buClr>
              <a:buSzPts val="1100"/>
              <a:buFont typeface="Arial"/>
              <a:buNone/>
            </a:pPr>
            <a:endParaRPr sz="3000" i="1">
              <a:solidFill>
                <a:schemeClr val="dk1"/>
              </a:solidFill>
              <a:latin typeface="Anton"/>
              <a:ea typeface="Anton"/>
              <a:cs typeface="Anton"/>
              <a:sym typeface="Anton"/>
            </a:endParaRPr>
          </a:p>
        </p:txBody>
      </p:sp>
      <p:pic>
        <p:nvPicPr>
          <p:cNvPr id="1325" name="Google Shape;1325;p17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26" name="Google Shape;1326;p176"/>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76"/>
          <p:cNvSpPr/>
          <p:nvPr/>
        </p:nvSpPr>
        <p:spPr>
          <a:xfrm>
            <a:off x="164300" y="177800"/>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76"/>
          <p:cNvSpPr txBox="1"/>
          <p:nvPr/>
        </p:nvSpPr>
        <p:spPr>
          <a:xfrm>
            <a:off x="278236" y="213874"/>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sp>
        <p:nvSpPr>
          <p:cNvPr id="1329" name="Google Shape;1329;p176"/>
          <p:cNvSpPr txBox="1"/>
          <p:nvPr/>
        </p:nvSpPr>
        <p:spPr>
          <a:xfrm>
            <a:off x="657975" y="1254088"/>
            <a:ext cx="8245800" cy="61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El método </a:t>
            </a:r>
            <a:r>
              <a:rPr lang="en-GB" sz="1800" b="1">
                <a:solidFill>
                  <a:schemeClr val="dk1"/>
                </a:solidFill>
                <a:highlight>
                  <a:srgbClr val="3CEFAB"/>
                </a:highlight>
                <a:latin typeface="Helvetica Neue"/>
                <a:ea typeface="Helvetica Neue"/>
                <a:cs typeface="Helvetica Neue"/>
                <a:sym typeface="Helvetica Neue"/>
              </a:rPr>
              <a:t>Math.sqrt()</a:t>
            </a:r>
            <a:r>
              <a:rPr lang="en-GB" sz="1800">
                <a:solidFill>
                  <a:schemeClr val="dk1"/>
                </a:solidFill>
                <a:latin typeface="Helvetica Neue Light"/>
                <a:ea typeface="Helvetica Neue Light"/>
                <a:cs typeface="Helvetica Neue Light"/>
                <a:sym typeface="Helvetica Neue Light"/>
              </a:rPr>
              <a:t> retorna la raíz cuadrada de un número. Si se le envía un número negativo, el método retorna NaN.</a:t>
            </a:r>
            <a:endParaRPr sz="1800">
              <a:solidFill>
                <a:schemeClr val="dk1"/>
              </a:solidFill>
              <a:latin typeface="Helvetica Neue Light"/>
              <a:ea typeface="Helvetica Neue Light"/>
              <a:cs typeface="Helvetica Neue Light"/>
              <a:sym typeface="Helvetica Neue Light"/>
            </a:endParaRPr>
          </a:p>
          <a:p>
            <a:pPr marL="0" lvl="0" indent="0" algn="l" rtl="0">
              <a:lnSpc>
                <a:spcPct val="150000"/>
              </a:lnSpc>
              <a:spcBef>
                <a:spcPts val="1100"/>
              </a:spcBef>
              <a:spcAft>
                <a:spcPts val="0"/>
              </a:spcAft>
              <a:buNone/>
            </a:pPr>
            <a:endParaRPr sz="1600">
              <a:solidFill>
                <a:schemeClr val="dk1"/>
              </a:solidFill>
              <a:latin typeface="Helvetica Neue Light"/>
              <a:ea typeface="Helvetica Neue Light"/>
              <a:cs typeface="Helvetica Neue Light"/>
              <a:sym typeface="Helvetica Neue Light"/>
            </a:endParaRPr>
          </a:p>
          <a:p>
            <a:pPr marL="0" lvl="0" indent="0" algn="ctr" rtl="0">
              <a:spcBef>
                <a:spcPts val="1100"/>
              </a:spcBef>
              <a:spcAft>
                <a:spcPts val="0"/>
              </a:spcAft>
              <a:buNone/>
            </a:pPr>
            <a:endParaRPr sz="1600">
              <a:latin typeface="Helvetica Neue Light"/>
              <a:ea typeface="Helvetica Neue Light"/>
              <a:cs typeface="Helvetica Neue Light"/>
              <a:sym typeface="Helvetica Neue Light"/>
            </a:endParaRPr>
          </a:p>
        </p:txBody>
      </p:sp>
      <p:graphicFrame>
        <p:nvGraphicFramePr>
          <p:cNvPr id="1330" name="Google Shape;1330;p176"/>
          <p:cNvGraphicFramePr/>
          <p:nvPr/>
        </p:nvGraphicFramePr>
        <p:xfrm>
          <a:off x="795775" y="2330375"/>
          <a:ext cx="3000000" cy="3000000"/>
        </p:xfrm>
        <a:graphic>
          <a:graphicData uri="http://schemas.openxmlformats.org/drawingml/2006/table">
            <a:tbl>
              <a:tblPr>
                <a:noFill/>
                <a:tableStyleId>{59F59028-6CD9-4B71-AD41-A5B0DF8FAB72}</a:tableStyleId>
              </a:tblPr>
              <a:tblGrid>
                <a:gridCol w="7970200">
                  <a:extLst>
                    <a:ext uri="{9D8B030D-6E8A-4147-A177-3AD203B41FA5}">
                      <a16:colId xmlns:a16="http://schemas.microsoft.com/office/drawing/2014/main" val="20000"/>
                    </a:ext>
                  </a:extLst>
                </a:gridCol>
              </a:tblGrid>
              <a:tr h="754400">
                <a:tc>
                  <a:txBody>
                    <a:bodyPr/>
                    <a:lstStyle/>
                    <a:p>
                      <a:pPr marL="0" lvl="0" indent="0" algn="l" rtl="0">
                        <a:lnSpc>
                          <a:spcPct val="135714"/>
                        </a:lnSpc>
                        <a:spcBef>
                          <a:spcPts val="0"/>
                        </a:spcBef>
                        <a:spcAft>
                          <a:spcPts val="0"/>
                        </a:spcAft>
                        <a:buNone/>
                      </a:pPr>
                      <a:r>
                        <a:rPr lang="en-GB" sz="1850">
                          <a:solidFill>
                            <a:srgbClr val="9CDCFE"/>
                          </a:solidFill>
                          <a:latin typeface="Courier New"/>
                          <a:ea typeface="Courier New"/>
                          <a:cs typeface="Courier New"/>
                          <a:sym typeface="Courier New"/>
                        </a:rPr>
                        <a:t>Math</a:t>
                      </a:r>
                      <a:r>
                        <a:rPr lang="en-GB" sz="1850">
                          <a:solidFill>
                            <a:srgbClr val="D4D4D4"/>
                          </a:solidFill>
                          <a:latin typeface="Courier New"/>
                          <a:ea typeface="Courier New"/>
                          <a:cs typeface="Courier New"/>
                          <a:sym typeface="Courier New"/>
                        </a:rPr>
                        <a:t>.</a:t>
                      </a:r>
                      <a:r>
                        <a:rPr lang="en-GB" sz="1850">
                          <a:solidFill>
                            <a:srgbClr val="DCDCAA"/>
                          </a:solidFill>
                          <a:latin typeface="Courier New"/>
                          <a:ea typeface="Courier New"/>
                          <a:cs typeface="Courier New"/>
                          <a:sym typeface="Courier New"/>
                        </a:rPr>
                        <a:t>sqrt</a:t>
                      </a:r>
                      <a:r>
                        <a:rPr lang="en-GB" sz="1850">
                          <a:solidFill>
                            <a:srgbClr val="D4D4D4"/>
                          </a:solidFill>
                          <a:latin typeface="Courier New"/>
                          <a:ea typeface="Courier New"/>
                          <a:cs typeface="Courier New"/>
                          <a:sym typeface="Courier New"/>
                        </a:rPr>
                        <a:t>(</a:t>
                      </a:r>
                      <a:r>
                        <a:rPr lang="en-GB" sz="1850">
                          <a:solidFill>
                            <a:srgbClr val="B5CEA8"/>
                          </a:solidFill>
                          <a:latin typeface="Courier New"/>
                          <a:ea typeface="Courier New"/>
                          <a:cs typeface="Courier New"/>
                          <a:sym typeface="Courier New"/>
                        </a:rPr>
                        <a:t>9</a:t>
                      </a:r>
                      <a:r>
                        <a:rPr lang="en-GB" sz="1850">
                          <a:solidFill>
                            <a:srgbClr val="D4D4D4"/>
                          </a:solidFill>
                          <a:latin typeface="Courier New"/>
                          <a:ea typeface="Courier New"/>
                          <a:cs typeface="Courier New"/>
                          <a:sym typeface="Courier New"/>
                        </a:rPr>
                        <a:t>) </a:t>
                      </a:r>
                      <a:r>
                        <a:rPr lang="en-GB" sz="1850">
                          <a:solidFill>
                            <a:srgbClr val="6A9955"/>
                          </a:solidFill>
                          <a:latin typeface="Courier New"/>
                          <a:ea typeface="Courier New"/>
                          <a:cs typeface="Courier New"/>
                          <a:sym typeface="Courier New"/>
                        </a:rPr>
                        <a:t>// 3</a:t>
                      </a:r>
                      <a:endParaRPr sz="18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850">
                          <a:solidFill>
                            <a:srgbClr val="9CDCFE"/>
                          </a:solidFill>
                          <a:latin typeface="Courier New"/>
                          <a:ea typeface="Courier New"/>
                          <a:cs typeface="Courier New"/>
                          <a:sym typeface="Courier New"/>
                        </a:rPr>
                        <a:t>Math</a:t>
                      </a:r>
                      <a:r>
                        <a:rPr lang="en-GB" sz="1850">
                          <a:solidFill>
                            <a:srgbClr val="D4D4D4"/>
                          </a:solidFill>
                          <a:latin typeface="Courier New"/>
                          <a:ea typeface="Courier New"/>
                          <a:cs typeface="Courier New"/>
                          <a:sym typeface="Courier New"/>
                        </a:rPr>
                        <a:t>.</a:t>
                      </a:r>
                      <a:r>
                        <a:rPr lang="en-GB" sz="1850">
                          <a:solidFill>
                            <a:srgbClr val="DCDCAA"/>
                          </a:solidFill>
                          <a:latin typeface="Courier New"/>
                          <a:ea typeface="Courier New"/>
                          <a:cs typeface="Courier New"/>
                          <a:sym typeface="Courier New"/>
                        </a:rPr>
                        <a:t>sqrt</a:t>
                      </a:r>
                      <a:r>
                        <a:rPr lang="en-GB" sz="1850">
                          <a:solidFill>
                            <a:srgbClr val="D4D4D4"/>
                          </a:solidFill>
                          <a:latin typeface="Courier New"/>
                          <a:ea typeface="Courier New"/>
                          <a:cs typeface="Courier New"/>
                          <a:sym typeface="Courier New"/>
                        </a:rPr>
                        <a:t>(</a:t>
                      </a:r>
                      <a:r>
                        <a:rPr lang="en-GB" sz="1850">
                          <a:solidFill>
                            <a:srgbClr val="B5CEA8"/>
                          </a:solidFill>
                          <a:latin typeface="Courier New"/>
                          <a:ea typeface="Courier New"/>
                          <a:cs typeface="Courier New"/>
                          <a:sym typeface="Courier New"/>
                        </a:rPr>
                        <a:t>2</a:t>
                      </a:r>
                      <a:r>
                        <a:rPr lang="en-GB" sz="1850">
                          <a:solidFill>
                            <a:srgbClr val="D4D4D4"/>
                          </a:solidFill>
                          <a:latin typeface="Courier New"/>
                          <a:ea typeface="Courier New"/>
                          <a:cs typeface="Courier New"/>
                          <a:sym typeface="Courier New"/>
                        </a:rPr>
                        <a:t>) </a:t>
                      </a:r>
                      <a:r>
                        <a:rPr lang="en-GB" sz="1850">
                          <a:solidFill>
                            <a:srgbClr val="6A9955"/>
                          </a:solidFill>
                          <a:latin typeface="Courier New"/>
                          <a:ea typeface="Courier New"/>
                          <a:cs typeface="Courier New"/>
                          <a:sym typeface="Courier New"/>
                        </a:rPr>
                        <a:t>// 1.414213562373095</a:t>
                      </a:r>
                      <a:endParaRPr sz="18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850">
                          <a:solidFill>
                            <a:srgbClr val="9CDCFE"/>
                          </a:solidFill>
                          <a:latin typeface="Courier New"/>
                          <a:ea typeface="Courier New"/>
                          <a:cs typeface="Courier New"/>
                          <a:sym typeface="Courier New"/>
                        </a:rPr>
                        <a:t>Math</a:t>
                      </a:r>
                      <a:r>
                        <a:rPr lang="en-GB" sz="1850">
                          <a:solidFill>
                            <a:srgbClr val="D4D4D4"/>
                          </a:solidFill>
                          <a:latin typeface="Courier New"/>
                          <a:ea typeface="Courier New"/>
                          <a:cs typeface="Courier New"/>
                          <a:sym typeface="Courier New"/>
                        </a:rPr>
                        <a:t>.</a:t>
                      </a:r>
                      <a:r>
                        <a:rPr lang="en-GB" sz="1850">
                          <a:solidFill>
                            <a:srgbClr val="DCDCAA"/>
                          </a:solidFill>
                          <a:latin typeface="Courier New"/>
                          <a:ea typeface="Courier New"/>
                          <a:cs typeface="Courier New"/>
                          <a:sym typeface="Courier New"/>
                        </a:rPr>
                        <a:t>sqrt</a:t>
                      </a:r>
                      <a:r>
                        <a:rPr lang="en-GB" sz="1850">
                          <a:solidFill>
                            <a:srgbClr val="D4D4D4"/>
                          </a:solidFill>
                          <a:latin typeface="Courier New"/>
                          <a:ea typeface="Courier New"/>
                          <a:cs typeface="Courier New"/>
                          <a:sym typeface="Courier New"/>
                        </a:rPr>
                        <a:t>(</a:t>
                      </a:r>
                      <a:r>
                        <a:rPr lang="en-GB" sz="1850">
                          <a:solidFill>
                            <a:srgbClr val="B5CEA8"/>
                          </a:solidFill>
                          <a:latin typeface="Courier New"/>
                          <a:ea typeface="Courier New"/>
                          <a:cs typeface="Courier New"/>
                          <a:sym typeface="Courier New"/>
                        </a:rPr>
                        <a:t>1</a:t>
                      </a:r>
                      <a:r>
                        <a:rPr lang="en-GB" sz="1850">
                          <a:solidFill>
                            <a:srgbClr val="D4D4D4"/>
                          </a:solidFill>
                          <a:latin typeface="Courier New"/>
                          <a:ea typeface="Courier New"/>
                          <a:cs typeface="Courier New"/>
                          <a:sym typeface="Courier New"/>
                        </a:rPr>
                        <a:t>)  </a:t>
                      </a:r>
                      <a:r>
                        <a:rPr lang="en-GB" sz="1850">
                          <a:solidFill>
                            <a:srgbClr val="6A9955"/>
                          </a:solidFill>
                          <a:latin typeface="Courier New"/>
                          <a:ea typeface="Courier New"/>
                          <a:cs typeface="Courier New"/>
                          <a:sym typeface="Courier New"/>
                        </a:rPr>
                        <a:t>// 1</a:t>
                      </a:r>
                      <a:endParaRPr sz="18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850">
                          <a:solidFill>
                            <a:srgbClr val="9CDCFE"/>
                          </a:solidFill>
                          <a:latin typeface="Courier New"/>
                          <a:ea typeface="Courier New"/>
                          <a:cs typeface="Courier New"/>
                          <a:sym typeface="Courier New"/>
                        </a:rPr>
                        <a:t>Math</a:t>
                      </a:r>
                      <a:r>
                        <a:rPr lang="en-GB" sz="1850">
                          <a:solidFill>
                            <a:srgbClr val="D4D4D4"/>
                          </a:solidFill>
                          <a:latin typeface="Courier New"/>
                          <a:ea typeface="Courier New"/>
                          <a:cs typeface="Courier New"/>
                          <a:sym typeface="Courier New"/>
                        </a:rPr>
                        <a:t>.</a:t>
                      </a:r>
                      <a:r>
                        <a:rPr lang="en-GB" sz="1850">
                          <a:solidFill>
                            <a:srgbClr val="DCDCAA"/>
                          </a:solidFill>
                          <a:latin typeface="Courier New"/>
                          <a:ea typeface="Courier New"/>
                          <a:cs typeface="Courier New"/>
                          <a:sym typeface="Courier New"/>
                        </a:rPr>
                        <a:t>sqrt</a:t>
                      </a:r>
                      <a:r>
                        <a:rPr lang="en-GB" sz="1850">
                          <a:solidFill>
                            <a:srgbClr val="D4D4D4"/>
                          </a:solidFill>
                          <a:latin typeface="Courier New"/>
                          <a:ea typeface="Courier New"/>
                          <a:cs typeface="Courier New"/>
                          <a:sym typeface="Courier New"/>
                        </a:rPr>
                        <a:t>(-</a:t>
                      </a:r>
                      <a:r>
                        <a:rPr lang="en-GB" sz="1850">
                          <a:solidFill>
                            <a:srgbClr val="B5CEA8"/>
                          </a:solidFill>
                          <a:latin typeface="Courier New"/>
                          <a:ea typeface="Courier New"/>
                          <a:cs typeface="Courier New"/>
                          <a:sym typeface="Courier New"/>
                        </a:rPr>
                        <a:t>1</a:t>
                      </a:r>
                      <a:r>
                        <a:rPr lang="en-GB" sz="1850">
                          <a:solidFill>
                            <a:srgbClr val="D4D4D4"/>
                          </a:solidFill>
                          <a:latin typeface="Courier New"/>
                          <a:ea typeface="Courier New"/>
                          <a:cs typeface="Courier New"/>
                          <a:sym typeface="Courier New"/>
                        </a:rPr>
                        <a:t>) </a:t>
                      </a:r>
                      <a:r>
                        <a:rPr lang="en-GB" sz="1850">
                          <a:solidFill>
                            <a:srgbClr val="6A9955"/>
                          </a:solidFill>
                          <a:latin typeface="Courier New"/>
                          <a:ea typeface="Courier New"/>
                          <a:cs typeface="Courier New"/>
                          <a:sym typeface="Courier New"/>
                        </a:rPr>
                        <a:t>// NaN</a:t>
                      </a:r>
                      <a:endParaRPr sz="2250">
                        <a:solidFill>
                          <a:srgbClr val="569CD6"/>
                        </a:solidFill>
                        <a:latin typeface="Courier New"/>
                        <a:ea typeface="Courier New"/>
                        <a:cs typeface="Courier New"/>
                        <a:sym typeface="Courier New"/>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1E1E1E"/>
                    </a:solidFill>
                  </a:tcPr>
                </a:tc>
                <a:extLst>
                  <a:ext uri="{0D108BD9-81ED-4DB2-BD59-A6C34878D82A}">
                    <a16:rowId xmlns:a16="http://schemas.microsoft.com/office/drawing/2014/main" val="10000"/>
                  </a:ext>
                </a:extLst>
              </a:tr>
            </a:tbl>
          </a:graphicData>
        </a:graphic>
      </p:graphicFrame>
      <p:pic>
        <p:nvPicPr>
          <p:cNvPr id="1331" name="Google Shape;1331;p176"/>
          <p:cNvPicPr preferRelativeResize="0"/>
          <p:nvPr/>
        </p:nvPicPr>
        <p:blipFill>
          <a:blip r:embed="rId4">
            <a:alphaModFix/>
          </a:blip>
          <a:stretch>
            <a:fillRect/>
          </a:stretch>
        </p:blipFill>
        <p:spPr>
          <a:xfrm>
            <a:off x="8259000" y="107425"/>
            <a:ext cx="701100" cy="7011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p177"/>
          <p:cNvSpPr txBox="1"/>
          <p:nvPr/>
        </p:nvSpPr>
        <p:spPr>
          <a:xfrm>
            <a:off x="1393950" y="13430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sz="3000" i="1">
                <a:solidFill>
                  <a:schemeClr val="dk1"/>
                </a:solidFill>
                <a:latin typeface="Anton"/>
                <a:ea typeface="Anton"/>
                <a:cs typeface="Anton"/>
                <a:sym typeface="Anton"/>
              </a:rPr>
              <a:t>RANDOM</a:t>
            </a:r>
            <a:endParaRPr sz="3000" i="1">
              <a:solidFill>
                <a:schemeClr val="dk1"/>
              </a:solidFill>
              <a:latin typeface="Anton"/>
              <a:ea typeface="Anton"/>
              <a:cs typeface="Anton"/>
              <a:sym typeface="Anton"/>
            </a:endParaRPr>
          </a:p>
          <a:p>
            <a:pPr marL="0" lvl="0" indent="0" algn="ctr" rtl="0">
              <a:lnSpc>
                <a:spcPct val="150000"/>
              </a:lnSpc>
              <a:spcBef>
                <a:spcPts val="1100"/>
              </a:spcBef>
              <a:spcAft>
                <a:spcPts val="1100"/>
              </a:spcAft>
              <a:buClr>
                <a:schemeClr val="dk1"/>
              </a:buClr>
              <a:buSzPts val="1100"/>
              <a:buFont typeface="Arial"/>
              <a:buNone/>
            </a:pPr>
            <a:endParaRPr sz="3000" i="1">
              <a:solidFill>
                <a:schemeClr val="dk1"/>
              </a:solidFill>
              <a:latin typeface="Anton"/>
              <a:ea typeface="Anton"/>
              <a:cs typeface="Anton"/>
              <a:sym typeface="Anton"/>
            </a:endParaRPr>
          </a:p>
        </p:txBody>
      </p:sp>
      <p:pic>
        <p:nvPicPr>
          <p:cNvPr id="1337" name="Google Shape;1337;p17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38" name="Google Shape;1338;p177"/>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77"/>
          <p:cNvSpPr/>
          <p:nvPr/>
        </p:nvSpPr>
        <p:spPr>
          <a:xfrm>
            <a:off x="164300" y="177800"/>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77"/>
          <p:cNvSpPr txBox="1"/>
          <p:nvPr/>
        </p:nvSpPr>
        <p:spPr>
          <a:xfrm>
            <a:off x="278236" y="213874"/>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sp>
        <p:nvSpPr>
          <p:cNvPr id="1341" name="Google Shape;1341;p177"/>
          <p:cNvSpPr txBox="1"/>
          <p:nvPr/>
        </p:nvSpPr>
        <p:spPr>
          <a:xfrm>
            <a:off x="657975" y="1275838"/>
            <a:ext cx="8245800" cy="61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El método </a:t>
            </a:r>
            <a:r>
              <a:rPr lang="en-GB" sz="1800" b="1">
                <a:solidFill>
                  <a:schemeClr val="dk1"/>
                </a:solidFill>
                <a:highlight>
                  <a:srgbClr val="3CEFAB"/>
                </a:highlight>
                <a:latin typeface="Helvetica Neue"/>
                <a:ea typeface="Helvetica Neue"/>
                <a:cs typeface="Helvetica Neue"/>
                <a:sym typeface="Helvetica Neue"/>
              </a:rPr>
              <a:t>Math.random()</a:t>
            </a:r>
            <a:r>
              <a:rPr lang="en-GB" sz="1800">
                <a:solidFill>
                  <a:schemeClr val="dk1"/>
                </a:solidFill>
                <a:latin typeface="Helvetica Neue Light"/>
                <a:ea typeface="Helvetica Neue Light"/>
                <a:cs typeface="Helvetica Neue Light"/>
                <a:sym typeface="Helvetica Neue Light"/>
              </a:rPr>
              <a:t> genera un número pseudo-aleatorio entre 0 y 1, siendo el 0 límite inclusivo y el 1 exclusivo.</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0"/>
              </a:spcAft>
              <a:buNone/>
            </a:pPr>
            <a:endParaRPr sz="1600">
              <a:solidFill>
                <a:schemeClr val="dk1"/>
              </a:solidFill>
              <a:latin typeface="Helvetica Neue Light"/>
              <a:ea typeface="Helvetica Neue Light"/>
              <a:cs typeface="Helvetica Neue Light"/>
              <a:sym typeface="Helvetica Neue Light"/>
            </a:endParaRPr>
          </a:p>
          <a:p>
            <a:pPr marL="0" lvl="0" indent="0" algn="l" rtl="0">
              <a:lnSpc>
                <a:spcPct val="150000"/>
              </a:lnSpc>
              <a:spcBef>
                <a:spcPts val="1100"/>
              </a:spcBef>
              <a:spcAft>
                <a:spcPts val="0"/>
              </a:spcAft>
              <a:buNone/>
            </a:pPr>
            <a:endParaRPr sz="1600">
              <a:solidFill>
                <a:schemeClr val="dk1"/>
              </a:solidFill>
              <a:latin typeface="Helvetica Neue Light"/>
              <a:ea typeface="Helvetica Neue Light"/>
              <a:cs typeface="Helvetica Neue Light"/>
              <a:sym typeface="Helvetica Neue Light"/>
            </a:endParaRPr>
          </a:p>
          <a:p>
            <a:pPr marL="0" lvl="0" indent="0" algn="ctr" rtl="0">
              <a:spcBef>
                <a:spcPts val="1100"/>
              </a:spcBef>
              <a:spcAft>
                <a:spcPts val="0"/>
              </a:spcAft>
              <a:buNone/>
            </a:pPr>
            <a:endParaRPr sz="1600">
              <a:latin typeface="Helvetica Neue Light"/>
              <a:ea typeface="Helvetica Neue Light"/>
              <a:cs typeface="Helvetica Neue Light"/>
              <a:sym typeface="Helvetica Neue Light"/>
            </a:endParaRPr>
          </a:p>
        </p:txBody>
      </p:sp>
      <p:graphicFrame>
        <p:nvGraphicFramePr>
          <p:cNvPr id="1342" name="Google Shape;1342;p177"/>
          <p:cNvGraphicFramePr/>
          <p:nvPr/>
        </p:nvGraphicFramePr>
        <p:xfrm>
          <a:off x="795775" y="2330375"/>
          <a:ext cx="3000000" cy="3000000"/>
        </p:xfrm>
        <a:graphic>
          <a:graphicData uri="http://schemas.openxmlformats.org/drawingml/2006/table">
            <a:tbl>
              <a:tblPr>
                <a:noFill/>
                <a:tableStyleId>{59F59028-6CD9-4B71-AD41-A5B0DF8FAB72}</a:tableStyleId>
              </a:tblPr>
              <a:tblGrid>
                <a:gridCol w="7970200">
                  <a:extLst>
                    <a:ext uri="{9D8B030D-6E8A-4147-A177-3AD203B41FA5}">
                      <a16:colId xmlns:a16="http://schemas.microsoft.com/office/drawing/2014/main" val="20000"/>
                    </a:ext>
                  </a:extLst>
                </a:gridCol>
              </a:tblGrid>
              <a:tr h="754400">
                <a:tc>
                  <a:txBody>
                    <a:bodyPr/>
                    <a:lstStyle/>
                    <a:p>
                      <a:pPr marL="0" lvl="0" indent="0" algn="l" rtl="0">
                        <a:lnSpc>
                          <a:spcPct val="135714"/>
                        </a:lnSpc>
                        <a:spcBef>
                          <a:spcPts val="0"/>
                        </a:spcBef>
                        <a:spcAft>
                          <a:spcPts val="0"/>
                        </a:spcAft>
                        <a:buNone/>
                      </a:pPr>
                      <a:r>
                        <a:rPr lang="en-GB" sz="1150">
                          <a:solidFill>
                            <a:srgbClr val="9CDCFE"/>
                          </a:solidFill>
                          <a:latin typeface="Courier New"/>
                          <a:ea typeface="Courier New"/>
                          <a:cs typeface="Courier New"/>
                          <a:sym typeface="Courier New"/>
                        </a:rPr>
                        <a:t>console</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log</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Math</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random</a:t>
                      </a:r>
                      <a:r>
                        <a:rPr lang="en-GB" sz="1150">
                          <a:solidFill>
                            <a:srgbClr val="D4D4D4"/>
                          </a:solidFill>
                          <a:latin typeface="Courier New"/>
                          <a:ea typeface="Courier New"/>
                          <a:cs typeface="Courier New"/>
                          <a:sym typeface="Courier New"/>
                        </a:rPr>
                        <a:t>() ) </a:t>
                      </a:r>
                      <a:r>
                        <a:rPr lang="en-GB" sz="1150">
                          <a:solidFill>
                            <a:srgbClr val="6A9955"/>
                          </a:solidFill>
                          <a:latin typeface="Courier New"/>
                          <a:ea typeface="Courier New"/>
                          <a:cs typeface="Courier New"/>
                          <a:sym typeface="Courier New"/>
                        </a:rPr>
                        <a:t>// 0.6609867980868442</a:t>
                      </a:r>
                      <a:endParaRPr sz="11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50">
                          <a:solidFill>
                            <a:srgbClr val="9CDCFE"/>
                          </a:solidFill>
                          <a:latin typeface="Courier New"/>
                          <a:ea typeface="Courier New"/>
                          <a:cs typeface="Courier New"/>
                          <a:sym typeface="Courier New"/>
                        </a:rPr>
                        <a:t>console</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log</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Math</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random</a:t>
                      </a:r>
                      <a:r>
                        <a:rPr lang="en-GB" sz="1150">
                          <a:solidFill>
                            <a:srgbClr val="D4D4D4"/>
                          </a:solidFill>
                          <a:latin typeface="Courier New"/>
                          <a:ea typeface="Courier New"/>
                          <a:cs typeface="Courier New"/>
                          <a:sym typeface="Courier New"/>
                        </a:rPr>
                        <a:t>() ) </a:t>
                      </a:r>
                      <a:r>
                        <a:rPr lang="en-GB" sz="1150">
                          <a:solidFill>
                            <a:srgbClr val="6A9955"/>
                          </a:solidFill>
                          <a:latin typeface="Courier New"/>
                          <a:ea typeface="Courier New"/>
                          <a:cs typeface="Courier New"/>
                          <a:sym typeface="Courier New"/>
                        </a:rPr>
                        <a:t>// 0.09291446900104305</a:t>
                      </a:r>
                      <a:endParaRPr sz="11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50">
                          <a:solidFill>
                            <a:srgbClr val="9CDCFE"/>
                          </a:solidFill>
                          <a:latin typeface="Courier New"/>
                          <a:ea typeface="Courier New"/>
                          <a:cs typeface="Courier New"/>
                          <a:sym typeface="Courier New"/>
                        </a:rPr>
                        <a:t>console</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log</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Math</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random</a:t>
                      </a:r>
                      <a:r>
                        <a:rPr lang="en-GB" sz="1150">
                          <a:solidFill>
                            <a:srgbClr val="D4D4D4"/>
                          </a:solidFill>
                          <a:latin typeface="Courier New"/>
                          <a:ea typeface="Courier New"/>
                          <a:cs typeface="Courier New"/>
                          <a:sym typeface="Courier New"/>
                        </a:rPr>
                        <a:t>() ) </a:t>
                      </a:r>
                      <a:r>
                        <a:rPr lang="en-GB" sz="1150">
                          <a:solidFill>
                            <a:srgbClr val="6A9955"/>
                          </a:solidFill>
                          <a:latin typeface="Courier New"/>
                          <a:ea typeface="Courier New"/>
                          <a:cs typeface="Courier New"/>
                          <a:sym typeface="Courier New"/>
                        </a:rPr>
                        <a:t>// 0.6597817047013095</a:t>
                      </a:r>
                      <a:endParaRPr sz="1850">
                        <a:solidFill>
                          <a:srgbClr val="9CDCFE"/>
                        </a:solidFill>
                        <a:latin typeface="Courier New"/>
                        <a:ea typeface="Courier New"/>
                        <a:cs typeface="Courier New"/>
                        <a:sym typeface="Courier New"/>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1E1E1E"/>
                    </a:solidFill>
                  </a:tcPr>
                </a:tc>
                <a:extLst>
                  <a:ext uri="{0D108BD9-81ED-4DB2-BD59-A6C34878D82A}">
                    <a16:rowId xmlns:a16="http://schemas.microsoft.com/office/drawing/2014/main" val="10000"/>
                  </a:ext>
                </a:extLst>
              </a:tr>
            </a:tbl>
          </a:graphicData>
        </a:graphic>
      </p:graphicFrame>
      <p:pic>
        <p:nvPicPr>
          <p:cNvPr id="1343" name="Google Shape;1343;p177"/>
          <p:cNvPicPr preferRelativeResize="0"/>
          <p:nvPr/>
        </p:nvPicPr>
        <p:blipFill>
          <a:blip r:embed="rId4">
            <a:alphaModFix/>
          </a:blip>
          <a:stretch>
            <a:fillRect/>
          </a:stretch>
        </p:blipFill>
        <p:spPr>
          <a:xfrm>
            <a:off x="8259000" y="107425"/>
            <a:ext cx="701100" cy="7011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178"/>
          <p:cNvSpPr txBox="1"/>
          <p:nvPr/>
        </p:nvSpPr>
        <p:spPr>
          <a:xfrm>
            <a:off x="1340650" y="210825"/>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sz="3000" i="1">
                <a:solidFill>
                  <a:schemeClr val="dk1"/>
                </a:solidFill>
                <a:latin typeface="Anton"/>
                <a:ea typeface="Anton"/>
                <a:cs typeface="Anton"/>
                <a:sym typeface="Anton"/>
              </a:rPr>
              <a:t>RANDOM</a:t>
            </a:r>
            <a:endParaRPr sz="3000" i="1">
              <a:solidFill>
                <a:schemeClr val="dk1"/>
              </a:solidFill>
              <a:latin typeface="Anton"/>
              <a:ea typeface="Anton"/>
              <a:cs typeface="Anton"/>
              <a:sym typeface="Anton"/>
            </a:endParaRPr>
          </a:p>
          <a:p>
            <a:pPr marL="0" lvl="0" indent="0" algn="ctr" rtl="0">
              <a:lnSpc>
                <a:spcPct val="150000"/>
              </a:lnSpc>
              <a:spcBef>
                <a:spcPts val="1100"/>
              </a:spcBef>
              <a:spcAft>
                <a:spcPts val="1100"/>
              </a:spcAft>
              <a:buClr>
                <a:schemeClr val="dk1"/>
              </a:buClr>
              <a:buSzPts val="1100"/>
              <a:buFont typeface="Arial"/>
              <a:buNone/>
            </a:pPr>
            <a:endParaRPr sz="3000" i="1">
              <a:solidFill>
                <a:schemeClr val="dk1"/>
              </a:solidFill>
              <a:latin typeface="Anton"/>
              <a:ea typeface="Anton"/>
              <a:cs typeface="Anton"/>
              <a:sym typeface="Anton"/>
            </a:endParaRPr>
          </a:p>
        </p:txBody>
      </p:sp>
      <p:pic>
        <p:nvPicPr>
          <p:cNvPr id="1349" name="Google Shape;1349;p17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50" name="Google Shape;1350;p178"/>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8"/>
          <p:cNvSpPr/>
          <p:nvPr/>
        </p:nvSpPr>
        <p:spPr>
          <a:xfrm>
            <a:off x="164300" y="177800"/>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8"/>
          <p:cNvSpPr txBox="1"/>
          <p:nvPr/>
        </p:nvSpPr>
        <p:spPr>
          <a:xfrm>
            <a:off x="278236" y="213874"/>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sp>
        <p:nvSpPr>
          <p:cNvPr id="1353" name="Google Shape;1353;p178"/>
          <p:cNvSpPr txBox="1"/>
          <p:nvPr/>
        </p:nvSpPr>
        <p:spPr>
          <a:xfrm>
            <a:off x="657975" y="1051150"/>
            <a:ext cx="8245800" cy="114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Para generar </a:t>
            </a:r>
            <a:r>
              <a:rPr lang="en-GB" sz="1800">
                <a:solidFill>
                  <a:schemeClr val="dk1"/>
                </a:solidFill>
                <a:highlight>
                  <a:srgbClr val="3CEFAB"/>
                </a:highlight>
                <a:latin typeface="Helvetica Neue Light"/>
                <a:ea typeface="Helvetica Neue Light"/>
                <a:cs typeface="Helvetica Neue Light"/>
                <a:sym typeface="Helvetica Neue Light"/>
              </a:rPr>
              <a:t>números aleatorios dentro de un rango deseado</a:t>
            </a:r>
            <a:r>
              <a:rPr lang="en-GB" sz="1800">
                <a:solidFill>
                  <a:schemeClr val="dk1"/>
                </a:solidFill>
                <a:latin typeface="Helvetica Neue Light"/>
                <a:ea typeface="Helvetica Neue Light"/>
                <a:cs typeface="Helvetica Neue Light"/>
                <a:sym typeface="Helvetica Neue Light"/>
              </a:rPr>
              <a:t>, distinto de 0-1, podemos </a:t>
            </a:r>
            <a:r>
              <a:rPr lang="en-GB" sz="1800" b="1">
                <a:solidFill>
                  <a:schemeClr val="dk1"/>
                </a:solidFill>
                <a:latin typeface="Helvetica Neue"/>
                <a:ea typeface="Helvetica Neue"/>
                <a:cs typeface="Helvetica Neue"/>
                <a:sym typeface="Helvetica Neue"/>
              </a:rPr>
              <a:t>multiplicar su resultado por el rango esperado</a:t>
            </a:r>
            <a:r>
              <a:rPr lang="en-GB" sz="1800">
                <a:solidFill>
                  <a:schemeClr val="dk1"/>
                </a:solidFill>
                <a:latin typeface="Helvetica Neue Light"/>
                <a:ea typeface="Helvetica Neue Light"/>
                <a:cs typeface="Helvetica Neue Light"/>
                <a:sym typeface="Helvetica Neue Light"/>
              </a:rPr>
              <a:t>. A la vez podemos sumar el límite inferior si lo necesitamos:</a:t>
            </a:r>
            <a:endParaRPr sz="180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1100"/>
              </a:spcBef>
              <a:spcAft>
                <a:spcPts val="0"/>
              </a:spcAft>
              <a:buNone/>
            </a:pPr>
            <a:endParaRPr sz="160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1100"/>
              </a:spcBef>
              <a:spcAft>
                <a:spcPts val="0"/>
              </a:spcAft>
              <a:buNone/>
            </a:pPr>
            <a:endParaRPr sz="1600">
              <a:solidFill>
                <a:schemeClr val="dk1"/>
              </a:solidFill>
              <a:latin typeface="Helvetica Neue Light"/>
              <a:ea typeface="Helvetica Neue Light"/>
              <a:cs typeface="Helvetica Neue Light"/>
              <a:sym typeface="Helvetica Neue Light"/>
            </a:endParaRPr>
          </a:p>
          <a:p>
            <a:pPr marL="0" lvl="0" indent="0" algn="l" rtl="0">
              <a:lnSpc>
                <a:spcPct val="115000"/>
              </a:lnSpc>
              <a:spcBef>
                <a:spcPts val="1100"/>
              </a:spcBef>
              <a:spcAft>
                <a:spcPts val="0"/>
              </a:spcAft>
              <a:buNone/>
            </a:pPr>
            <a:endParaRPr sz="160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1100"/>
              </a:spcBef>
              <a:spcAft>
                <a:spcPts val="0"/>
              </a:spcAft>
              <a:buNone/>
            </a:pPr>
            <a:endParaRPr sz="1600">
              <a:latin typeface="Helvetica Neue Light"/>
              <a:ea typeface="Helvetica Neue Light"/>
              <a:cs typeface="Helvetica Neue Light"/>
              <a:sym typeface="Helvetica Neue Light"/>
            </a:endParaRPr>
          </a:p>
        </p:txBody>
      </p:sp>
      <p:graphicFrame>
        <p:nvGraphicFramePr>
          <p:cNvPr id="1354" name="Google Shape;1354;p178"/>
          <p:cNvGraphicFramePr/>
          <p:nvPr/>
        </p:nvGraphicFramePr>
        <p:xfrm>
          <a:off x="795775" y="2330375"/>
          <a:ext cx="3000000" cy="3000000"/>
        </p:xfrm>
        <a:graphic>
          <a:graphicData uri="http://schemas.openxmlformats.org/drawingml/2006/table">
            <a:tbl>
              <a:tblPr>
                <a:noFill/>
                <a:tableStyleId>{59F59028-6CD9-4B71-AD41-A5B0DF8FAB72}</a:tableStyleId>
              </a:tblPr>
              <a:tblGrid>
                <a:gridCol w="7970200">
                  <a:extLst>
                    <a:ext uri="{9D8B030D-6E8A-4147-A177-3AD203B41FA5}">
                      <a16:colId xmlns:a16="http://schemas.microsoft.com/office/drawing/2014/main" val="20000"/>
                    </a:ext>
                  </a:extLst>
                </a:gridCol>
              </a:tblGrid>
              <a:tr h="754400">
                <a:tc>
                  <a:txBody>
                    <a:bodyPr/>
                    <a:lstStyle/>
                    <a:p>
                      <a:pPr marL="0" lvl="0" indent="0" algn="l" rtl="0">
                        <a:lnSpc>
                          <a:spcPct val="135714"/>
                        </a:lnSpc>
                        <a:spcBef>
                          <a:spcPts val="0"/>
                        </a:spcBef>
                        <a:spcAft>
                          <a:spcPts val="0"/>
                        </a:spcAft>
                        <a:buNone/>
                      </a:pPr>
                      <a:r>
                        <a:rPr lang="en-GB" sz="1150">
                          <a:solidFill>
                            <a:srgbClr val="6A9955"/>
                          </a:solidFill>
                          <a:latin typeface="Courier New"/>
                          <a:ea typeface="Courier New"/>
                          <a:cs typeface="Courier New"/>
                          <a:sym typeface="Courier New"/>
                        </a:rPr>
                        <a:t>// números entre 0 y 10</a:t>
                      </a:r>
                      <a:endParaRPr sz="1150">
                        <a:solidFill>
                          <a:srgbClr val="6A9955"/>
                        </a:solidFill>
                        <a:latin typeface="Courier New"/>
                        <a:ea typeface="Courier New"/>
                        <a:cs typeface="Courier New"/>
                        <a:sym typeface="Courier New"/>
                      </a:endParaRPr>
                    </a:p>
                    <a:p>
                      <a:pPr marL="0" lvl="0" indent="0" algn="l" rtl="0">
                        <a:lnSpc>
                          <a:spcPct val="135714"/>
                        </a:lnSpc>
                        <a:spcBef>
                          <a:spcPts val="1100"/>
                        </a:spcBef>
                        <a:spcAft>
                          <a:spcPts val="0"/>
                        </a:spcAft>
                        <a:buNone/>
                      </a:pPr>
                      <a:r>
                        <a:rPr lang="en-GB" sz="1150">
                          <a:solidFill>
                            <a:srgbClr val="9CDCFE"/>
                          </a:solidFill>
                          <a:latin typeface="Courier New"/>
                          <a:ea typeface="Courier New"/>
                          <a:cs typeface="Courier New"/>
                          <a:sym typeface="Courier New"/>
                        </a:rPr>
                        <a:t>console</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log</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Math</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random</a:t>
                      </a:r>
                      <a:r>
                        <a:rPr lang="en-GB" sz="1150">
                          <a:solidFill>
                            <a:srgbClr val="D4D4D4"/>
                          </a:solidFill>
                          <a:latin typeface="Courier New"/>
                          <a:ea typeface="Courier New"/>
                          <a:cs typeface="Courier New"/>
                          <a:sym typeface="Courier New"/>
                        </a:rPr>
                        <a:t>() * </a:t>
                      </a:r>
                      <a:r>
                        <a:rPr lang="en-GB" sz="1150">
                          <a:solidFill>
                            <a:srgbClr val="B5CEA8"/>
                          </a:solidFill>
                          <a:latin typeface="Courier New"/>
                          <a:ea typeface="Courier New"/>
                          <a:cs typeface="Courier New"/>
                          <a:sym typeface="Courier New"/>
                        </a:rPr>
                        <a:t>10</a:t>
                      </a:r>
                      <a:r>
                        <a:rPr lang="en-GB"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1100"/>
                        </a:spcBef>
                        <a:spcAft>
                          <a:spcPts val="0"/>
                        </a:spcAft>
                        <a:buNone/>
                      </a:pPr>
                      <a:r>
                        <a:rPr lang="en-GB" sz="1150">
                          <a:solidFill>
                            <a:srgbClr val="6A9955"/>
                          </a:solidFill>
                          <a:latin typeface="Courier New"/>
                          <a:ea typeface="Courier New"/>
                          <a:cs typeface="Courier New"/>
                          <a:sym typeface="Courier New"/>
                        </a:rPr>
                        <a:t>// números entre 0 y 50</a:t>
                      </a:r>
                      <a:endParaRPr sz="1150">
                        <a:solidFill>
                          <a:srgbClr val="6A9955"/>
                        </a:solidFill>
                        <a:latin typeface="Courier New"/>
                        <a:ea typeface="Courier New"/>
                        <a:cs typeface="Courier New"/>
                        <a:sym typeface="Courier New"/>
                      </a:endParaRPr>
                    </a:p>
                    <a:p>
                      <a:pPr marL="0" lvl="0" indent="0" algn="l" rtl="0">
                        <a:lnSpc>
                          <a:spcPct val="135714"/>
                        </a:lnSpc>
                        <a:spcBef>
                          <a:spcPts val="1100"/>
                        </a:spcBef>
                        <a:spcAft>
                          <a:spcPts val="0"/>
                        </a:spcAft>
                        <a:buNone/>
                      </a:pPr>
                      <a:r>
                        <a:rPr lang="en-GB" sz="1150">
                          <a:solidFill>
                            <a:srgbClr val="9CDCFE"/>
                          </a:solidFill>
                          <a:latin typeface="Courier New"/>
                          <a:ea typeface="Courier New"/>
                          <a:cs typeface="Courier New"/>
                          <a:sym typeface="Courier New"/>
                        </a:rPr>
                        <a:t>console</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log</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Math</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random</a:t>
                      </a:r>
                      <a:r>
                        <a:rPr lang="en-GB" sz="1150">
                          <a:solidFill>
                            <a:srgbClr val="D4D4D4"/>
                          </a:solidFill>
                          <a:latin typeface="Courier New"/>
                          <a:ea typeface="Courier New"/>
                          <a:cs typeface="Courier New"/>
                          <a:sym typeface="Courier New"/>
                        </a:rPr>
                        <a:t>() * </a:t>
                      </a:r>
                      <a:r>
                        <a:rPr lang="en-GB" sz="1150">
                          <a:solidFill>
                            <a:srgbClr val="B5CEA8"/>
                          </a:solidFill>
                          <a:latin typeface="Courier New"/>
                          <a:ea typeface="Courier New"/>
                          <a:cs typeface="Courier New"/>
                          <a:sym typeface="Courier New"/>
                        </a:rPr>
                        <a:t>50</a:t>
                      </a:r>
                      <a:r>
                        <a:rPr lang="en-GB"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1100"/>
                        </a:spcBef>
                        <a:spcAft>
                          <a:spcPts val="0"/>
                        </a:spcAft>
                        <a:buNone/>
                      </a:pPr>
                      <a:r>
                        <a:rPr lang="en-GB" sz="1150">
                          <a:solidFill>
                            <a:srgbClr val="6A9955"/>
                          </a:solidFill>
                          <a:latin typeface="Courier New"/>
                          <a:ea typeface="Courier New"/>
                          <a:cs typeface="Courier New"/>
                          <a:sym typeface="Courier New"/>
                        </a:rPr>
                        <a:t>// números entre 20 y 50</a:t>
                      </a:r>
                      <a:endParaRPr sz="1150">
                        <a:solidFill>
                          <a:srgbClr val="6A9955"/>
                        </a:solidFill>
                        <a:latin typeface="Courier New"/>
                        <a:ea typeface="Courier New"/>
                        <a:cs typeface="Courier New"/>
                        <a:sym typeface="Courier New"/>
                      </a:endParaRPr>
                    </a:p>
                    <a:p>
                      <a:pPr marL="0" lvl="0" indent="0" algn="l" rtl="0">
                        <a:lnSpc>
                          <a:spcPct val="135714"/>
                        </a:lnSpc>
                        <a:spcBef>
                          <a:spcPts val="1100"/>
                        </a:spcBef>
                        <a:spcAft>
                          <a:spcPts val="1100"/>
                        </a:spcAft>
                        <a:buNone/>
                      </a:pPr>
                      <a:r>
                        <a:rPr lang="en-GB" sz="1150">
                          <a:solidFill>
                            <a:srgbClr val="9CDCFE"/>
                          </a:solidFill>
                          <a:latin typeface="Courier New"/>
                          <a:ea typeface="Courier New"/>
                          <a:cs typeface="Courier New"/>
                          <a:sym typeface="Courier New"/>
                        </a:rPr>
                        <a:t>console</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log</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Math</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random</a:t>
                      </a:r>
                      <a:r>
                        <a:rPr lang="en-GB" sz="1150">
                          <a:solidFill>
                            <a:srgbClr val="D4D4D4"/>
                          </a:solidFill>
                          <a:latin typeface="Courier New"/>
                          <a:ea typeface="Courier New"/>
                          <a:cs typeface="Courier New"/>
                          <a:sym typeface="Courier New"/>
                        </a:rPr>
                        <a:t>() * </a:t>
                      </a:r>
                      <a:r>
                        <a:rPr lang="en-GB" sz="1150">
                          <a:solidFill>
                            <a:srgbClr val="B5CEA8"/>
                          </a:solidFill>
                          <a:latin typeface="Courier New"/>
                          <a:ea typeface="Courier New"/>
                          <a:cs typeface="Courier New"/>
                          <a:sym typeface="Courier New"/>
                        </a:rPr>
                        <a:t>30</a:t>
                      </a:r>
                      <a:r>
                        <a:rPr lang="en-GB" sz="1150">
                          <a:solidFill>
                            <a:srgbClr val="D4D4D4"/>
                          </a:solidFill>
                          <a:latin typeface="Courier New"/>
                          <a:ea typeface="Courier New"/>
                          <a:cs typeface="Courier New"/>
                          <a:sym typeface="Courier New"/>
                        </a:rPr>
                        <a:t> + </a:t>
                      </a:r>
                      <a:r>
                        <a:rPr lang="en-GB" sz="1150">
                          <a:solidFill>
                            <a:srgbClr val="B5CEA8"/>
                          </a:solidFill>
                          <a:latin typeface="Courier New"/>
                          <a:ea typeface="Courier New"/>
                          <a:cs typeface="Courier New"/>
                          <a:sym typeface="Courier New"/>
                        </a:rPr>
                        <a:t>20</a:t>
                      </a:r>
                      <a:r>
                        <a:rPr lang="en-GB" sz="1150">
                          <a:solidFill>
                            <a:srgbClr val="D4D4D4"/>
                          </a:solidFill>
                          <a:latin typeface="Courier New"/>
                          <a:ea typeface="Courier New"/>
                          <a:cs typeface="Courier New"/>
                          <a:sym typeface="Courier New"/>
                        </a:rPr>
                        <a:t> )</a:t>
                      </a:r>
                      <a:endParaRPr sz="1150">
                        <a:solidFill>
                          <a:srgbClr val="9CDCFE"/>
                        </a:solidFill>
                        <a:latin typeface="Courier New"/>
                        <a:ea typeface="Courier New"/>
                        <a:cs typeface="Courier New"/>
                        <a:sym typeface="Courier New"/>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1E1E1E"/>
                    </a:solidFill>
                  </a:tcPr>
                </a:tc>
                <a:extLst>
                  <a:ext uri="{0D108BD9-81ED-4DB2-BD59-A6C34878D82A}">
                    <a16:rowId xmlns:a16="http://schemas.microsoft.com/office/drawing/2014/main" val="10000"/>
                  </a:ext>
                </a:extLst>
              </a:tr>
            </a:tbl>
          </a:graphicData>
        </a:graphic>
      </p:graphicFrame>
      <p:pic>
        <p:nvPicPr>
          <p:cNvPr id="1355" name="Google Shape;1355;p178"/>
          <p:cNvPicPr preferRelativeResize="0"/>
          <p:nvPr/>
        </p:nvPicPr>
        <p:blipFill>
          <a:blip r:embed="rId4">
            <a:alphaModFix/>
          </a:blip>
          <a:stretch>
            <a:fillRect/>
          </a:stretch>
        </p:blipFill>
        <p:spPr>
          <a:xfrm>
            <a:off x="8259000" y="107425"/>
            <a:ext cx="701100" cy="7011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179"/>
          <p:cNvSpPr txBox="1"/>
          <p:nvPr/>
        </p:nvSpPr>
        <p:spPr>
          <a:xfrm>
            <a:off x="1378875" y="366175"/>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sz="3000" i="1">
                <a:solidFill>
                  <a:schemeClr val="dk1"/>
                </a:solidFill>
                <a:latin typeface="Anton"/>
                <a:ea typeface="Anton"/>
                <a:cs typeface="Anton"/>
                <a:sym typeface="Anton"/>
              </a:rPr>
              <a:t>RANDOM</a:t>
            </a:r>
            <a:endParaRPr sz="3000" i="1">
              <a:solidFill>
                <a:schemeClr val="dk1"/>
              </a:solidFill>
              <a:latin typeface="Anton"/>
              <a:ea typeface="Anton"/>
              <a:cs typeface="Anton"/>
              <a:sym typeface="Anton"/>
            </a:endParaRPr>
          </a:p>
          <a:p>
            <a:pPr marL="0" lvl="0" indent="0" algn="ctr" rtl="0">
              <a:lnSpc>
                <a:spcPct val="150000"/>
              </a:lnSpc>
              <a:spcBef>
                <a:spcPts val="1100"/>
              </a:spcBef>
              <a:spcAft>
                <a:spcPts val="1100"/>
              </a:spcAft>
              <a:buClr>
                <a:schemeClr val="dk1"/>
              </a:buClr>
              <a:buSzPts val="1100"/>
              <a:buFont typeface="Arial"/>
              <a:buNone/>
            </a:pPr>
            <a:endParaRPr sz="3000" i="1">
              <a:solidFill>
                <a:schemeClr val="dk1"/>
              </a:solidFill>
              <a:latin typeface="Anton"/>
              <a:ea typeface="Anton"/>
              <a:cs typeface="Anton"/>
              <a:sym typeface="Anton"/>
            </a:endParaRPr>
          </a:p>
        </p:txBody>
      </p:sp>
      <p:pic>
        <p:nvPicPr>
          <p:cNvPr id="1361" name="Google Shape;1361;p17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62" name="Google Shape;1362;p179"/>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9"/>
          <p:cNvSpPr/>
          <p:nvPr/>
        </p:nvSpPr>
        <p:spPr>
          <a:xfrm>
            <a:off x="164300" y="177800"/>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9"/>
          <p:cNvSpPr txBox="1"/>
          <p:nvPr/>
        </p:nvSpPr>
        <p:spPr>
          <a:xfrm>
            <a:off x="278236" y="213874"/>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sp>
        <p:nvSpPr>
          <p:cNvPr id="1365" name="Google Shape;1365;p179"/>
          <p:cNvSpPr txBox="1"/>
          <p:nvPr/>
        </p:nvSpPr>
        <p:spPr>
          <a:xfrm>
            <a:off x="617700" y="1432075"/>
            <a:ext cx="8245800" cy="26106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En el último ejemplo quiero generar números entre 20 y 50. Por eso, el rango de números es de 30 a partir del número 20 (límite inferior adicionado). Pero todos los números siguen conteniendo una larga serie de decimales.</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000"/>
              </a:spcBef>
              <a:spcAft>
                <a:spcPts val="0"/>
              </a:spcAft>
              <a:buNone/>
            </a:pPr>
            <a:r>
              <a:rPr lang="en-GB" sz="1800">
                <a:solidFill>
                  <a:schemeClr val="dk1"/>
                </a:solidFill>
                <a:latin typeface="Helvetica Neue Light"/>
                <a:ea typeface="Helvetica Neue Light"/>
                <a:cs typeface="Helvetica Neue Light"/>
                <a:sym typeface="Helvetica Neue Light"/>
              </a:rPr>
              <a:t>Esto se suele combinar con las</a:t>
            </a:r>
            <a:r>
              <a:rPr lang="en-GB" sz="1800" b="1">
                <a:solidFill>
                  <a:schemeClr val="dk1"/>
                </a:solidFill>
                <a:latin typeface="Helvetica Neue"/>
                <a:ea typeface="Helvetica Neue"/>
                <a:cs typeface="Helvetica Neue"/>
                <a:sym typeface="Helvetica Neue"/>
              </a:rPr>
              <a:t> funciones de redondeo </a:t>
            </a:r>
            <a:r>
              <a:rPr lang="en-GB" sz="1800">
                <a:solidFill>
                  <a:schemeClr val="dk1"/>
                </a:solidFill>
                <a:latin typeface="Helvetica Neue Light"/>
                <a:ea typeface="Helvetica Neue Light"/>
                <a:cs typeface="Helvetica Neue Light"/>
                <a:sym typeface="Helvetica Neue Light"/>
              </a:rPr>
              <a:t>para obtener números enteros aleatoriamente, que suelen ser de uso más común.</a:t>
            </a:r>
            <a:endParaRPr sz="1800">
              <a:solidFill>
                <a:schemeClr val="dk1"/>
              </a:solidFill>
              <a:latin typeface="Helvetica Neue Light"/>
              <a:ea typeface="Helvetica Neue Light"/>
              <a:cs typeface="Helvetica Neue Light"/>
              <a:sym typeface="Helvetica Neue Light"/>
            </a:endParaRPr>
          </a:p>
          <a:p>
            <a:pPr marL="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pic>
        <p:nvPicPr>
          <p:cNvPr id="1366" name="Google Shape;1366;p179"/>
          <p:cNvPicPr preferRelativeResize="0"/>
          <p:nvPr/>
        </p:nvPicPr>
        <p:blipFill>
          <a:blip r:embed="rId4">
            <a:alphaModFix/>
          </a:blip>
          <a:stretch>
            <a:fillRect/>
          </a:stretch>
        </p:blipFill>
        <p:spPr>
          <a:xfrm>
            <a:off x="8259000" y="107425"/>
            <a:ext cx="701100" cy="7011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180"/>
          <p:cNvSpPr txBox="1"/>
          <p:nvPr/>
        </p:nvSpPr>
        <p:spPr>
          <a:xfrm>
            <a:off x="1340650" y="213875"/>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sz="2900" i="1">
                <a:solidFill>
                  <a:schemeClr val="dk1"/>
                </a:solidFill>
                <a:latin typeface="Anton"/>
                <a:ea typeface="Anton"/>
                <a:cs typeface="Anton"/>
                <a:sym typeface="Anton"/>
              </a:rPr>
              <a:t>REDONDEO</a:t>
            </a:r>
            <a:endParaRPr sz="2900" i="1">
              <a:solidFill>
                <a:schemeClr val="dk1"/>
              </a:solidFill>
              <a:latin typeface="Anton"/>
              <a:ea typeface="Anton"/>
              <a:cs typeface="Anton"/>
              <a:sym typeface="Anton"/>
            </a:endParaRPr>
          </a:p>
          <a:p>
            <a:pPr marL="0" lvl="0" indent="0" algn="ctr" rtl="0">
              <a:lnSpc>
                <a:spcPct val="150000"/>
              </a:lnSpc>
              <a:spcBef>
                <a:spcPts val="1100"/>
              </a:spcBef>
              <a:spcAft>
                <a:spcPts val="1100"/>
              </a:spcAft>
              <a:buClr>
                <a:schemeClr val="dk1"/>
              </a:buClr>
              <a:buSzPts val="1100"/>
              <a:buFont typeface="Arial"/>
              <a:buNone/>
            </a:pPr>
            <a:endParaRPr sz="2900" i="1">
              <a:solidFill>
                <a:schemeClr val="dk1"/>
              </a:solidFill>
              <a:latin typeface="Anton"/>
              <a:ea typeface="Anton"/>
              <a:cs typeface="Anton"/>
              <a:sym typeface="Anton"/>
            </a:endParaRPr>
          </a:p>
        </p:txBody>
      </p:sp>
      <p:pic>
        <p:nvPicPr>
          <p:cNvPr id="1372" name="Google Shape;1372;p18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73" name="Google Shape;1373;p180"/>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80"/>
          <p:cNvSpPr/>
          <p:nvPr/>
        </p:nvSpPr>
        <p:spPr>
          <a:xfrm>
            <a:off x="164300" y="177800"/>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80"/>
          <p:cNvSpPr txBox="1"/>
          <p:nvPr/>
        </p:nvSpPr>
        <p:spPr>
          <a:xfrm>
            <a:off x="278236" y="213874"/>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sp>
        <p:nvSpPr>
          <p:cNvPr id="1376" name="Google Shape;1376;p180"/>
          <p:cNvSpPr txBox="1"/>
          <p:nvPr/>
        </p:nvSpPr>
        <p:spPr>
          <a:xfrm>
            <a:off x="604275" y="2978425"/>
            <a:ext cx="8245800" cy="1146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Al usar </a:t>
            </a:r>
            <a:r>
              <a:rPr lang="en-GB" sz="1800" b="1">
                <a:solidFill>
                  <a:schemeClr val="dk1"/>
                </a:solidFill>
                <a:highlight>
                  <a:srgbClr val="3CEFAB"/>
                </a:highlight>
                <a:latin typeface="Helvetica Neue"/>
                <a:ea typeface="Helvetica Neue"/>
                <a:cs typeface="Helvetica Neue"/>
                <a:sym typeface="Helvetica Neue"/>
              </a:rPr>
              <a:t>Math.round</a:t>
            </a:r>
            <a:r>
              <a:rPr lang="en-GB" sz="1800">
                <a:solidFill>
                  <a:schemeClr val="dk1"/>
                </a:solidFill>
                <a:latin typeface="Helvetica Neue Light"/>
                <a:ea typeface="Helvetica Neue Light"/>
                <a:cs typeface="Helvetica Neue Light"/>
                <a:sym typeface="Helvetica Neue Light"/>
              </a:rPr>
              <a:t>, esta función retornará números aleatorios en el rango de 0-100 inclusive. Si usara </a:t>
            </a:r>
            <a:r>
              <a:rPr lang="en-GB" sz="1800" b="1">
                <a:solidFill>
                  <a:schemeClr val="dk1"/>
                </a:solidFill>
                <a:highlight>
                  <a:srgbClr val="3CEFAB"/>
                </a:highlight>
                <a:latin typeface="Helvetica Neue"/>
                <a:ea typeface="Helvetica Neue"/>
                <a:cs typeface="Helvetica Neue"/>
                <a:sym typeface="Helvetica Neue"/>
              </a:rPr>
              <a:t>Math.ceil</a:t>
            </a:r>
            <a:r>
              <a:rPr lang="en-GB" sz="1800">
                <a:solidFill>
                  <a:schemeClr val="dk1"/>
                </a:solidFill>
                <a:latin typeface="Helvetica Neue Light"/>
                <a:ea typeface="Helvetica Neue Light"/>
                <a:cs typeface="Helvetica Neue Light"/>
                <a:sym typeface="Helvetica Neue Light"/>
              </a:rPr>
              <a:t> los números irían de 1 a 100, ya que siempre redondeará hacia arriba; y si usa </a:t>
            </a:r>
            <a:r>
              <a:rPr lang="en-GB" sz="1800" b="1">
                <a:solidFill>
                  <a:schemeClr val="dk1"/>
                </a:solidFill>
                <a:highlight>
                  <a:srgbClr val="3CEFAB"/>
                </a:highlight>
                <a:latin typeface="Helvetica Neue"/>
                <a:ea typeface="Helvetica Neue"/>
                <a:cs typeface="Helvetica Neue"/>
                <a:sym typeface="Helvetica Neue"/>
              </a:rPr>
              <a:t>Math.floor</a:t>
            </a:r>
            <a:r>
              <a:rPr lang="en-GB" sz="1800">
                <a:solidFill>
                  <a:schemeClr val="dk1"/>
                </a:solidFill>
                <a:latin typeface="Helvetica Neue Light"/>
                <a:ea typeface="Helvetica Neue Light"/>
                <a:cs typeface="Helvetica Neue Light"/>
                <a:sym typeface="Helvetica Neue Light"/>
              </a:rPr>
              <a:t> el rango sería de 0 a 99.</a:t>
            </a:r>
            <a:endParaRPr sz="1800">
              <a:solidFill>
                <a:schemeClr val="dk1"/>
              </a:solidFill>
              <a:latin typeface="Helvetica Neue Light"/>
              <a:ea typeface="Helvetica Neue Light"/>
              <a:cs typeface="Helvetica Neue Light"/>
              <a:sym typeface="Helvetica Neue Light"/>
            </a:endParaRPr>
          </a:p>
        </p:txBody>
      </p:sp>
      <p:pic>
        <p:nvPicPr>
          <p:cNvPr id="1377" name="Google Shape;1377;p180"/>
          <p:cNvPicPr preferRelativeResize="0"/>
          <p:nvPr/>
        </p:nvPicPr>
        <p:blipFill>
          <a:blip r:embed="rId4">
            <a:alphaModFix/>
          </a:blip>
          <a:stretch>
            <a:fillRect/>
          </a:stretch>
        </p:blipFill>
        <p:spPr>
          <a:xfrm>
            <a:off x="8259000" y="107425"/>
            <a:ext cx="701100" cy="701100"/>
          </a:xfrm>
          <a:prstGeom prst="rect">
            <a:avLst/>
          </a:prstGeom>
          <a:noFill/>
          <a:ln>
            <a:noFill/>
          </a:ln>
        </p:spPr>
      </p:pic>
      <p:graphicFrame>
        <p:nvGraphicFramePr>
          <p:cNvPr id="1378" name="Google Shape;1378;p180"/>
          <p:cNvGraphicFramePr/>
          <p:nvPr/>
        </p:nvGraphicFramePr>
        <p:xfrm>
          <a:off x="742075" y="1326775"/>
          <a:ext cx="3000000" cy="3000000"/>
        </p:xfrm>
        <a:graphic>
          <a:graphicData uri="http://schemas.openxmlformats.org/drawingml/2006/table">
            <a:tbl>
              <a:tblPr>
                <a:noFill/>
                <a:tableStyleId>{59F59028-6CD9-4B71-AD41-A5B0DF8FAB72}</a:tableStyleId>
              </a:tblPr>
              <a:tblGrid>
                <a:gridCol w="7970200">
                  <a:extLst>
                    <a:ext uri="{9D8B030D-6E8A-4147-A177-3AD203B41FA5}">
                      <a16:colId xmlns:a16="http://schemas.microsoft.com/office/drawing/2014/main" val="20000"/>
                    </a:ext>
                  </a:extLst>
                </a:gridCol>
              </a:tblGrid>
              <a:tr h="754400">
                <a:tc>
                  <a:txBody>
                    <a:bodyPr/>
                    <a:lstStyle/>
                    <a:p>
                      <a:pPr marL="0" lvl="0" indent="0" algn="l" rtl="0">
                        <a:lnSpc>
                          <a:spcPct val="135714"/>
                        </a:lnSpc>
                        <a:spcBef>
                          <a:spcPts val="0"/>
                        </a:spcBef>
                        <a:spcAft>
                          <a:spcPts val="0"/>
                        </a:spcAft>
                        <a:buNone/>
                      </a:pPr>
                      <a:r>
                        <a:rPr lang="en-GB" sz="1350">
                          <a:solidFill>
                            <a:srgbClr val="569CD6"/>
                          </a:solidFill>
                          <a:latin typeface="Courier New"/>
                          <a:ea typeface="Courier New"/>
                          <a:cs typeface="Courier New"/>
                          <a:sym typeface="Courier New"/>
                        </a:rPr>
                        <a:t>const</a:t>
                      </a:r>
                      <a:r>
                        <a:rPr lang="en-GB" sz="1350">
                          <a:solidFill>
                            <a:srgbClr val="D4D4D4"/>
                          </a:solidFill>
                          <a:latin typeface="Courier New"/>
                          <a:ea typeface="Courier New"/>
                          <a:cs typeface="Courier New"/>
                          <a:sym typeface="Courier New"/>
                        </a:rPr>
                        <a:t> </a:t>
                      </a:r>
                      <a:r>
                        <a:rPr lang="en-GB" sz="1350">
                          <a:solidFill>
                            <a:srgbClr val="DCDCAA"/>
                          </a:solidFill>
                          <a:latin typeface="Courier New"/>
                          <a:ea typeface="Courier New"/>
                          <a:cs typeface="Courier New"/>
                          <a:sym typeface="Courier New"/>
                        </a:rPr>
                        <a:t>generadorNumero</a:t>
                      </a:r>
                      <a:r>
                        <a:rPr lang="en-GB" sz="1350">
                          <a:solidFill>
                            <a:srgbClr val="D4D4D4"/>
                          </a:solidFill>
                          <a:latin typeface="Courier New"/>
                          <a:ea typeface="Courier New"/>
                          <a:cs typeface="Courier New"/>
                          <a:sym typeface="Courier New"/>
                        </a:rPr>
                        <a:t> = () </a:t>
                      </a:r>
                      <a:r>
                        <a:rPr lang="en-GB" sz="1350">
                          <a:solidFill>
                            <a:srgbClr val="569CD6"/>
                          </a:solidFill>
                          <a:latin typeface="Courier New"/>
                          <a:ea typeface="Courier New"/>
                          <a:cs typeface="Courier New"/>
                          <a:sym typeface="Courier New"/>
                        </a:rPr>
                        <a:t>=&gt;</a:t>
                      </a:r>
                      <a:r>
                        <a:rPr lang="en-GB"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D4D4D4"/>
                          </a:solidFill>
                          <a:latin typeface="Courier New"/>
                          <a:ea typeface="Courier New"/>
                          <a:cs typeface="Courier New"/>
                          <a:sym typeface="Courier New"/>
                        </a:rPr>
                        <a:t>    </a:t>
                      </a:r>
                      <a:r>
                        <a:rPr lang="en-GB" sz="1350">
                          <a:solidFill>
                            <a:srgbClr val="C586C0"/>
                          </a:solidFill>
                          <a:latin typeface="Courier New"/>
                          <a:ea typeface="Courier New"/>
                          <a:cs typeface="Courier New"/>
                          <a:sym typeface="Courier New"/>
                        </a:rPr>
                        <a:t>return</a:t>
                      </a:r>
                      <a:r>
                        <a:rPr lang="en-GB" sz="1350">
                          <a:solidFill>
                            <a:srgbClr val="D4D4D4"/>
                          </a:solidFill>
                          <a:latin typeface="Courier New"/>
                          <a:ea typeface="Courier New"/>
                          <a:cs typeface="Courier New"/>
                          <a:sym typeface="Courier New"/>
                        </a:rPr>
                        <a:t> </a:t>
                      </a:r>
                      <a:r>
                        <a:rPr lang="en-GB" sz="1350">
                          <a:solidFill>
                            <a:srgbClr val="9CDCFE"/>
                          </a:solidFill>
                          <a:latin typeface="Courier New"/>
                          <a:ea typeface="Courier New"/>
                          <a:cs typeface="Courier New"/>
                          <a:sym typeface="Courier New"/>
                        </a:rPr>
                        <a:t>Math</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round</a:t>
                      </a:r>
                      <a:r>
                        <a:rPr lang="en-GB" sz="1350">
                          <a:solidFill>
                            <a:srgbClr val="D4D4D4"/>
                          </a:solidFill>
                          <a:latin typeface="Courier New"/>
                          <a:ea typeface="Courier New"/>
                          <a:cs typeface="Courier New"/>
                          <a:sym typeface="Courier New"/>
                        </a:rPr>
                        <a:t>( </a:t>
                      </a:r>
                      <a:r>
                        <a:rPr lang="en-GB" sz="1350">
                          <a:solidFill>
                            <a:srgbClr val="9CDCFE"/>
                          </a:solidFill>
                          <a:latin typeface="Courier New"/>
                          <a:ea typeface="Courier New"/>
                          <a:cs typeface="Courier New"/>
                          <a:sym typeface="Courier New"/>
                        </a:rPr>
                        <a:t>Math</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random</a:t>
                      </a:r>
                      <a:r>
                        <a:rPr lang="en-GB" sz="1350">
                          <a:solidFill>
                            <a:srgbClr val="D4D4D4"/>
                          </a:solidFill>
                          <a:latin typeface="Courier New"/>
                          <a:ea typeface="Courier New"/>
                          <a:cs typeface="Courier New"/>
                          <a:sym typeface="Courier New"/>
                        </a:rPr>
                        <a:t>() * </a:t>
                      </a:r>
                      <a:r>
                        <a:rPr lang="en-GB" sz="1350">
                          <a:solidFill>
                            <a:srgbClr val="B5CEA8"/>
                          </a:solidFill>
                          <a:latin typeface="Courier New"/>
                          <a:ea typeface="Courier New"/>
                          <a:cs typeface="Courier New"/>
                          <a:sym typeface="Courier New"/>
                        </a:rPr>
                        <a:t>100</a:t>
                      </a:r>
                      <a:r>
                        <a:rPr lang="en-GB"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9CDCFE"/>
                          </a:solidFill>
                          <a:latin typeface="Courier New"/>
                          <a:ea typeface="Courier New"/>
                          <a:cs typeface="Courier New"/>
                          <a:sym typeface="Courier New"/>
                        </a:rPr>
                        <a:t>console</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log</a:t>
                      </a:r>
                      <a:r>
                        <a:rPr lang="en-GB" sz="1350">
                          <a:solidFill>
                            <a:srgbClr val="D4D4D4"/>
                          </a:solidFill>
                          <a:latin typeface="Courier New"/>
                          <a:ea typeface="Courier New"/>
                          <a:cs typeface="Courier New"/>
                          <a:sym typeface="Courier New"/>
                        </a:rPr>
                        <a:t>( </a:t>
                      </a:r>
                      <a:r>
                        <a:rPr lang="en-GB" sz="1350">
                          <a:solidFill>
                            <a:srgbClr val="DCDCAA"/>
                          </a:solidFill>
                          <a:latin typeface="Courier New"/>
                          <a:ea typeface="Courier New"/>
                          <a:cs typeface="Courier New"/>
                          <a:sym typeface="Courier New"/>
                        </a:rPr>
                        <a:t>generadorNumero</a:t>
                      </a:r>
                      <a:r>
                        <a:rPr lang="en-GB" sz="1350">
                          <a:solidFill>
                            <a:srgbClr val="D4D4D4"/>
                          </a:solidFill>
                          <a:latin typeface="Courier New"/>
                          <a:ea typeface="Courier New"/>
                          <a:cs typeface="Courier New"/>
                          <a:sym typeface="Courier New"/>
                        </a:rPr>
                        <a:t>() )</a:t>
                      </a:r>
                      <a:endParaRPr sz="1450">
                        <a:solidFill>
                          <a:srgbClr val="6A9955"/>
                        </a:solidFill>
                        <a:latin typeface="Courier New"/>
                        <a:ea typeface="Courier New"/>
                        <a:cs typeface="Courier New"/>
                        <a:sym typeface="Courier New"/>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1E1E1E"/>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2"/>
        <p:cNvGrpSpPr/>
        <p:nvPr/>
      </p:nvGrpSpPr>
      <p:grpSpPr>
        <a:xfrm>
          <a:off x="0" y="0"/>
          <a:ext cx="0" cy="0"/>
          <a:chOff x="0" y="0"/>
          <a:chExt cx="0" cy="0"/>
        </a:xfrm>
      </p:grpSpPr>
      <p:sp>
        <p:nvSpPr>
          <p:cNvPr id="1383" name="Google Shape;1383;p181"/>
          <p:cNvSpPr txBox="1"/>
          <p:nvPr/>
        </p:nvSpPr>
        <p:spPr>
          <a:xfrm>
            <a:off x="1398000" y="2139600"/>
            <a:ext cx="6348000" cy="9891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1100"/>
              </a:spcAft>
              <a:buNone/>
            </a:pPr>
            <a:r>
              <a:rPr lang="en-GB" sz="3600" i="1">
                <a:solidFill>
                  <a:srgbClr val="E0FF00"/>
                </a:solidFill>
                <a:latin typeface="Anton"/>
                <a:ea typeface="Anton"/>
                <a:cs typeface="Anton"/>
                <a:sym typeface="Anton"/>
              </a:rPr>
              <a:t>LA CLASE DATE</a:t>
            </a:r>
            <a:endParaRPr sz="3600" i="1">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sp>
        <p:nvSpPr>
          <p:cNvPr id="411" name="Google Shape;411;p83"/>
          <p:cNvSpPr txBox="1"/>
          <p:nvPr/>
        </p:nvSpPr>
        <p:spPr>
          <a:xfrm>
            <a:off x="2187450" y="1644800"/>
            <a:ext cx="47691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a:solidFill>
                  <a:srgbClr val="E0FF00"/>
                </a:solidFill>
                <a:latin typeface="Anton"/>
                <a:ea typeface="Anton"/>
                <a:cs typeface="Anton"/>
                <a:sym typeface="Anton"/>
              </a:rPr>
              <a:t>ARRAYS</a:t>
            </a:r>
            <a:endParaRPr sz="3600" i="1">
              <a:solidFill>
                <a:srgbClr val="E0FF00"/>
              </a:solidFill>
              <a:latin typeface="Anton"/>
              <a:ea typeface="Anton"/>
              <a:cs typeface="Anton"/>
              <a:sym typeface="Anton"/>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1387"/>
        <p:cNvGrpSpPr/>
        <p:nvPr/>
      </p:nvGrpSpPr>
      <p:grpSpPr>
        <a:xfrm>
          <a:off x="0" y="0"/>
          <a:ext cx="0" cy="0"/>
          <a:chOff x="0" y="0"/>
          <a:chExt cx="0" cy="0"/>
        </a:xfrm>
      </p:grpSpPr>
      <p:pic>
        <p:nvPicPr>
          <p:cNvPr id="1388" name="Google Shape;1388;p18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89" name="Google Shape;1389;p182"/>
          <p:cNvSpPr txBox="1"/>
          <p:nvPr/>
        </p:nvSpPr>
        <p:spPr>
          <a:xfrm>
            <a:off x="630450" y="2196600"/>
            <a:ext cx="7883100" cy="14280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Seguramente en algún momento necesitemos manipular fechas dentro de los datos que manejamos. Para ésto, JavaScript posee la </a:t>
            </a:r>
            <a:r>
              <a:rPr lang="en-GB" sz="1800" b="1">
                <a:solidFill>
                  <a:schemeClr val="dk1"/>
                </a:solidFill>
                <a:latin typeface="Helvetica Neue"/>
                <a:ea typeface="Helvetica Neue"/>
                <a:cs typeface="Helvetica Neue"/>
                <a:sym typeface="Helvetica Neue"/>
              </a:rPr>
              <a:t>clase Date</a:t>
            </a:r>
            <a:r>
              <a:rPr lang="en-GB" sz="1800">
                <a:solidFill>
                  <a:schemeClr val="dk1"/>
                </a:solidFill>
                <a:latin typeface="Helvetica Neue Light"/>
                <a:ea typeface="Helvetica Neue Light"/>
                <a:cs typeface="Helvetica Neue Light"/>
                <a:sym typeface="Helvetica Neue Light"/>
              </a:rPr>
              <a:t> diseñada para representar fechas. </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1100"/>
              </a:spcAft>
              <a:buNone/>
            </a:pPr>
            <a:endParaRPr sz="1800">
              <a:solidFill>
                <a:schemeClr val="dk1"/>
              </a:solidFill>
              <a:latin typeface="Helvetica Neue Light"/>
              <a:ea typeface="Helvetica Neue Light"/>
              <a:cs typeface="Helvetica Neue Light"/>
              <a:sym typeface="Helvetica Neue Light"/>
            </a:endParaRPr>
          </a:p>
        </p:txBody>
      </p:sp>
      <p:pic>
        <p:nvPicPr>
          <p:cNvPr id="1390" name="Google Shape;1390;p182"/>
          <p:cNvPicPr preferRelativeResize="0"/>
          <p:nvPr/>
        </p:nvPicPr>
        <p:blipFill>
          <a:blip r:embed="rId4">
            <a:alphaModFix/>
          </a:blip>
          <a:stretch>
            <a:fillRect/>
          </a:stretch>
        </p:blipFill>
        <p:spPr>
          <a:xfrm>
            <a:off x="4221450" y="1152475"/>
            <a:ext cx="701100" cy="701100"/>
          </a:xfrm>
          <a:prstGeom prst="rect">
            <a:avLst/>
          </a:prstGeom>
          <a:noFill/>
          <a:ln>
            <a:noFill/>
          </a:ln>
        </p:spPr>
      </p:pic>
      <p:pic>
        <p:nvPicPr>
          <p:cNvPr id="1391" name="Google Shape;1391;p182"/>
          <p:cNvPicPr preferRelativeResize="0"/>
          <p:nvPr/>
        </p:nvPicPr>
        <p:blipFill rotWithShape="1">
          <a:blip r:embed="rId5">
            <a:alphaModFix/>
          </a:blip>
          <a:srcRect/>
          <a:stretch/>
        </p:blipFill>
        <p:spPr>
          <a:xfrm>
            <a:off x="7509837" y="0"/>
            <a:ext cx="1634174" cy="6398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83"/>
          <p:cNvSpPr txBox="1"/>
          <p:nvPr/>
        </p:nvSpPr>
        <p:spPr>
          <a:xfrm>
            <a:off x="1393950" y="22945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sz="3000" i="1">
                <a:solidFill>
                  <a:schemeClr val="dk1"/>
                </a:solidFill>
                <a:latin typeface="Anton"/>
                <a:ea typeface="Anton"/>
                <a:cs typeface="Anton"/>
                <a:sym typeface="Anton"/>
              </a:rPr>
              <a:t>DATE</a:t>
            </a:r>
            <a:endParaRPr sz="3000" i="1">
              <a:solidFill>
                <a:schemeClr val="dk1"/>
              </a:solidFill>
              <a:latin typeface="Anton"/>
              <a:ea typeface="Anton"/>
              <a:cs typeface="Anton"/>
              <a:sym typeface="Anton"/>
            </a:endParaRPr>
          </a:p>
          <a:p>
            <a:pPr marL="0" lvl="0" indent="0" algn="l" rtl="0">
              <a:lnSpc>
                <a:spcPct val="150000"/>
              </a:lnSpc>
              <a:spcBef>
                <a:spcPts val="1100"/>
              </a:spcBef>
              <a:spcAft>
                <a:spcPts val="0"/>
              </a:spcAft>
              <a:buClr>
                <a:schemeClr val="dk1"/>
              </a:buClr>
              <a:buSzPts val="1100"/>
              <a:buFont typeface="Arial"/>
              <a:buNone/>
            </a:pPr>
            <a:endParaRPr sz="3000" i="1">
              <a:solidFill>
                <a:schemeClr val="dk1"/>
              </a:solidFill>
              <a:latin typeface="Anton"/>
              <a:ea typeface="Anton"/>
              <a:cs typeface="Anton"/>
              <a:sym typeface="Anton"/>
            </a:endParaRPr>
          </a:p>
          <a:p>
            <a:pPr marL="0" lvl="0" indent="0" algn="just" rtl="0">
              <a:lnSpc>
                <a:spcPct val="150000"/>
              </a:lnSpc>
              <a:spcBef>
                <a:spcPts val="0"/>
              </a:spcBef>
              <a:spcAft>
                <a:spcPts val="0"/>
              </a:spcAft>
              <a:buClr>
                <a:schemeClr val="dk1"/>
              </a:buClr>
              <a:buSzPts val="1100"/>
              <a:buFont typeface="Arial"/>
              <a:buNone/>
            </a:pPr>
            <a:endParaRPr sz="3000" i="1">
              <a:solidFill>
                <a:schemeClr val="dk1"/>
              </a:solidFill>
              <a:latin typeface="Anton"/>
              <a:ea typeface="Anton"/>
              <a:cs typeface="Anton"/>
              <a:sym typeface="Anton"/>
            </a:endParaRPr>
          </a:p>
          <a:p>
            <a:pPr marL="0" lvl="0" indent="0" algn="just" rtl="0">
              <a:lnSpc>
                <a:spcPct val="150000"/>
              </a:lnSpc>
              <a:spcBef>
                <a:spcPts val="1100"/>
              </a:spcBef>
              <a:spcAft>
                <a:spcPts val="1100"/>
              </a:spcAft>
              <a:buClr>
                <a:schemeClr val="dk1"/>
              </a:buClr>
              <a:buSzPts val="1100"/>
              <a:buFont typeface="Arial"/>
              <a:buNone/>
            </a:pPr>
            <a:endParaRPr sz="3000" i="1">
              <a:solidFill>
                <a:schemeClr val="dk1"/>
              </a:solidFill>
              <a:latin typeface="Anton"/>
              <a:ea typeface="Anton"/>
              <a:cs typeface="Anton"/>
              <a:sym typeface="Anton"/>
            </a:endParaRPr>
          </a:p>
        </p:txBody>
      </p:sp>
      <p:pic>
        <p:nvPicPr>
          <p:cNvPr id="1397" name="Google Shape;1397;p18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98" name="Google Shape;1398;p183"/>
          <p:cNvSpPr txBox="1"/>
          <p:nvPr/>
        </p:nvSpPr>
        <p:spPr>
          <a:xfrm>
            <a:off x="630450" y="1417775"/>
            <a:ext cx="7883100" cy="1953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Instanciar un objeto </a:t>
            </a:r>
            <a:r>
              <a:rPr lang="en-GB" sz="1800" b="1">
                <a:solidFill>
                  <a:schemeClr val="dk1"/>
                </a:solidFill>
                <a:highlight>
                  <a:srgbClr val="3CEFAB"/>
                </a:highlight>
                <a:latin typeface="Helvetica Neue"/>
                <a:ea typeface="Helvetica Neue"/>
                <a:cs typeface="Helvetica Neue"/>
                <a:sym typeface="Helvetica Neue"/>
              </a:rPr>
              <a:t>Date</a:t>
            </a:r>
            <a:r>
              <a:rPr lang="en-GB" sz="1800">
                <a:solidFill>
                  <a:schemeClr val="dk1"/>
                </a:solidFill>
                <a:latin typeface="Helvetica Neue Light"/>
                <a:ea typeface="Helvetica Neue Light"/>
                <a:cs typeface="Helvetica Neue Light"/>
                <a:sym typeface="Helvetica Neue Light"/>
              </a:rPr>
              <a:t> nos genera la fecha y tiempo actual:</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0"/>
              </a:spcAft>
              <a:buNone/>
            </a:pPr>
            <a:endParaRPr sz="17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0"/>
              </a:spcAft>
              <a:buNone/>
            </a:pPr>
            <a:endParaRPr sz="17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1100"/>
              </a:spcAft>
              <a:buNone/>
            </a:pPr>
            <a:endParaRPr sz="1700">
              <a:solidFill>
                <a:schemeClr val="dk1"/>
              </a:solidFill>
              <a:latin typeface="Helvetica Neue Light"/>
              <a:ea typeface="Helvetica Neue Light"/>
              <a:cs typeface="Helvetica Neue Light"/>
              <a:sym typeface="Helvetica Neue Light"/>
            </a:endParaRPr>
          </a:p>
        </p:txBody>
      </p:sp>
      <p:pic>
        <p:nvPicPr>
          <p:cNvPr id="1399" name="Google Shape;1399;p183"/>
          <p:cNvPicPr preferRelativeResize="0"/>
          <p:nvPr/>
        </p:nvPicPr>
        <p:blipFill>
          <a:blip r:embed="rId4">
            <a:alphaModFix/>
          </a:blip>
          <a:stretch>
            <a:fillRect/>
          </a:stretch>
        </p:blipFill>
        <p:spPr>
          <a:xfrm>
            <a:off x="8299425" y="131100"/>
            <a:ext cx="701100" cy="701100"/>
          </a:xfrm>
          <a:prstGeom prst="rect">
            <a:avLst/>
          </a:prstGeom>
          <a:noFill/>
          <a:ln>
            <a:noFill/>
          </a:ln>
        </p:spPr>
      </p:pic>
      <p:graphicFrame>
        <p:nvGraphicFramePr>
          <p:cNvPr id="1400" name="Google Shape;1400;p183"/>
          <p:cNvGraphicFramePr/>
          <p:nvPr/>
        </p:nvGraphicFramePr>
        <p:xfrm>
          <a:off x="603338" y="2276450"/>
          <a:ext cx="3000000" cy="3000000"/>
        </p:xfrm>
        <a:graphic>
          <a:graphicData uri="http://schemas.openxmlformats.org/drawingml/2006/table">
            <a:tbl>
              <a:tblPr>
                <a:noFill/>
                <a:tableStyleId>{59F59028-6CD9-4B71-AD41-A5B0DF8FAB72}</a:tableStyleId>
              </a:tblPr>
              <a:tblGrid>
                <a:gridCol w="7937325">
                  <a:extLst>
                    <a:ext uri="{9D8B030D-6E8A-4147-A177-3AD203B41FA5}">
                      <a16:colId xmlns:a16="http://schemas.microsoft.com/office/drawing/2014/main" val="20000"/>
                    </a:ext>
                  </a:extLst>
                </a:gridCol>
              </a:tblGrid>
              <a:tr h="381000">
                <a:tc>
                  <a:txBody>
                    <a:bodyPr/>
                    <a:lstStyle/>
                    <a:p>
                      <a:pPr marL="0" lvl="0" indent="0" algn="l" rtl="0">
                        <a:lnSpc>
                          <a:spcPct val="135714"/>
                        </a:lnSpc>
                        <a:spcBef>
                          <a:spcPts val="0"/>
                        </a:spcBef>
                        <a:spcAft>
                          <a:spcPts val="0"/>
                        </a:spcAft>
                        <a:buClr>
                          <a:schemeClr val="dk1"/>
                        </a:buClr>
                        <a:buSzPts val="1100"/>
                        <a:buFont typeface="Arial"/>
                        <a:buNone/>
                      </a:pPr>
                      <a:r>
                        <a:rPr lang="en-GB" sz="1550">
                          <a:solidFill>
                            <a:srgbClr val="9CDCFE"/>
                          </a:solidFill>
                          <a:latin typeface="Courier New"/>
                          <a:ea typeface="Courier New"/>
                          <a:cs typeface="Courier New"/>
                          <a:sym typeface="Courier New"/>
                        </a:rPr>
                        <a:t>console</a:t>
                      </a:r>
                      <a:r>
                        <a:rPr lang="en-GB" sz="1550">
                          <a:solidFill>
                            <a:srgbClr val="D4D4D4"/>
                          </a:solidFill>
                          <a:latin typeface="Courier New"/>
                          <a:ea typeface="Courier New"/>
                          <a:cs typeface="Courier New"/>
                          <a:sym typeface="Courier New"/>
                        </a:rPr>
                        <a:t>.</a:t>
                      </a:r>
                      <a:r>
                        <a:rPr lang="en-GB" sz="1550">
                          <a:solidFill>
                            <a:srgbClr val="DCDCAA"/>
                          </a:solidFill>
                          <a:latin typeface="Courier New"/>
                          <a:ea typeface="Courier New"/>
                          <a:cs typeface="Courier New"/>
                          <a:sym typeface="Courier New"/>
                        </a:rPr>
                        <a:t>log</a:t>
                      </a:r>
                      <a:r>
                        <a:rPr lang="en-GB" sz="1550">
                          <a:solidFill>
                            <a:srgbClr val="D4D4D4"/>
                          </a:solidFill>
                          <a:latin typeface="Courier New"/>
                          <a:ea typeface="Courier New"/>
                          <a:cs typeface="Courier New"/>
                          <a:sym typeface="Courier New"/>
                        </a:rPr>
                        <a:t>( </a:t>
                      </a:r>
                      <a:r>
                        <a:rPr lang="en-GB" sz="1550">
                          <a:solidFill>
                            <a:srgbClr val="569CD6"/>
                          </a:solidFill>
                          <a:latin typeface="Courier New"/>
                          <a:ea typeface="Courier New"/>
                          <a:cs typeface="Courier New"/>
                          <a:sym typeface="Courier New"/>
                        </a:rPr>
                        <a:t>new</a:t>
                      </a:r>
                      <a:r>
                        <a:rPr lang="en-GB" sz="1550">
                          <a:solidFill>
                            <a:srgbClr val="D4D4D4"/>
                          </a:solidFill>
                          <a:latin typeface="Courier New"/>
                          <a:ea typeface="Courier New"/>
                          <a:cs typeface="Courier New"/>
                          <a:sym typeface="Courier New"/>
                        </a:rPr>
                        <a:t> </a:t>
                      </a:r>
                      <a:r>
                        <a:rPr lang="en-GB" sz="1550">
                          <a:solidFill>
                            <a:srgbClr val="4EC9B0"/>
                          </a:solidFill>
                          <a:latin typeface="Courier New"/>
                          <a:ea typeface="Courier New"/>
                          <a:cs typeface="Courier New"/>
                          <a:sym typeface="Courier New"/>
                        </a:rPr>
                        <a:t>Date</a:t>
                      </a:r>
                      <a:r>
                        <a:rPr lang="en-GB" sz="1550">
                          <a:solidFill>
                            <a:srgbClr val="D4D4D4"/>
                          </a:solidFill>
                          <a:latin typeface="Courier New"/>
                          <a:ea typeface="Courier New"/>
                          <a:cs typeface="Courier New"/>
                          <a:sym typeface="Courier New"/>
                        </a:rPr>
                        <a:t>() )</a:t>
                      </a:r>
                      <a:endParaRPr sz="15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550">
                          <a:solidFill>
                            <a:srgbClr val="6A9955"/>
                          </a:solidFill>
                          <a:latin typeface="Courier New"/>
                          <a:ea typeface="Courier New"/>
                          <a:cs typeface="Courier New"/>
                          <a:sym typeface="Courier New"/>
                        </a:rPr>
                        <a:t>// Fri Dec 17 2021 11:35:08 GMT-0300 (hora estándar de Argentina)</a:t>
                      </a:r>
                      <a:endParaRPr sz="1900"/>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rgbClr val="EF89D2"/>
            </a:gs>
            <a:gs pos="100000">
              <a:srgbClr val="E0FF00"/>
            </a:gs>
          </a:gsLst>
          <a:lin ang="10801400" scaled="0"/>
        </a:gradFill>
        <a:effectLst/>
      </p:bgPr>
    </p:bg>
    <p:spTree>
      <p:nvGrpSpPr>
        <p:cNvPr id="1" name="Shape 1404"/>
        <p:cNvGrpSpPr/>
        <p:nvPr/>
      </p:nvGrpSpPr>
      <p:grpSpPr>
        <a:xfrm>
          <a:off x="0" y="0"/>
          <a:ext cx="0" cy="0"/>
          <a:chOff x="0" y="0"/>
          <a:chExt cx="0" cy="0"/>
        </a:xfrm>
      </p:grpSpPr>
      <p:sp>
        <p:nvSpPr>
          <p:cNvPr id="1405" name="Google Shape;1405;p184"/>
          <p:cNvSpPr txBox="1"/>
          <p:nvPr/>
        </p:nvSpPr>
        <p:spPr>
          <a:xfrm>
            <a:off x="3297450" y="2077200"/>
            <a:ext cx="2549100" cy="989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3600" i="1">
                <a:solidFill>
                  <a:schemeClr val="dk1"/>
                </a:solidFill>
                <a:latin typeface="Anton"/>
                <a:ea typeface="Anton"/>
                <a:cs typeface="Anton"/>
                <a:sym typeface="Anton"/>
              </a:rPr>
              <a:t>CONSTRUCTOR</a:t>
            </a:r>
            <a:endParaRPr sz="3600" i="1">
              <a:solidFill>
                <a:schemeClr val="dk1"/>
              </a:solidFill>
              <a:latin typeface="Anton"/>
              <a:ea typeface="Anton"/>
              <a:cs typeface="Anton"/>
              <a:sym typeface="Anton"/>
            </a:endParaRPr>
          </a:p>
        </p:txBody>
      </p:sp>
      <p:pic>
        <p:nvPicPr>
          <p:cNvPr id="1406" name="Google Shape;1406;p18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185"/>
          <p:cNvSpPr txBox="1"/>
          <p:nvPr/>
        </p:nvSpPr>
        <p:spPr>
          <a:xfrm>
            <a:off x="1393950" y="13110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sz="3000" i="1">
                <a:solidFill>
                  <a:schemeClr val="dk1"/>
                </a:solidFill>
                <a:latin typeface="Anton"/>
                <a:ea typeface="Anton"/>
                <a:cs typeface="Anton"/>
                <a:sym typeface="Anton"/>
              </a:rPr>
              <a:t>CONSTRUCTOR</a:t>
            </a:r>
            <a:endParaRPr sz="3000" i="1">
              <a:solidFill>
                <a:schemeClr val="dk1"/>
              </a:solidFill>
              <a:latin typeface="Anton"/>
              <a:ea typeface="Anton"/>
              <a:cs typeface="Anton"/>
              <a:sym typeface="Anton"/>
            </a:endParaRPr>
          </a:p>
          <a:p>
            <a:pPr marL="0" lvl="0" indent="0" algn="l" rtl="0">
              <a:lnSpc>
                <a:spcPct val="150000"/>
              </a:lnSpc>
              <a:spcBef>
                <a:spcPts val="1100"/>
              </a:spcBef>
              <a:spcAft>
                <a:spcPts val="0"/>
              </a:spcAft>
              <a:buClr>
                <a:schemeClr val="dk1"/>
              </a:buClr>
              <a:buSzPts val="1100"/>
              <a:buFont typeface="Arial"/>
              <a:buNone/>
            </a:pPr>
            <a:endParaRPr sz="3000" i="1">
              <a:solidFill>
                <a:schemeClr val="dk1"/>
              </a:solidFill>
              <a:latin typeface="Anton"/>
              <a:ea typeface="Anton"/>
              <a:cs typeface="Anton"/>
              <a:sym typeface="Anton"/>
            </a:endParaRPr>
          </a:p>
          <a:p>
            <a:pPr marL="0" lvl="0" indent="0" algn="just" rtl="0">
              <a:lnSpc>
                <a:spcPct val="150000"/>
              </a:lnSpc>
              <a:spcBef>
                <a:spcPts val="0"/>
              </a:spcBef>
              <a:spcAft>
                <a:spcPts val="0"/>
              </a:spcAft>
              <a:buClr>
                <a:schemeClr val="dk1"/>
              </a:buClr>
              <a:buSzPts val="1100"/>
              <a:buFont typeface="Arial"/>
              <a:buNone/>
            </a:pPr>
            <a:endParaRPr sz="3000" i="1">
              <a:solidFill>
                <a:schemeClr val="dk1"/>
              </a:solidFill>
              <a:latin typeface="Anton"/>
              <a:ea typeface="Anton"/>
              <a:cs typeface="Anton"/>
              <a:sym typeface="Anton"/>
            </a:endParaRPr>
          </a:p>
          <a:p>
            <a:pPr marL="0" lvl="0" indent="0" algn="just" rtl="0">
              <a:lnSpc>
                <a:spcPct val="150000"/>
              </a:lnSpc>
              <a:spcBef>
                <a:spcPts val="1100"/>
              </a:spcBef>
              <a:spcAft>
                <a:spcPts val="1100"/>
              </a:spcAft>
              <a:buClr>
                <a:schemeClr val="dk1"/>
              </a:buClr>
              <a:buSzPts val="1100"/>
              <a:buFont typeface="Arial"/>
              <a:buNone/>
            </a:pPr>
            <a:endParaRPr sz="3000" i="1">
              <a:solidFill>
                <a:schemeClr val="dk1"/>
              </a:solidFill>
              <a:latin typeface="Anton"/>
              <a:ea typeface="Anton"/>
              <a:cs typeface="Anton"/>
              <a:sym typeface="Anton"/>
            </a:endParaRPr>
          </a:p>
        </p:txBody>
      </p:sp>
      <p:pic>
        <p:nvPicPr>
          <p:cNvPr id="1412" name="Google Shape;1412;p18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13" name="Google Shape;1413;p185"/>
          <p:cNvSpPr txBox="1"/>
          <p:nvPr/>
        </p:nvSpPr>
        <p:spPr>
          <a:xfrm>
            <a:off x="382800" y="972738"/>
            <a:ext cx="8378400" cy="126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El </a:t>
            </a:r>
            <a:r>
              <a:rPr lang="en-GB" sz="1800" b="1">
                <a:solidFill>
                  <a:schemeClr val="dk1"/>
                </a:solidFill>
                <a:latin typeface="Helvetica Neue"/>
                <a:ea typeface="Helvetica Neue"/>
                <a:cs typeface="Helvetica Neue"/>
                <a:sym typeface="Helvetica Neue"/>
              </a:rPr>
              <a:t>constructor </a:t>
            </a:r>
            <a:r>
              <a:rPr lang="en-GB" sz="1800">
                <a:solidFill>
                  <a:schemeClr val="dk1"/>
                </a:solidFill>
                <a:latin typeface="Helvetica Neue Light"/>
                <a:ea typeface="Helvetica Neue Light"/>
                <a:cs typeface="Helvetica Neue Light"/>
                <a:sym typeface="Helvetica Neue Light"/>
              </a:rPr>
              <a:t>de la clase Date nos permite </a:t>
            </a:r>
            <a:r>
              <a:rPr lang="en-GB" sz="1800">
                <a:solidFill>
                  <a:schemeClr val="dk1"/>
                </a:solidFill>
                <a:highlight>
                  <a:srgbClr val="EF89D2"/>
                </a:highlight>
                <a:latin typeface="Helvetica Neue Light"/>
                <a:ea typeface="Helvetica Neue Light"/>
                <a:cs typeface="Helvetica Neue Light"/>
                <a:sym typeface="Helvetica Neue Light"/>
              </a:rPr>
              <a:t>crear objetos date con fechas diferentes</a:t>
            </a:r>
            <a:r>
              <a:rPr lang="en-GB" sz="1800">
                <a:solidFill>
                  <a:schemeClr val="dk1"/>
                </a:solidFill>
                <a:latin typeface="Helvetica Neue Light"/>
                <a:ea typeface="Helvetica Neue Light"/>
                <a:cs typeface="Helvetica Neue Light"/>
                <a:sym typeface="Helvetica Neue Light"/>
              </a:rPr>
              <a:t>. Puede recibir parámetros en el orden año, mes, día, hora, minutos, segundos, milisegundos (todos tipo number).</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0"/>
              </a:spcAft>
              <a:buNone/>
            </a:pPr>
            <a:endParaRPr sz="17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0"/>
              </a:spcAft>
              <a:buNone/>
            </a:pPr>
            <a:endParaRPr sz="17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1100"/>
              </a:spcAft>
              <a:buNone/>
            </a:pPr>
            <a:endParaRPr sz="1700">
              <a:solidFill>
                <a:schemeClr val="dk1"/>
              </a:solidFill>
              <a:latin typeface="Helvetica Neue Light"/>
              <a:ea typeface="Helvetica Neue Light"/>
              <a:cs typeface="Helvetica Neue Light"/>
              <a:sym typeface="Helvetica Neue Light"/>
            </a:endParaRPr>
          </a:p>
        </p:txBody>
      </p:sp>
      <p:pic>
        <p:nvPicPr>
          <p:cNvPr id="1414" name="Google Shape;1414;p185"/>
          <p:cNvPicPr preferRelativeResize="0"/>
          <p:nvPr/>
        </p:nvPicPr>
        <p:blipFill>
          <a:blip r:embed="rId4">
            <a:alphaModFix/>
          </a:blip>
          <a:stretch>
            <a:fillRect/>
          </a:stretch>
        </p:blipFill>
        <p:spPr>
          <a:xfrm>
            <a:off x="8299425" y="131100"/>
            <a:ext cx="701100" cy="701100"/>
          </a:xfrm>
          <a:prstGeom prst="rect">
            <a:avLst/>
          </a:prstGeom>
          <a:noFill/>
          <a:ln>
            <a:noFill/>
          </a:ln>
        </p:spPr>
      </p:pic>
      <p:pic>
        <p:nvPicPr>
          <p:cNvPr id="1415" name="Google Shape;1415;p185"/>
          <p:cNvPicPr preferRelativeResize="0"/>
          <p:nvPr/>
        </p:nvPicPr>
        <p:blipFill>
          <a:blip r:embed="rId5">
            <a:alphaModFix/>
          </a:blip>
          <a:stretch>
            <a:fillRect/>
          </a:stretch>
        </p:blipFill>
        <p:spPr>
          <a:xfrm>
            <a:off x="2700775" y="2381675"/>
            <a:ext cx="3742442" cy="24340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186"/>
          <p:cNvSpPr txBox="1"/>
          <p:nvPr/>
        </p:nvSpPr>
        <p:spPr>
          <a:xfrm>
            <a:off x="899850" y="387375"/>
            <a:ext cx="7344300" cy="70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700">
                <a:solidFill>
                  <a:schemeClr val="dk1"/>
                </a:solidFill>
                <a:latin typeface="Helvetica Neue Light"/>
                <a:ea typeface="Helvetica Neue Light"/>
                <a:cs typeface="Helvetica Neue Light"/>
                <a:sym typeface="Helvetica Neue Light"/>
              </a:rPr>
              <a:t>La </a:t>
            </a:r>
            <a:r>
              <a:rPr lang="en-GB" sz="1700" b="1">
                <a:solidFill>
                  <a:schemeClr val="dk1"/>
                </a:solidFill>
                <a:latin typeface="Helvetica Neue"/>
                <a:ea typeface="Helvetica Neue"/>
                <a:cs typeface="Helvetica Neue"/>
                <a:sym typeface="Helvetica Neue"/>
              </a:rPr>
              <a:t>convención </a:t>
            </a:r>
            <a:r>
              <a:rPr lang="en-GB" sz="1700">
                <a:solidFill>
                  <a:schemeClr val="dk1"/>
                </a:solidFill>
                <a:latin typeface="Helvetica Neue Light"/>
                <a:ea typeface="Helvetica Neue Light"/>
                <a:cs typeface="Helvetica Neue Light"/>
                <a:sym typeface="Helvetica Neue Light"/>
              </a:rPr>
              <a:t>con la que trabaja Javascript para construir fechas cuenta los </a:t>
            </a:r>
            <a:r>
              <a:rPr lang="en-GB" sz="1700">
                <a:solidFill>
                  <a:schemeClr val="dk1"/>
                </a:solidFill>
                <a:highlight>
                  <a:srgbClr val="EF89D2"/>
                </a:highlight>
                <a:latin typeface="Helvetica Neue Light"/>
                <a:ea typeface="Helvetica Neue Light"/>
                <a:cs typeface="Helvetica Neue Light"/>
                <a:sym typeface="Helvetica Neue Light"/>
              </a:rPr>
              <a:t>meses a partir del 0</a:t>
            </a:r>
            <a:r>
              <a:rPr lang="en-GB" sz="1700">
                <a:solidFill>
                  <a:schemeClr val="dk1"/>
                </a:solidFill>
                <a:latin typeface="Helvetica Neue Light"/>
                <a:ea typeface="Helvetica Neue Light"/>
                <a:cs typeface="Helvetica Neue Light"/>
                <a:sym typeface="Helvetica Neue Light"/>
              </a:rPr>
              <a:t> (0 = enero, 11 = diciembre) y los </a:t>
            </a:r>
            <a:r>
              <a:rPr lang="en-GB" sz="1700">
                <a:solidFill>
                  <a:schemeClr val="dk1"/>
                </a:solidFill>
                <a:highlight>
                  <a:srgbClr val="EF89D2"/>
                </a:highlight>
                <a:latin typeface="Helvetica Neue Light"/>
                <a:ea typeface="Helvetica Neue Light"/>
                <a:cs typeface="Helvetica Neue Light"/>
                <a:sym typeface="Helvetica Neue Light"/>
              </a:rPr>
              <a:t>días a partir del 1</a:t>
            </a:r>
            <a:r>
              <a:rPr lang="en-GB" sz="1700">
                <a:solidFill>
                  <a:schemeClr val="dk1"/>
                </a:solidFill>
                <a:latin typeface="Helvetica Neue Light"/>
                <a:ea typeface="Helvetica Neue Light"/>
                <a:cs typeface="Helvetica Neue Light"/>
                <a:sym typeface="Helvetica Neue Light"/>
              </a:rPr>
              <a:t>:</a:t>
            </a:r>
            <a:endParaRPr sz="17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0"/>
              </a:spcAft>
              <a:buNone/>
            </a:pPr>
            <a:endParaRPr sz="17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0"/>
              </a:spcAft>
              <a:buNone/>
            </a:pPr>
            <a:endParaRPr sz="17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0"/>
              </a:spcAft>
              <a:buNone/>
            </a:pPr>
            <a:endParaRPr sz="17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1100"/>
              </a:spcAft>
              <a:buNone/>
            </a:pPr>
            <a:endParaRPr sz="1700">
              <a:solidFill>
                <a:schemeClr val="dk1"/>
              </a:solidFill>
              <a:latin typeface="Helvetica Neue Light"/>
              <a:ea typeface="Helvetica Neue Light"/>
              <a:cs typeface="Helvetica Neue Light"/>
              <a:sym typeface="Helvetica Neue Light"/>
            </a:endParaRPr>
          </a:p>
        </p:txBody>
      </p:sp>
      <p:pic>
        <p:nvPicPr>
          <p:cNvPr id="1421" name="Google Shape;1421;p186"/>
          <p:cNvPicPr preferRelativeResize="0"/>
          <p:nvPr/>
        </p:nvPicPr>
        <p:blipFill>
          <a:blip r:embed="rId3">
            <a:alphaModFix/>
          </a:blip>
          <a:stretch>
            <a:fillRect/>
          </a:stretch>
        </p:blipFill>
        <p:spPr>
          <a:xfrm>
            <a:off x="8299425" y="131100"/>
            <a:ext cx="701100" cy="701100"/>
          </a:xfrm>
          <a:prstGeom prst="rect">
            <a:avLst/>
          </a:prstGeom>
          <a:noFill/>
          <a:ln>
            <a:noFill/>
          </a:ln>
        </p:spPr>
      </p:pic>
      <p:graphicFrame>
        <p:nvGraphicFramePr>
          <p:cNvPr id="1422" name="Google Shape;1422;p186"/>
          <p:cNvGraphicFramePr/>
          <p:nvPr/>
        </p:nvGraphicFramePr>
        <p:xfrm>
          <a:off x="603350" y="1271050"/>
          <a:ext cx="3000000" cy="3000000"/>
        </p:xfrm>
        <a:graphic>
          <a:graphicData uri="http://schemas.openxmlformats.org/drawingml/2006/table">
            <a:tbl>
              <a:tblPr>
                <a:noFill/>
                <a:tableStyleId>{59F59028-6CD9-4B71-AD41-A5B0DF8FAB72}</a:tableStyleId>
              </a:tblPr>
              <a:tblGrid>
                <a:gridCol w="7937325">
                  <a:extLst>
                    <a:ext uri="{9D8B030D-6E8A-4147-A177-3AD203B41FA5}">
                      <a16:colId xmlns:a16="http://schemas.microsoft.com/office/drawing/2014/main" val="20000"/>
                    </a:ext>
                  </a:extLst>
                </a:gridCol>
              </a:tblGrid>
              <a:tr h="381000">
                <a:tc>
                  <a:txBody>
                    <a:bodyPr/>
                    <a:lstStyle/>
                    <a:p>
                      <a:pPr marL="0" lvl="0" indent="0" algn="l" rtl="0">
                        <a:lnSpc>
                          <a:spcPct val="135714"/>
                        </a:lnSpc>
                        <a:spcBef>
                          <a:spcPts val="0"/>
                        </a:spcBef>
                        <a:spcAft>
                          <a:spcPts val="0"/>
                        </a:spcAft>
                        <a:buNone/>
                      </a:pPr>
                      <a:r>
                        <a:rPr lang="en-GB" sz="1350">
                          <a:solidFill>
                            <a:srgbClr val="9CDCFE"/>
                          </a:solidFill>
                          <a:latin typeface="Courier New"/>
                          <a:ea typeface="Courier New"/>
                          <a:cs typeface="Courier New"/>
                          <a:sym typeface="Courier New"/>
                        </a:rPr>
                        <a:t>console</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log</a:t>
                      </a:r>
                      <a:r>
                        <a:rPr lang="en-GB" sz="1350">
                          <a:solidFill>
                            <a:srgbClr val="D4D4D4"/>
                          </a:solidFill>
                          <a:latin typeface="Courier New"/>
                          <a:ea typeface="Courier New"/>
                          <a:cs typeface="Courier New"/>
                          <a:sym typeface="Courier New"/>
                        </a:rPr>
                        <a:t>(</a:t>
                      </a:r>
                      <a:r>
                        <a:rPr lang="en-GB" sz="1350">
                          <a:solidFill>
                            <a:srgbClr val="569CD6"/>
                          </a:solidFill>
                          <a:latin typeface="Courier New"/>
                          <a:ea typeface="Courier New"/>
                          <a:cs typeface="Courier New"/>
                          <a:sym typeface="Courier New"/>
                        </a:rPr>
                        <a:t>new</a:t>
                      </a:r>
                      <a:r>
                        <a:rPr lang="en-GB" sz="1350">
                          <a:solidFill>
                            <a:srgbClr val="D4D4D4"/>
                          </a:solidFill>
                          <a:latin typeface="Courier New"/>
                          <a:ea typeface="Courier New"/>
                          <a:cs typeface="Courier New"/>
                          <a:sym typeface="Courier New"/>
                        </a:rPr>
                        <a:t> </a:t>
                      </a:r>
                      <a:r>
                        <a:rPr lang="en-GB" sz="1350">
                          <a:solidFill>
                            <a:srgbClr val="4EC9B0"/>
                          </a:solidFill>
                          <a:latin typeface="Courier New"/>
                          <a:ea typeface="Courier New"/>
                          <a:cs typeface="Courier New"/>
                          <a:sym typeface="Courier New"/>
                        </a:rPr>
                        <a:t>Date</a:t>
                      </a:r>
                      <a:r>
                        <a:rPr lang="en-GB" sz="1350">
                          <a:solidFill>
                            <a:srgbClr val="D4D4D4"/>
                          </a:solidFill>
                          <a:latin typeface="Courier New"/>
                          <a:ea typeface="Courier New"/>
                          <a:cs typeface="Courier New"/>
                          <a:sym typeface="Courier New"/>
                        </a:rPr>
                        <a:t>(</a:t>
                      </a:r>
                      <a:r>
                        <a:rPr lang="en-GB" sz="1350">
                          <a:solidFill>
                            <a:srgbClr val="B5CEA8"/>
                          </a:solidFill>
                          <a:latin typeface="Courier New"/>
                          <a:ea typeface="Courier New"/>
                          <a:cs typeface="Courier New"/>
                          <a:sym typeface="Courier New"/>
                        </a:rPr>
                        <a:t>2020</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1</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15</a:t>
                      </a:r>
                      <a:r>
                        <a:rPr lang="en-GB"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6A9955"/>
                          </a:solidFill>
                          <a:latin typeface="Courier New"/>
                          <a:ea typeface="Courier New"/>
                          <a:cs typeface="Courier New"/>
                          <a:sym typeface="Courier New"/>
                        </a:rPr>
                        <a:t>// Sat Feb 15 2020 00:00:00 GMT-0300 (hora estándar de Argentina)</a:t>
                      </a:r>
                      <a:endParaRPr sz="13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569CD6"/>
                          </a:solidFill>
                          <a:latin typeface="Courier New"/>
                          <a:ea typeface="Courier New"/>
                          <a:cs typeface="Courier New"/>
                          <a:sym typeface="Courier New"/>
                        </a:rPr>
                        <a:t>const</a:t>
                      </a:r>
                      <a:r>
                        <a:rPr lang="en-GB" sz="1350">
                          <a:solidFill>
                            <a:srgbClr val="D4D4D4"/>
                          </a:solidFill>
                          <a:latin typeface="Courier New"/>
                          <a:ea typeface="Courier New"/>
                          <a:cs typeface="Courier New"/>
                          <a:sym typeface="Courier New"/>
                        </a:rPr>
                        <a:t> </a:t>
                      </a:r>
                      <a:r>
                        <a:rPr lang="en-GB" sz="1350">
                          <a:solidFill>
                            <a:srgbClr val="4FC1FF"/>
                          </a:solidFill>
                          <a:latin typeface="Courier New"/>
                          <a:ea typeface="Courier New"/>
                          <a:cs typeface="Courier New"/>
                          <a:sym typeface="Courier New"/>
                        </a:rPr>
                        <a:t>casiNavidad</a:t>
                      </a:r>
                      <a:r>
                        <a:rPr lang="en-GB" sz="1350">
                          <a:solidFill>
                            <a:srgbClr val="D4D4D4"/>
                          </a:solidFill>
                          <a:latin typeface="Courier New"/>
                          <a:ea typeface="Courier New"/>
                          <a:cs typeface="Courier New"/>
                          <a:sym typeface="Courier New"/>
                        </a:rPr>
                        <a:t> = </a:t>
                      </a:r>
                      <a:r>
                        <a:rPr lang="en-GB" sz="1350">
                          <a:solidFill>
                            <a:srgbClr val="569CD6"/>
                          </a:solidFill>
                          <a:latin typeface="Courier New"/>
                          <a:ea typeface="Courier New"/>
                          <a:cs typeface="Courier New"/>
                          <a:sym typeface="Courier New"/>
                        </a:rPr>
                        <a:t>new</a:t>
                      </a:r>
                      <a:r>
                        <a:rPr lang="en-GB" sz="1350">
                          <a:solidFill>
                            <a:srgbClr val="D4D4D4"/>
                          </a:solidFill>
                          <a:latin typeface="Courier New"/>
                          <a:ea typeface="Courier New"/>
                          <a:cs typeface="Courier New"/>
                          <a:sym typeface="Courier New"/>
                        </a:rPr>
                        <a:t> </a:t>
                      </a:r>
                      <a:r>
                        <a:rPr lang="en-GB" sz="1350">
                          <a:solidFill>
                            <a:srgbClr val="4EC9B0"/>
                          </a:solidFill>
                          <a:latin typeface="Courier New"/>
                          <a:ea typeface="Courier New"/>
                          <a:cs typeface="Courier New"/>
                          <a:sym typeface="Courier New"/>
                        </a:rPr>
                        <a:t>Date</a:t>
                      </a:r>
                      <a:r>
                        <a:rPr lang="en-GB" sz="1350">
                          <a:solidFill>
                            <a:srgbClr val="D4D4D4"/>
                          </a:solidFill>
                          <a:latin typeface="Courier New"/>
                          <a:ea typeface="Courier New"/>
                          <a:cs typeface="Courier New"/>
                          <a:sym typeface="Courier New"/>
                        </a:rPr>
                        <a:t>(</a:t>
                      </a:r>
                      <a:r>
                        <a:rPr lang="en-GB" sz="1350">
                          <a:solidFill>
                            <a:srgbClr val="B5CEA8"/>
                          </a:solidFill>
                          <a:latin typeface="Courier New"/>
                          <a:ea typeface="Courier New"/>
                          <a:cs typeface="Courier New"/>
                          <a:sym typeface="Courier New"/>
                        </a:rPr>
                        <a:t>2021</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11</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25</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23</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59</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59</a:t>
                      </a:r>
                      <a:r>
                        <a:rPr lang="en-GB"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9CDCFE"/>
                          </a:solidFill>
                          <a:latin typeface="Courier New"/>
                          <a:ea typeface="Courier New"/>
                          <a:cs typeface="Courier New"/>
                          <a:sym typeface="Courier New"/>
                        </a:rPr>
                        <a:t>console</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log</a:t>
                      </a:r>
                      <a:r>
                        <a:rPr lang="en-GB" sz="1350">
                          <a:solidFill>
                            <a:srgbClr val="D4D4D4"/>
                          </a:solidFill>
                          <a:latin typeface="Courier New"/>
                          <a:ea typeface="Courier New"/>
                          <a:cs typeface="Courier New"/>
                          <a:sym typeface="Courier New"/>
                        </a:rPr>
                        <a:t>(</a:t>
                      </a:r>
                      <a:r>
                        <a:rPr lang="en-GB" sz="1350">
                          <a:solidFill>
                            <a:srgbClr val="4FC1FF"/>
                          </a:solidFill>
                          <a:latin typeface="Courier New"/>
                          <a:ea typeface="Courier New"/>
                          <a:cs typeface="Courier New"/>
                          <a:sym typeface="Courier New"/>
                        </a:rPr>
                        <a:t>casiNavidad</a:t>
                      </a:r>
                      <a:r>
                        <a:rPr lang="en-GB"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6A9955"/>
                          </a:solidFill>
                          <a:latin typeface="Courier New"/>
                          <a:ea typeface="Courier New"/>
                          <a:cs typeface="Courier New"/>
                          <a:sym typeface="Courier New"/>
                        </a:rPr>
                        <a:t>// Sat Dec 25 2021 23:59:59 GMT-0300 (hora estándar de Argentina)</a:t>
                      </a:r>
                      <a:endParaRPr sz="1650">
                        <a:solidFill>
                          <a:srgbClr val="9CDCFE"/>
                        </a:solidFill>
                        <a:latin typeface="Courier New"/>
                        <a:ea typeface="Courier New"/>
                        <a:cs typeface="Courier New"/>
                        <a:sym typeface="Courier New"/>
                      </a:endParaRPr>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sp>
        <p:nvSpPr>
          <p:cNvPr id="1423" name="Google Shape;1423;p186"/>
          <p:cNvSpPr txBox="1"/>
          <p:nvPr/>
        </p:nvSpPr>
        <p:spPr>
          <a:xfrm>
            <a:off x="304813" y="3162100"/>
            <a:ext cx="8534400" cy="4950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None/>
            </a:pPr>
            <a:r>
              <a:rPr lang="en-GB" sz="1800">
                <a:solidFill>
                  <a:schemeClr val="dk1"/>
                </a:solidFill>
                <a:latin typeface="Helvetica Neue Light"/>
                <a:ea typeface="Helvetica Neue Light"/>
                <a:cs typeface="Helvetica Neue Light"/>
                <a:sym typeface="Helvetica Neue Light"/>
              </a:rPr>
              <a:t>También puede crear una fecha a partir de un </a:t>
            </a:r>
            <a:r>
              <a:rPr lang="en-GB" sz="1800" b="1">
                <a:solidFill>
                  <a:schemeClr val="dk1"/>
                </a:solidFill>
                <a:latin typeface="Helvetica Neue"/>
                <a:ea typeface="Helvetica Neue"/>
                <a:cs typeface="Helvetica Neue"/>
                <a:sym typeface="Helvetica Neue"/>
              </a:rPr>
              <a:t>string </a:t>
            </a:r>
            <a:r>
              <a:rPr lang="en-GB" sz="1800">
                <a:solidFill>
                  <a:schemeClr val="dk1"/>
                </a:solidFill>
                <a:latin typeface="Helvetica Neue Light"/>
                <a:ea typeface="Helvetica Neue Light"/>
                <a:cs typeface="Helvetica Neue Light"/>
                <a:sym typeface="Helvetica Neue Light"/>
              </a:rPr>
              <a:t>con formato específico:</a:t>
            </a:r>
            <a:endParaRPr sz="1800">
              <a:solidFill>
                <a:schemeClr val="dk1"/>
              </a:solidFill>
              <a:latin typeface="Helvetica Neue Light"/>
              <a:ea typeface="Helvetica Neue Light"/>
              <a:cs typeface="Helvetica Neue Light"/>
              <a:sym typeface="Helvetica Neue Light"/>
            </a:endParaRPr>
          </a:p>
        </p:txBody>
      </p:sp>
      <p:graphicFrame>
        <p:nvGraphicFramePr>
          <p:cNvPr id="1424" name="Google Shape;1424;p186"/>
          <p:cNvGraphicFramePr/>
          <p:nvPr/>
        </p:nvGraphicFramePr>
        <p:xfrm>
          <a:off x="603338" y="3657088"/>
          <a:ext cx="3000000" cy="3000000"/>
        </p:xfrm>
        <a:graphic>
          <a:graphicData uri="http://schemas.openxmlformats.org/drawingml/2006/table">
            <a:tbl>
              <a:tblPr>
                <a:noFill/>
                <a:tableStyleId>{59F59028-6CD9-4B71-AD41-A5B0DF8FAB72}</a:tableStyleId>
              </a:tblPr>
              <a:tblGrid>
                <a:gridCol w="7937325">
                  <a:extLst>
                    <a:ext uri="{9D8B030D-6E8A-4147-A177-3AD203B41FA5}">
                      <a16:colId xmlns:a16="http://schemas.microsoft.com/office/drawing/2014/main" val="20000"/>
                    </a:ext>
                  </a:extLst>
                </a:gridCol>
              </a:tblGrid>
              <a:tr h="381000">
                <a:tc>
                  <a:txBody>
                    <a:bodyPr/>
                    <a:lstStyle/>
                    <a:p>
                      <a:pPr marL="0" lvl="0" indent="0" algn="l" rtl="0">
                        <a:lnSpc>
                          <a:spcPct val="135714"/>
                        </a:lnSpc>
                        <a:spcBef>
                          <a:spcPts val="0"/>
                        </a:spcBef>
                        <a:spcAft>
                          <a:spcPts val="0"/>
                        </a:spcAft>
                        <a:buNone/>
                      </a:pPr>
                      <a:r>
                        <a:rPr lang="en-GB" sz="1450">
                          <a:solidFill>
                            <a:srgbClr val="569CD6"/>
                          </a:solidFill>
                          <a:latin typeface="Courier New"/>
                          <a:ea typeface="Courier New"/>
                          <a:cs typeface="Courier New"/>
                          <a:sym typeface="Courier New"/>
                        </a:rPr>
                        <a:t>const</a:t>
                      </a:r>
                      <a:r>
                        <a:rPr lang="en-GB" sz="1450">
                          <a:solidFill>
                            <a:srgbClr val="D4D4D4"/>
                          </a:solidFill>
                          <a:latin typeface="Courier New"/>
                          <a:ea typeface="Courier New"/>
                          <a:cs typeface="Courier New"/>
                          <a:sym typeface="Courier New"/>
                        </a:rPr>
                        <a:t> </a:t>
                      </a:r>
                      <a:r>
                        <a:rPr lang="en-GB" sz="1450">
                          <a:solidFill>
                            <a:srgbClr val="4FC1FF"/>
                          </a:solidFill>
                          <a:latin typeface="Courier New"/>
                          <a:ea typeface="Courier New"/>
                          <a:cs typeface="Courier New"/>
                          <a:sym typeface="Courier New"/>
                        </a:rPr>
                        <a:t>casiNavidad</a:t>
                      </a:r>
                      <a:r>
                        <a:rPr lang="en-GB" sz="1450">
                          <a:solidFill>
                            <a:srgbClr val="D4D4D4"/>
                          </a:solidFill>
                          <a:latin typeface="Courier New"/>
                          <a:ea typeface="Courier New"/>
                          <a:cs typeface="Courier New"/>
                          <a:sym typeface="Courier New"/>
                        </a:rPr>
                        <a:t> = </a:t>
                      </a:r>
                      <a:r>
                        <a:rPr lang="en-GB" sz="1450">
                          <a:solidFill>
                            <a:srgbClr val="569CD6"/>
                          </a:solidFill>
                          <a:latin typeface="Courier New"/>
                          <a:ea typeface="Courier New"/>
                          <a:cs typeface="Courier New"/>
                          <a:sym typeface="Courier New"/>
                        </a:rPr>
                        <a:t>new</a:t>
                      </a:r>
                      <a:r>
                        <a:rPr lang="en-GB" sz="1450">
                          <a:solidFill>
                            <a:srgbClr val="D4D4D4"/>
                          </a:solidFill>
                          <a:latin typeface="Courier New"/>
                          <a:ea typeface="Courier New"/>
                          <a:cs typeface="Courier New"/>
                          <a:sym typeface="Courier New"/>
                        </a:rPr>
                        <a:t> </a:t>
                      </a:r>
                      <a:r>
                        <a:rPr lang="en-GB" sz="1450">
                          <a:solidFill>
                            <a:srgbClr val="4EC9B0"/>
                          </a:solidFill>
                          <a:latin typeface="Courier New"/>
                          <a:ea typeface="Courier New"/>
                          <a:cs typeface="Courier New"/>
                          <a:sym typeface="Courier New"/>
                        </a:rPr>
                        <a:t>Date</a:t>
                      </a:r>
                      <a:r>
                        <a:rPr lang="en-GB" sz="1450">
                          <a:solidFill>
                            <a:srgbClr val="D4D4D4"/>
                          </a:solidFill>
                          <a:latin typeface="Courier New"/>
                          <a:ea typeface="Courier New"/>
                          <a:cs typeface="Courier New"/>
                          <a:sym typeface="Courier New"/>
                        </a:rPr>
                        <a:t>(</a:t>
                      </a:r>
                      <a:r>
                        <a:rPr lang="en-GB" sz="1450">
                          <a:solidFill>
                            <a:srgbClr val="CE9178"/>
                          </a:solidFill>
                          <a:latin typeface="Courier New"/>
                          <a:ea typeface="Courier New"/>
                          <a:cs typeface="Courier New"/>
                          <a:sym typeface="Courier New"/>
                        </a:rPr>
                        <a:t>"December 25, 2021 23:59:59"</a:t>
                      </a:r>
                      <a:r>
                        <a:rPr lang="en-GB" sz="1450">
                          <a:solidFill>
                            <a:srgbClr val="D4D4D4"/>
                          </a:solidFill>
                          <a:latin typeface="Courier New"/>
                          <a:ea typeface="Courier New"/>
                          <a:cs typeface="Courier New"/>
                          <a:sym typeface="Courier New"/>
                        </a:rPr>
                        <a:t>)</a:t>
                      </a:r>
                      <a:endParaRPr sz="14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450">
                          <a:solidFill>
                            <a:srgbClr val="9CDCFE"/>
                          </a:solidFill>
                          <a:latin typeface="Courier New"/>
                          <a:ea typeface="Courier New"/>
                          <a:cs typeface="Courier New"/>
                          <a:sym typeface="Courier New"/>
                        </a:rPr>
                        <a:t>console</a:t>
                      </a:r>
                      <a:r>
                        <a:rPr lang="en-GB" sz="1450">
                          <a:solidFill>
                            <a:srgbClr val="D4D4D4"/>
                          </a:solidFill>
                          <a:latin typeface="Courier New"/>
                          <a:ea typeface="Courier New"/>
                          <a:cs typeface="Courier New"/>
                          <a:sym typeface="Courier New"/>
                        </a:rPr>
                        <a:t>.</a:t>
                      </a:r>
                      <a:r>
                        <a:rPr lang="en-GB" sz="1450">
                          <a:solidFill>
                            <a:srgbClr val="DCDCAA"/>
                          </a:solidFill>
                          <a:latin typeface="Courier New"/>
                          <a:ea typeface="Courier New"/>
                          <a:cs typeface="Courier New"/>
                          <a:sym typeface="Courier New"/>
                        </a:rPr>
                        <a:t>log</a:t>
                      </a:r>
                      <a:r>
                        <a:rPr lang="en-GB" sz="1450">
                          <a:solidFill>
                            <a:srgbClr val="D4D4D4"/>
                          </a:solidFill>
                          <a:latin typeface="Courier New"/>
                          <a:ea typeface="Courier New"/>
                          <a:cs typeface="Courier New"/>
                          <a:sym typeface="Courier New"/>
                        </a:rPr>
                        <a:t>(</a:t>
                      </a:r>
                      <a:r>
                        <a:rPr lang="en-GB" sz="1450">
                          <a:solidFill>
                            <a:srgbClr val="4FC1FF"/>
                          </a:solidFill>
                          <a:latin typeface="Courier New"/>
                          <a:ea typeface="Courier New"/>
                          <a:cs typeface="Courier New"/>
                          <a:sym typeface="Courier New"/>
                        </a:rPr>
                        <a:t>casiNavidad</a:t>
                      </a:r>
                      <a:r>
                        <a:rPr lang="en-GB" sz="1450">
                          <a:solidFill>
                            <a:srgbClr val="D4D4D4"/>
                          </a:solidFill>
                          <a:latin typeface="Courier New"/>
                          <a:ea typeface="Courier New"/>
                          <a:cs typeface="Courier New"/>
                          <a:sym typeface="Courier New"/>
                        </a:rPr>
                        <a:t>)</a:t>
                      </a:r>
                      <a:endParaRPr sz="14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450">
                          <a:solidFill>
                            <a:srgbClr val="6A9955"/>
                          </a:solidFill>
                          <a:latin typeface="Courier New"/>
                          <a:ea typeface="Courier New"/>
                          <a:cs typeface="Courier New"/>
                          <a:sym typeface="Courier New"/>
                        </a:rPr>
                        <a:t>// Sat Dec 25 2021 23:59:59 GMT-0300 (hora estándar de Argentina)</a:t>
                      </a:r>
                      <a:endParaRPr sz="1650">
                        <a:solidFill>
                          <a:srgbClr val="9CDCFE"/>
                        </a:solidFill>
                        <a:latin typeface="Courier New"/>
                        <a:ea typeface="Courier New"/>
                        <a:cs typeface="Courier New"/>
                        <a:sym typeface="Courier New"/>
                      </a:endParaRPr>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pic>
        <p:nvPicPr>
          <p:cNvPr id="1425" name="Google Shape;1425;p186"/>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gradFill>
          <a:gsLst>
            <a:gs pos="0">
              <a:srgbClr val="E0FF00"/>
            </a:gs>
            <a:gs pos="100000">
              <a:srgbClr val="3CEFAB"/>
            </a:gs>
          </a:gsLst>
          <a:lin ang="10800025" scaled="0"/>
        </a:gradFill>
        <a:effectLst/>
      </p:bgPr>
    </p:bg>
    <p:spTree>
      <p:nvGrpSpPr>
        <p:cNvPr id="1" name="Shape 1429"/>
        <p:cNvGrpSpPr/>
        <p:nvPr/>
      </p:nvGrpSpPr>
      <p:grpSpPr>
        <a:xfrm>
          <a:off x="0" y="0"/>
          <a:ext cx="0" cy="0"/>
          <a:chOff x="0" y="0"/>
          <a:chExt cx="0" cy="0"/>
        </a:xfrm>
      </p:grpSpPr>
      <p:sp>
        <p:nvSpPr>
          <p:cNvPr id="1430" name="Google Shape;1430;p187"/>
          <p:cNvSpPr txBox="1"/>
          <p:nvPr/>
        </p:nvSpPr>
        <p:spPr>
          <a:xfrm>
            <a:off x="1671150" y="2318900"/>
            <a:ext cx="5801700" cy="9891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GB" sz="3600" i="1">
                <a:solidFill>
                  <a:schemeClr val="dk1"/>
                </a:solidFill>
                <a:latin typeface="Anton"/>
                <a:ea typeface="Anton"/>
                <a:cs typeface="Anton"/>
                <a:sym typeface="Anton"/>
              </a:rPr>
              <a:t>OBTENER UN VALOR </a:t>
            </a:r>
            <a:endParaRPr sz="3600" i="1">
              <a:solidFill>
                <a:schemeClr val="dk1"/>
              </a:solidFill>
              <a:latin typeface="Anton"/>
              <a:ea typeface="Anton"/>
              <a:cs typeface="Anton"/>
              <a:sym typeface="Anton"/>
            </a:endParaRPr>
          </a:p>
          <a:p>
            <a:pPr marL="0" lvl="0" indent="0" algn="ctr" rtl="0">
              <a:lnSpc>
                <a:spcPct val="150000"/>
              </a:lnSpc>
              <a:spcBef>
                <a:spcPts val="0"/>
              </a:spcBef>
              <a:spcAft>
                <a:spcPts val="0"/>
              </a:spcAft>
              <a:buNone/>
            </a:pPr>
            <a:r>
              <a:rPr lang="en-GB" sz="3600" i="1">
                <a:solidFill>
                  <a:schemeClr val="dk1"/>
                </a:solidFill>
                <a:latin typeface="Anton"/>
                <a:ea typeface="Anton"/>
                <a:cs typeface="Anton"/>
                <a:sym typeface="Anton"/>
              </a:rPr>
              <a:t>SINGULAR DE LA FECHA</a:t>
            </a:r>
            <a:endParaRPr sz="3600" i="1">
              <a:solidFill>
                <a:schemeClr val="dk1"/>
              </a:solidFill>
              <a:latin typeface="Anton"/>
              <a:ea typeface="Anton"/>
              <a:cs typeface="Anton"/>
              <a:sym typeface="Anton"/>
            </a:endParaRPr>
          </a:p>
        </p:txBody>
      </p:sp>
      <p:pic>
        <p:nvPicPr>
          <p:cNvPr id="1431" name="Google Shape;1431;p18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188"/>
          <p:cNvSpPr txBox="1"/>
          <p:nvPr/>
        </p:nvSpPr>
        <p:spPr>
          <a:xfrm>
            <a:off x="1393975" y="210375"/>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sz="2900" i="1">
                <a:solidFill>
                  <a:schemeClr val="dk1"/>
                </a:solidFill>
                <a:latin typeface="Anton"/>
                <a:ea typeface="Anton"/>
                <a:cs typeface="Anton"/>
                <a:sym typeface="Anton"/>
              </a:rPr>
              <a:t>VALOR SINGULAR</a:t>
            </a:r>
            <a:endParaRPr sz="2900" i="1">
              <a:solidFill>
                <a:schemeClr val="dk1"/>
              </a:solidFill>
              <a:latin typeface="Anton"/>
              <a:ea typeface="Anton"/>
              <a:cs typeface="Anton"/>
              <a:sym typeface="Anton"/>
            </a:endParaRPr>
          </a:p>
          <a:p>
            <a:pPr marL="0" lvl="0" indent="0" algn="l" rtl="0">
              <a:lnSpc>
                <a:spcPct val="150000"/>
              </a:lnSpc>
              <a:spcBef>
                <a:spcPts val="1100"/>
              </a:spcBef>
              <a:spcAft>
                <a:spcPts val="0"/>
              </a:spcAft>
              <a:buClr>
                <a:schemeClr val="dk1"/>
              </a:buClr>
              <a:buSzPts val="1100"/>
              <a:buFont typeface="Arial"/>
              <a:buNone/>
            </a:pPr>
            <a:endParaRPr sz="2900" i="1">
              <a:solidFill>
                <a:schemeClr val="dk1"/>
              </a:solidFill>
              <a:latin typeface="Anton"/>
              <a:ea typeface="Anton"/>
              <a:cs typeface="Anton"/>
              <a:sym typeface="Anton"/>
            </a:endParaRPr>
          </a:p>
          <a:p>
            <a:pPr marL="0" lvl="0" indent="0" algn="just" rtl="0">
              <a:lnSpc>
                <a:spcPct val="150000"/>
              </a:lnSpc>
              <a:spcBef>
                <a:spcPts val="0"/>
              </a:spcBef>
              <a:spcAft>
                <a:spcPts val="0"/>
              </a:spcAft>
              <a:buClr>
                <a:schemeClr val="dk1"/>
              </a:buClr>
              <a:buSzPts val="1100"/>
              <a:buFont typeface="Arial"/>
              <a:buNone/>
            </a:pPr>
            <a:endParaRPr sz="2900" i="1">
              <a:solidFill>
                <a:schemeClr val="dk1"/>
              </a:solidFill>
              <a:latin typeface="Anton"/>
              <a:ea typeface="Anton"/>
              <a:cs typeface="Anton"/>
              <a:sym typeface="Anton"/>
            </a:endParaRPr>
          </a:p>
          <a:p>
            <a:pPr marL="0" lvl="0" indent="0" algn="just" rtl="0">
              <a:lnSpc>
                <a:spcPct val="150000"/>
              </a:lnSpc>
              <a:spcBef>
                <a:spcPts val="1100"/>
              </a:spcBef>
              <a:spcAft>
                <a:spcPts val="1100"/>
              </a:spcAft>
              <a:buClr>
                <a:schemeClr val="dk1"/>
              </a:buClr>
              <a:buSzPts val="1100"/>
              <a:buFont typeface="Arial"/>
              <a:buNone/>
            </a:pPr>
            <a:endParaRPr sz="2900" i="1">
              <a:solidFill>
                <a:schemeClr val="dk1"/>
              </a:solidFill>
              <a:latin typeface="Anton"/>
              <a:ea typeface="Anton"/>
              <a:cs typeface="Anton"/>
              <a:sym typeface="Anton"/>
            </a:endParaRPr>
          </a:p>
        </p:txBody>
      </p:sp>
      <p:pic>
        <p:nvPicPr>
          <p:cNvPr id="1437" name="Google Shape;1437;p18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38" name="Google Shape;1438;p188"/>
          <p:cNvSpPr txBox="1"/>
          <p:nvPr/>
        </p:nvSpPr>
        <p:spPr>
          <a:xfrm>
            <a:off x="304800" y="1118550"/>
            <a:ext cx="8534400" cy="9057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Instanciado un objeto Date, podemos aplicar distintos métodos que nos devuelven determinados valores de la misma. </a:t>
            </a:r>
            <a:endParaRPr sz="17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0"/>
              </a:spcAft>
              <a:buNone/>
            </a:pPr>
            <a:endParaRPr sz="17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1100"/>
              </a:spcAft>
              <a:buNone/>
            </a:pPr>
            <a:endParaRPr sz="1700">
              <a:solidFill>
                <a:schemeClr val="dk1"/>
              </a:solidFill>
              <a:latin typeface="Helvetica Neue Light"/>
              <a:ea typeface="Helvetica Neue Light"/>
              <a:cs typeface="Helvetica Neue Light"/>
              <a:sym typeface="Helvetica Neue Light"/>
            </a:endParaRPr>
          </a:p>
        </p:txBody>
      </p:sp>
      <p:pic>
        <p:nvPicPr>
          <p:cNvPr id="1439" name="Google Shape;1439;p188"/>
          <p:cNvPicPr preferRelativeResize="0"/>
          <p:nvPr/>
        </p:nvPicPr>
        <p:blipFill>
          <a:blip r:embed="rId4">
            <a:alphaModFix/>
          </a:blip>
          <a:stretch>
            <a:fillRect/>
          </a:stretch>
        </p:blipFill>
        <p:spPr>
          <a:xfrm>
            <a:off x="8299425" y="131100"/>
            <a:ext cx="701100" cy="701100"/>
          </a:xfrm>
          <a:prstGeom prst="rect">
            <a:avLst/>
          </a:prstGeom>
          <a:noFill/>
          <a:ln>
            <a:noFill/>
          </a:ln>
        </p:spPr>
      </p:pic>
      <p:sp>
        <p:nvSpPr>
          <p:cNvPr id="1440" name="Google Shape;1440;p188"/>
          <p:cNvSpPr txBox="1"/>
          <p:nvPr/>
        </p:nvSpPr>
        <p:spPr>
          <a:xfrm>
            <a:off x="5699875" y="3078675"/>
            <a:ext cx="1892400" cy="1060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100"/>
              </a:spcAft>
              <a:buNone/>
            </a:pPr>
            <a:r>
              <a:rPr lang="en-GB" sz="1700">
                <a:solidFill>
                  <a:schemeClr val="dk1"/>
                </a:solidFill>
                <a:latin typeface="Helvetica Neue Light"/>
                <a:ea typeface="Helvetica Neue Light"/>
                <a:cs typeface="Helvetica Neue Light"/>
                <a:sym typeface="Helvetica Neue Light"/>
              </a:rPr>
              <a:t>nos retornará el number que representa el día creado (1 = lunes, 7 = domingo)</a:t>
            </a:r>
            <a:endParaRPr/>
          </a:p>
        </p:txBody>
      </p:sp>
      <p:sp>
        <p:nvSpPr>
          <p:cNvPr id="1441" name="Google Shape;1441;p188"/>
          <p:cNvSpPr txBox="1"/>
          <p:nvPr/>
        </p:nvSpPr>
        <p:spPr>
          <a:xfrm>
            <a:off x="1787875" y="2426200"/>
            <a:ext cx="1420200" cy="451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None/>
            </a:pPr>
            <a:r>
              <a:rPr lang="en-GB" sz="1700">
                <a:solidFill>
                  <a:schemeClr val="dk1"/>
                </a:solidFill>
                <a:latin typeface="Helvetica Neue Light"/>
                <a:ea typeface="Helvetica Neue Light"/>
                <a:cs typeface="Helvetica Neue Light"/>
                <a:sym typeface="Helvetica Neue Light"/>
              </a:rPr>
              <a:t>getMonth() </a:t>
            </a:r>
            <a:endParaRPr/>
          </a:p>
        </p:txBody>
      </p:sp>
      <p:sp>
        <p:nvSpPr>
          <p:cNvPr id="1442" name="Google Shape;1442;p188"/>
          <p:cNvSpPr txBox="1"/>
          <p:nvPr/>
        </p:nvSpPr>
        <p:spPr>
          <a:xfrm>
            <a:off x="3559850" y="3143950"/>
            <a:ext cx="2236500" cy="451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100"/>
              </a:spcAft>
              <a:buNone/>
            </a:pPr>
            <a:r>
              <a:rPr lang="en-GB" sz="1700">
                <a:solidFill>
                  <a:schemeClr val="dk1"/>
                </a:solidFill>
                <a:latin typeface="Helvetica Neue Light"/>
                <a:ea typeface="Helvetica Neue Light"/>
                <a:cs typeface="Helvetica Neue Light"/>
                <a:sym typeface="Helvetica Neue Light"/>
              </a:rPr>
              <a:t>nos devolverá el number que representa el año creado</a:t>
            </a:r>
            <a:endParaRPr/>
          </a:p>
        </p:txBody>
      </p:sp>
      <p:sp>
        <p:nvSpPr>
          <p:cNvPr id="1443" name="Google Shape;1443;p188"/>
          <p:cNvSpPr txBox="1"/>
          <p:nvPr/>
        </p:nvSpPr>
        <p:spPr>
          <a:xfrm>
            <a:off x="1228775" y="3143950"/>
            <a:ext cx="2068800" cy="1347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100"/>
              </a:spcAft>
              <a:buNone/>
            </a:pPr>
            <a:r>
              <a:rPr lang="en-GB" sz="1700">
                <a:solidFill>
                  <a:schemeClr val="dk1"/>
                </a:solidFill>
                <a:latin typeface="Helvetica Neue Light"/>
                <a:ea typeface="Helvetica Neue Light"/>
                <a:cs typeface="Helvetica Neue Light"/>
                <a:sym typeface="Helvetica Neue Light"/>
              </a:rPr>
              <a:t>nos retornará el number que representa el mes (entre 0 y 11).</a:t>
            </a:r>
            <a:endParaRPr/>
          </a:p>
        </p:txBody>
      </p:sp>
      <p:sp>
        <p:nvSpPr>
          <p:cNvPr id="1444" name="Google Shape;1444;p188"/>
          <p:cNvSpPr txBox="1"/>
          <p:nvPr/>
        </p:nvSpPr>
        <p:spPr>
          <a:xfrm>
            <a:off x="4001150" y="2426200"/>
            <a:ext cx="1353900" cy="451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None/>
            </a:pPr>
            <a:r>
              <a:rPr lang="en-GB" sz="1700">
                <a:solidFill>
                  <a:schemeClr val="dk1"/>
                </a:solidFill>
                <a:latin typeface="Helvetica Neue Light"/>
                <a:ea typeface="Helvetica Neue Light"/>
                <a:cs typeface="Helvetica Neue Light"/>
                <a:sym typeface="Helvetica Neue Light"/>
              </a:rPr>
              <a:t>getFullYear()</a:t>
            </a:r>
            <a:endParaRPr/>
          </a:p>
        </p:txBody>
      </p:sp>
      <p:sp>
        <p:nvSpPr>
          <p:cNvPr id="1445" name="Google Shape;1445;p188"/>
          <p:cNvSpPr txBox="1"/>
          <p:nvPr/>
        </p:nvSpPr>
        <p:spPr>
          <a:xfrm>
            <a:off x="5969125" y="2426200"/>
            <a:ext cx="1353900" cy="451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700">
                <a:solidFill>
                  <a:schemeClr val="dk1"/>
                </a:solidFill>
                <a:latin typeface="Helvetica Neue Light"/>
                <a:ea typeface="Helvetica Neue Light"/>
                <a:cs typeface="Helvetica Neue Light"/>
                <a:sym typeface="Helvetica Neue Light"/>
              </a:rPr>
              <a:t>getDay()</a:t>
            </a:r>
            <a:endParaRPr/>
          </a:p>
        </p:txBody>
      </p:sp>
      <p:cxnSp>
        <p:nvCxnSpPr>
          <p:cNvPr id="1446" name="Google Shape;1446;p188"/>
          <p:cNvCxnSpPr/>
          <p:nvPr/>
        </p:nvCxnSpPr>
        <p:spPr>
          <a:xfrm rot="10800000">
            <a:off x="4678100" y="1953465"/>
            <a:ext cx="0" cy="270000"/>
          </a:xfrm>
          <a:prstGeom prst="straightConnector1">
            <a:avLst/>
          </a:prstGeom>
          <a:noFill/>
          <a:ln w="28575" cap="flat" cmpd="sng">
            <a:solidFill>
              <a:srgbClr val="3CEFAB"/>
            </a:solidFill>
            <a:prstDash val="solid"/>
            <a:round/>
            <a:headEnd type="none" w="med" len="med"/>
            <a:tailEnd type="none" w="med" len="med"/>
          </a:ln>
        </p:spPr>
      </p:cxnSp>
      <p:cxnSp>
        <p:nvCxnSpPr>
          <p:cNvPr id="1447" name="Google Shape;1447;p188"/>
          <p:cNvCxnSpPr/>
          <p:nvPr/>
        </p:nvCxnSpPr>
        <p:spPr>
          <a:xfrm>
            <a:off x="2497975" y="2225225"/>
            <a:ext cx="4148100" cy="0"/>
          </a:xfrm>
          <a:prstGeom prst="straightConnector1">
            <a:avLst/>
          </a:prstGeom>
          <a:noFill/>
          <a:ln w="19050" cap="flat" cmpd="sng">
            <a:solidFill>
              <a:srgbClr val="3CEFAB"/>
            </a:solidFill>
            <a:prstDash val="solid"/>
            <a:round/>
            <a:headEnd type="none" w="med" len="med"/>
            <a:tailEnd type="none" w="med" len="med"/>
          </a:ln>
        </p:spPr>
      </p:cxnSp>
      <p:cxnSp>
        <p:nvCxnSpPr>
          <p:cNvPr id="1448" name="Google Shape;1448;p188"/>
          <p:cNvCxnSpPr/>
          <p:nvPr/>
        </p:nvCxnSpPr>
        <p:spPr>
          <a:xfrm rot="10800000">
            <a:off x="2497975" y="2223465"/>
            <a:ext cx="0" cy="270000"/>
          </a:xfrm>
          <a:prstGeom prst="straightConnector1">
            <a:avLst/>
          </a:prstGeom>
          <a:noFill/>
          <a:ln w="28575" cap="flat" cmpd="sng">
            <a:solidFill>
              <a:srgbClr val="3CEFAB"/>
            </a:solidFill>
            <a:prstDash val="solid"/>
            <a:round/>
            <a:headEnd type="none" w="med" len="med"/>
            <a:tailEnd type="none" w="med" len="med"/>
          </a:ln>
        </p:spPr>
      </p:cxnSp>
      <p:cxnSp>
        <p:nvCxnSpPr>
          <p:cNvPr id="1449" name="Google Shape;1449;p188"/>
          <p:cNvCxnSpPr/>
          <p:nvPr/>
        </p:nvCxnSpPr>
        <p:spPr>
          <a:xfrm rot="10800000">
            <a:off x="4678100" y="2231315"/>
            <a:ext cx="0" cy="270000"/>
          </a:xfrm>
          <a:prstGeom prst="straightConnector1">
            <a:avLst/>
          </a:prstGeom>
          <a:noFill/>
          <a:ln w="28575" cap="flat" cmpd="sng">
            <a:solidFill>
              <a:srgbClr val="3CEFAB"/>
            </a:solidFill>
            <a:prstDash val="solid"/>
            <a:round/>
            <a:headEnd type="none" w="med" len="med"/>
            <a:tailEnd type="none" w="med" len="med"/>
          </a:ln>
        </p:spPr>
      </p:cxnSp>
      <p:cxnSp>
        <p:nvCxnSpPr>
          <p:cNvPr id="1450" name="Google Shape;1450;p188"/>
          <p:cNvCxnSpPr/>
          <p:nvPr/>
        </p:nvCxnSpPr>
        <p:spPr>
          <a:xfrm rot="10800000">
            <a:off x="6646075" y="2231315"/>
            <a:ext cx="0" cy="270000"/>
          </a:xfrm>
          <a:prstGeom prst="straightConnector1">
            <a:avLst/>
          </a:prstGeom>
          <a:noFill/>
          <a:ln w="28575" cap="flat" cmpd="sng">
            <a:solidFill>
              <a:srgbClr val="3CEFAB"/>
            </a:solidFill>
            <a:prstDash val="solid"/>
            <a:round/>
            <a:headEnd type="none" w="med" len="med"/>
            <a:tailEnd type="none" w="med" len="med"/>
          </a:ln>
        </p:spPr>
      </p:cxnSp>
      <p:cxnSp>
        <p:nvCxnSpPr>
          <p:cNvPr id="1451" name="Google Shape;1451;p188"/>
          <p:cNvCxnSpPr/>
          <p:nvPr/>
        </p:nvCxnSpPr>
        <p:spPr>
          <a:xfrm rot="10800000">
            <a:off x="2497975" y="2877640"/>
            <a:ext cx="0" cy="270000"/>
          </a:xfrm>
          <a:prstGeom prst="straightConnector1">
            <a:avLst/>
          </a:prstGeom>
          <a:noFill/>
          <a:ln w="28575" cap="flat" cmpd="sng">
            <a:solidFill>
              <a:srgbClr val="3CEFAB"/>
            </a:solidFill>
            <a:prstDash val="solid"/>
            <a:round/>
            <a:headEnd type="none" w="med" len="med"/>
            <a:tailEnd type="none" w="med" len="med"/>
          </a:ln>
        </p:spPr>
      </p:cxnSp>
      <p:cxnSp>
        <p:nvCxnSpPr>
          <p:cNvPr id="1452" name="Google Shape;1452;p188"/>
          <p:cNvCxnSpPr/>
          <p:nvPr/>
        </p:nvCxnSpPr>
        <p:spPr>
          <a:xfrm rot="10800000">
            <a:off x="4678100" y="2885490"/>
            <a:ext cx="0" cy="270000"/>
          </a:xfrm>
          <a:prstGeom prst="straightConnector1">
            <a:avLst/>
          </a:prstGeom>
          <a:noFill/>
          <a:ln w="28575" cap="flat" cmpd="sng">
            <a:solidFill>
              <a:srgbClr val="3CEFAB"/>
            </a:solidFill>
            <a:prstDash val="solid"/>
            <a:round/>
            <a:headEnd type="none" w="med" len="med"/>
            <a:tailEnd type="none" w="med" len="med"/>
          </a:ln>
        </p:spPr>
      </p:cxnSp>
      <p:cxnSp>
        <p:nvCxnSpPr>
          <p:cNvPr id="1453" name="Google Shape;1453;p188"/>
          <p:cNvCxnSpPr/>
          <p:nvPr/>
        </p:nvCxnSpPr>
        <p:spPr>
          <a:xfrm rot="10800000">
            <a:off x="6646075" y="2885490"/>
            <a:ext cx="0" cy="270000"/>
          </a:xfrm>
          <a:prstGeom prst="straightConnector1">
            <a:avLst/>
          </a:prstGeom>
          <a:noFill/>
          <a:ln w="28575" cap="flat" cmpd="sng">
            <a:solidFill>
              <a:srgbClr val="3CEFAB"/>
            </a:solidFill>
            <a:prstDash val="solid"/>
            <a:round/>
            <a:headEnd type="none" w="med" len="med"/>
            <a:tailEnd type="none" w="med" len="med"/>
          </a:ln>
        </p:spPr>
      </p:cxnSp>
      <p:sp>
        <p:nvSpPr>
          <p:cNvPr id="1454" name="Google Shape;1454;p188"/>
          <p:cNvSpPr/>
          <p:nvPr/>
        </p:nvSpPr>
        <p:spPr>
          <a:xfrm>
            <a:off x="1950775" y="2520250"/>
            <a:ext cx="1094400" cy="330600"/>
          </a:xfrm>
          <a:prstGeom prst="rect">
            <a:avLst/>
          </a:prstGeom>
          <a:noFill/>
          <a:ln w="1905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88"/>
          <p:cNvSpPr/>
          <p:nvPr/>
        </p:nvSpPr>
        <p:spPr>
          <a:xfrm>
            <a:off x="3995275" y="2528100"/>
            <a:ext cx="1316400" cy="330600"/>
          </a:xfrm>
          <a:prstGeom prst="rect">
            <a:avLst/>
          </a:prstGeom>
          <a:noFill/>
          <a:ln w="1905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88"/>
          <p:cNvSpPr/>
          <p:nvPr/>
        </p:nvSpPr>
        <p:spPr>
          <a:xfrm>
            <a:off x="6098875" y="2528113"/>
            <a:ext cx="1094400" cy="330600"/>
          </a:xfrm>
          <a:prstGeom prst="rect">
            <a:avLst/>
          </a:prstGeom>
          <a:noFill/>
          <a:ln w="1905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189"/>
          <p:cNvSpPr txBox="1"/>
          <p:nvPr/>
        </p:nvSpPr>
        <p:spPr>
          <a:xfrm>
            <a:off x="1393950" y="69045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sz="2900" i="1">
                <a:solidFill>
                  <a:schemeClr val="dk1"/>
                </a:solidFill>
                <a:latin typeface="Anton"/>
                <a:ea typeface="Anton"/>
                <a:cs typeface="Anton"/>
                <a:sym typeface="Anton"/>
              </a:rPr>
              <a:t>EJEMPLO VALOR SINGULAR</a:t>
            </a:r>
            <a:endParaRPr sz="2900" i="1">
              <a:solidFill>
                <a:schemeClr val="dk1"/>
              </a:solidFill>
              <a:latin typeface="Anton"/>
              <a:ea typeface="Anton"/>
              <a:cs typeface="Anton"/>
              <a:sym typeface="Anton"/>
            </a:endParaRPr>
          </a:p>
          <a:p>
            <a:pPr marL="0" lvl="0" indent="0" algn="l" rtl="0">
              <a:lnSpc>
                <a:spcPct val="150000"/>
              </a:lnSpc>
              <a:spcBef>
                <a:spcPts val="1100"/>
              </a:spcBef>
              <a:spcAft>
                <a:spcPts val="0"/>
              </a:spcAft>
              <a:buClr>
                <a:schemeClr val="dk1"/>
              </a:buClr>
              <a:buSzPts val="1100"/>
              <a:buFont typeface="Arial"/>
              <a:buNone/>
            </a:pPr>
            <a:endParaRPr sz="2900" i="1">
              <a:solidFill>
                <a:schemeClr val="dk1"/>
              </a:solidFill>
              <a:latin typeface="Anton"/>
              <a:ea typeface="Anton"/>
              <a:cs typeface="Anton"/>
              <a:sym typeface="Anton"/>
            </a:endParaRPr>
          </a:p>
          <a:p>
            <a:pPr marL="0" lvl="0" indent="0" algn="just" rtl="0">
              <a:lnSpc>
                <a:spcPct val="150000"/>
              </a:lnSpc>
              <a:spcBef>
                <a:spcPts val="0"/>
              </a:spcBef>
              <a:spcAft>
                <a:spcPts val="0"/>
              </a:spcAft>
              <a:buClr>
                <a:schemeClr val="dk1"/>
              </a:buClr>
              <a:buSzPts val="1100"/>
              <a:buFont typeface="Arial"/>
              <a:buNone/>
            </a:pPr>
            <a:endParaRPr sz="2900" i="1">
              <a:solidFill>
                <a:schemeClr val="dk1"/>
              </a:solidFill>
              <a:latin typeface="Anton"/>
              <a:ea typeface="Anton"/>
              <a:cs typeface="Anton"/>
              <a:sym typeface="Anton"/>
            </a:endParaRPr>
          </a:p>
          <a:p>
            <a:pPr marL="0" lvl="0" indent="0" algn="just" rtl="0">
              <a:lnSpc>
                <a:spcPct val="150000"/>
              </a:lnSpc>
              <a:spcBef>
                <a:spcPts val="1100"/>
              </a:spcBef>
              <a:spcAft>
                <a:spcPts val="1100"/>
              </a:spcAft>
              <a:buClr>
                <a:schemeClr val="dk1"/>
              </a:buClr>
              <a:buSzPts val="1100"/>
              <a:buFont typeface="Arial"/>
              <a:buNone/>
            </a:pPr>
            <a:endParaRPr sz="2900" i="1">
              <a:solidFill>
                <a:schemeClr val="dk1"/>
              </a:solidFill>
              <a:latin typeface="Anton"/>
              <a:ea typeface="Anton"/>
              <a:cs typeface="Anton"/>
              <a:sym typeface="Anton"/>
            </a:endParaRPr>
          </a:p>
        </p:txBody>
      </p:sp>
      <p:pic>
        <p:nvPicPr>
          <p:cNvPr id="1462" name="Google Shape;1462;p18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463" name="Google Shape;1463;p189"/>
          <p:cNvPicPr preferRelativeResize="0"/>
          <p:nvPr/>
        </p:nvPicPr>
        <p:blipFill>
          <a:blip r:embed="rId4">
            <a:alphaModFix/>
          </a:blip>
          <a:stretch>
            <a:fillRect/>
          </a:stretch>
        </p:blipFill>
        <p:spPr>
          <a:xfrm>
            <a:off x="8299425" y="131100"/>
            <a:ext cx="701100" cy="701100"/>
          </a:xfrm>
          <a:prstGeom prst="rect">
            <a:avLst/>
          </a:prstGeom>
          <a:noFill/>
          <a:ln>
            <a:noFill/>
          </a:ln>
        </p:spPr>
      </p:pic>
      <p:graphicFrame>
        <p:nvGraphicFramePr>
          <p:cNvPr id="1464" name="Google Shape;1464;p189"/>
          <p:cNvGraphicFramePr/>
          <p:nvPr/>
        </p:nvGraphicFramePr>
        <p:xfrm>
          <a:off x="603338" y="1721038"/>
          <a:ext cx="3000000" cy="3000000"/>
        </p:xfrm>
        <a:graphic>
          <a:graphicData uri="http://schemas.openxmlformats.org/drawingml/2006/table">
            <a:tbl>
              <a:tblPr>
                <a:noFill/>
                <a:tableStyleId>{59F59028-6CD9-4B71-AD41-A5B0DF8FAB72}</a:tableStyleId>
              </a:tblPr>
              <a:tblGrid>
                <a:gridCol w="7937325">
                  <a:extLst>
                    <a:ext uri="{9D8B030D-6E8A-4147-A177-3AD203B41FA5}">
                      <a16:colId xmlns:a16="http://schemas.microsoft.com/office/drawing/2014/main" val="20000"/>
                    </a:ext>
                  </a:extLst>
                </a:gridCol>
              </a:tblGrid>
              <a:tr h="842475">
                <a:tc>
                  <a:txBody>
                    <a:bodyPr/>
                    <a:lstStyle/>
                    <a:p>
                      <a:pPr marL="0" lvl="0" indent="0" algn="l" rtl="0">
                        <a:lnSpc>
                          <a:spcPct val="135714"/>
                        </a:lnSpc>
                        <a:spcBef>
                          <a:spcPts val="0"/>
                        </a:spcBef>
                        <a:spcAft>
                          <a:spcPts val="0"/>
                        </a:spcAft>
                        <a:buNone/>
                      </a:pPr>
                      <a:r>
                        <a:rPr lang="en-GB" sz="1550">
                          <a:solidFill>
                            <a:srgbClr val="569CD6"/>
                          </a:solidFill>
                          <a:latin typeface="Courier New"/>
                          <a:ea typeface="Courier New"/>
                          <a:cs typeface="Courier New"/>
                          <a:sym typeface="Courier New"/>
                        </a:rPr>
                        <a:t>const</a:t>
                      </a:r>
                      <a:r>
                        <a:rPr lang="en-GB" sz="1550">
                          <a:solidFill>
                            <a:srgbClr val="D4D4D4"/>
                          </a:solidFill>
                          <a:latin typeface="Courier New"/>
                          <a:ea typeface="Courier New"/>
                          <a:cs typeface="Courier New"/>
                          <a:sym typeface="Courier New"/>
                        </a:rPr>
                        <a:t> </a:t>
                      </a:r>
                      <a:r>
                        <a:rPr lang="en-GB" sz="1550">
                          <a:solidFill>
                            <a:srgbClr val="4FC1FF"/>
                          </a:solidFill>
                          <a:latin typeface="Courier New"/>
                          <a:ea typeface="Courier New"/>
                          <a:cs typeface="Courier New"/>
                          <a:sym typeface="Courier New"/>
                        </a:rPr>
                        <a:t>hoy</a:t>
                      </a:r>
                      <a:r>
                        <a:rPr lang="en-GB" sz="1550">
                          <a:solidFill>
                            <a:srgbClr val="D4D4D4"/>
                          </a:solidFill>
                          <a:latin typeface="Courier New"/>
                          <a:ea typeface="Courier New"/>
                          <a:cs typeface="Courier New"/>
                          <a:sym typeface="Courier New"/>
                        </a:rPr>
                        <a:t> = </a:t>
                      </a:r>
                      <a:r>
                        <a:rPr lang="en-GB" sz="1550">
                          <a:solidFill>
                            <a:srgbClr val="569CD6"/>
                          </a:solidFill>
                          <a:latin typeface="Courier New"/>
                          <a:ea typeface="Courier New"/>
                          <a:cs typeface="Courier New"/>
                          <a:sym typeface="Courier New"/>
                        </a:rPr>
                        <a:t>new</a:t>
                      </a:r>
                      <a:r>
                        <a:rPr lang="en-GB" sz="1550">
                          <a:solidFill>
                            <a:srgbClr val="D4D4D4"/>
                          </a:solidFill>
                          <a:latin typeface="Courier New"/>
                          <a:ea typeface="Courier New"/>
                          <a:cs typeface="Courier New"/>
                          <a:sym typeface="Courier New"/>
                        </a:rPr>
                        <a:t> </a:t>
                      </a:r>
                      <a:r>
                        <a:rPr lang="en-GB" sz="1550">
                          <a:solidFill>
                            <a:srgbClr val="4EC9B0"/>
                          </a:solidFill>
                          <a:latin typeface="Courier New"/>
                          <a:ea typeface="Courier New"/>
                          <a:cs typeface="Courier New"/>
                          <a:sym typeface="Courier New"/>
                        </a:rPr>
                        <a:t>Date</a:t>
                      </a:r>
                      <a:r>
                        <a:rPr lang="en-GB" sz="1550">
                          <a:solidFill>
                            <a:srgbClr val="D4D4D4"/>
                          </a:solidFill>
                          <a:latin typeface="Courier New"/>
                          <a:ea typeface="Courier New"/>
                          <a:cs typeface="Courier New"/>
                          <a:sym typeface="Courier New"/>
                        </a:rPr>
                        <a:t>(</a:t>
                      </a:r>
                      <a:r>
                        <a:rPr lang="en-GB" sz="1550">
                          <a:solidFill>
                            <a:srgbClr val="CE9178"/>
                          </a:solidFill>
                          <a:latin typeface="Courier New"/>
                          <a:ea typeface="Courier New"/>
                          <a:cs typeface="Courier New"/>
                          <a:sym typeface="Courier New"/>
                        </a:rPr>
                        <a:t>"December 17, 2021"</a:t>
                      </a:r>
                      <a:r>
                        <a:rPr lang="en-GB" sz="1550">
                          <a:solidFill>
                            <a:srgbClr val="D4D4D4"/>
                          </a:solidFill>
                          <a:latin typeface="Courier New"/>
                          <a:ea typeface="Courier New"/>
                          <a:cs typeface="Courier New"/>
                          <a:sym typeface="Courier New"/>
                        </a:rPr>
                        <a:t>)</a:t>
                      </a:r>
                      <a:endParaRPr sz="15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5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550">
                          <a:solidFill>
                            <a:srgbClr val="9CDCFE"/>
                          </a:solidFill>
                          <a:latin typeface="Courier New"/>
                          <a:ea typeface="Courier New"/>
                          <a:cs typeface="Courier New"/>
                          <a:sym typeface="Courier New"/>
                        </a:rPr>
                        <a:t>console</a:t>
                      </a:r>
                      <a:r>
                        <a:rPr lang="en-GB" sz="1550">
                          <a:solidFill>
                            <a:srgbClr val="D4D4D4"/>
                          </a:solidFill>
                          <a:latin typeface="Courier New"/>
                          <a:ea typeface="Courier New"/>
                          <a:cs typeface="Courier New"/>
                          <a:sym typeface="Courier New"/>
                        </a:rPr>
                        <a:t>.</a:t>
                      </a:r>
                      <a:r>
                        <a:rPr lang="en-GB" sz="1550">
                          <a:solidFill>
                            <a:srgbClr val="DCDCAA"/>
                          </a:solidFill>
                          <a:latin typeface="Courier New"/>
                          <a:ea typeface="Courier New"/>
                          <a:cs typeface="Courier New"/>
                          <a:sym typeface="Courier New"/>
                        </a:rPr>
                        <a:t>log</a:t>
                      </a:r>
                      <a:r>
                        <a:rPr lang="en-GB" sz="1550">
                          <a:solidFill>
                            <a:srgbClr val="D4D4D4"/>
                          </a:solidFill>
                          <a:latin typeface="Courier New"/>
                          <a:ea typeface="Courier New"/>
                          <a:cs typeface="Courier New"/>
                          <a:sym typeface="Courier New"/>
                        </a:rPr>
                        <a:t>(</a:t>
                      </a:r>
                      <a:r>
                        <a:rPr lang="en-GB" sz="1550">
                          <a:solidFill>
                            <a:srgbClr val="4FC1FF"/>
                          </a:solidFill>
                          <a:latin typeface="Courier New"/>
                          <a:ea typeface="Courier New"/>
                          <a:cs typeface="Courier New"/>
                          <a:sym typeface="Courier New"/>
                        </a:rPr>
                        <a:t>hoy</a:t>
                      </a:r>
                      <a:r>
                        <a:rPr lang="en-GB" sz="1550">
                          <a:solidFill>
                            <a:srgbClr val="D4D4D4"/>
                          </a:solidFill>
                          <a:latin typeface="Courier New"/>
                          <a:ea typeface="Courier New"/>
                          <a:cs typeface="Courier New"/>
                          <a:sym typeface="Courier New"/>
                        </a:rPr>
                        <a:t>.</a:t>
                      </a:r>
                      <a:r>
                        <a:rPr lang="en-GB" sz="1550">
                          <a:solidFill>
                            <a:srgbClr val="DCDCAA"/>
                          </a:solidFill>
                          <a:latin typeface="Courier New"/>
                          <a:ea typeface="Courier New"/>
                          <a:cs typeface="Courier New"/>
                          <a:sym typeface="Courier New"/>
                        </a:rPr>
                        <a:t>getFullYear</a:t>
                      </a:r>
                      <a:r>
                        <a:rPr lang="en-GB" sz="1550">
                          <a:solidFill>
                            <a:srgbClr val="D4D4D4"/>
                          </a:solidFill>
                          <a:latin typeface="Courier New"/>
                          <a:ea typeface="Courier New"/>
                          <a:cs typeface="Courier New"/>
                          <a:sym typeface="Courier New"/>
                        </a:rPr>
                        <a:t>()) </a:t>
                      </a:r>
                      <a:r>
                        <a:rPr lang="en-GB" sz="1550">
                          <a:solidFill>
                            <a:srgbClr val="6A9955"/>
                          </a:solidFill>
                          <a:latin typeface="Courier New"/>
                          <a:ea typeface="Courier New"/>
                          <a:cs typeface="Courier New"/>
                          <a:sym typeface="Courier New"/>
                        </a:rPr>
                        <a:t>// 2021</a:t>
                      </a:r>
                      <a:endParaRPr sz="15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550">
                          <a:solidFill>
                            <a:srgbClr val="9CDCFE"/>
                          </a:solidFill>
                          <a:latin typeface="Courier New"/>
                          <a:ea typeface="Courier New"/>
                          <a:cs typeface="Courier New"/>
                          <a:sym typeface="Courier New"/>
                        </a:rPr>
                        <a:t>console</a:t>
                      </a:r>
                      <a:r>
                        <a:rPr lang="en-GB" sz="1550">
                          <a:solidFill>
                            <a:srgbClr val="D4D4D4"/>
                          </a:solidFill>
                          <a:latin typeface="Courier New"/>
                          <a:ea typeface="Courier New"/>
                          <a:cs typeface="Courier New"/>
                          <a:sym typeface="Courier New"/>
                        </a:rPr>
                        <a:t>.</a:t>
                      </a:r>
                      <a:r>
                        <a:rPr lang="en-GB" sz="1550">
                          <a:solidFill>
                            <a:srgbClr val="DCDCAA"/>
                          </a:solidFill>
                          <a:latin typeface="Courier New"/>
                          <a:ea typeface="Courier New"/>
                          <a:cs typeface="Courier New"/>
                          <a:sym typeface="Courier New"/>
                        </a:rPr>
                        <a:t>log</a:t>
                      </a:r>
                      <a:r>
                        <a:rPr lang="en-GB" sz="1550">
                          <a:solidFill>
                            <a:srgbClr val="D4D4D4"/>
                          </a:solidFill>
                          <a:latin typeface="Courier New"/>
                          <a:ea typeface="Courier New"/>
                          <a:cs typeface="Courier New"/>
                          <a:sym typeface="Courier New"/>
                        </a:rPr>
                        <a:t>(</a:t>
                      </a:r>
                      <a:r>
                        <a:rPr lang="en-GB" sz="1550">
                          <a:solidFill>
                            <a:srgbClr val="4FC1FF"/>
                          </a:solidFill>
                          <a:latin typeface="Courier New"/>
                          <a:ea typeface="Courier New"/>
                          <a:cs typeface="Courier New"/>
                          <a:sym typeface="Courier New"/>
                        </a:rPr>
                        <a:t>hoy</a:t>
                      </a:r>
                      <a:r>
                        <a:rPr lang="en-GB" sz="1550">
                          <a:solidFill>
                            <a:srgbClr val="D4D4D4"/>
                          </a:solidFill>
                          <a:latin typeface="Courier New"/>
                          <a:ea typeface="Courier New"/>
                          <a:cs typeface="Courier New"/>
                          <a:sym typeface="Courier New"/>
                        </a:rPr>
                        <a:t>.</a:t>
                      </a:r>
                      <a:r>
                        <a:rPr lang="en-GB" sz="1550">
                          <a:solidFill>
                            <a:srgbClr val="DCDCAA"/>
                          </a:solidFill>
                          <a:latin typeface="Courier New"/>
                          <a:ea typeface="Courier New"/>
                          <a:cs typeface="Courier New"/>
                          <a:sym typeface="Courier New"/>
                        </a:rPr>
                        <a:t>getMonth</a:t>
                      </a:r>
                      <a:r>
                        <a:rPr lang="en-GB" sz="1550">
                          <a:solidFill>
                            <a:srgbClr val="D4D4D4"/>
                          </a:solidFill>
                          <a:latin typeface="Courier New"/>
                          <a:ea typeface="Courier New"/>
                          <a:cs typeface="Courier New"/>
                          <a:sym typeface="Courier New"/>
                        </a:rPr>
                        <a:t>()) </a:t>
                      </a:r>
                      <a:r>
                        <a:rPr lang="en-GB" sz="1550">
                          <a:solidFill>
                            <a:srgbClr val="6A9955"/>
                          </a:solidFill>
                          <a:latin typeface="Courier New"/>
                          <a:ea typeface="Courier New"/>
                          <a:cs typeface="Courier New"/>
                          <a:sym typeface="Courier New"/>
                        </a:rPr>
                        <a:t>// 11  (diciembre)</a:t>
                      </a:r>
                      <a:endParaRPr sz="15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550">
                          <a:solidFill>
                            <a:srgbClr val="9CDCFE"/>
                          </a:solidFill>
                          <a:latin typeface="Courier New"/>
                          <a:ea typeface="Courier New"/>
                          <a:cs typeface="Courier New"/>
                          <a:sym typeface="Courier New"/>
                        </a:rPr>
                        <a:t>console</a:t>
                      </a:r>
                      <a:r>
                        <a:rPr lang="en-GB" sz="1550">
                          <a:solidFill>
                            <a:srgbClr val="D4D4D4"/>
                          </a:solidFill>
                          <a:latin typeface="Courier New"/>
                          <a:ea typeface="Courier New"/>
                          <a:cs typeface="Courier New"/>
                          <a:sym typeface="Courier New"/>
                        </a:rPr>
                        <a:t>.</a:t>
                      </a:r>
                      <a:r>
                        <a:rPr lang="en-GB" sz="1550">
                          <a:solidFill>
                            <a:srgbClr val="DCDCAA"/>
                          </a:solidFill>
                          <a:latin typeface="Courier New"/>
                          <a:ea typeface="Courier New"/>
                          <a:cs typeface="Courier New"/>
                          <a:sym typeface="Courier New"/>
                        </a:rPr>
                        <a:t>log</a:t>
                      </a:r>
                      <a:r>
                        <a:rPr lang="en-GB" sz="1550">
                          <a:solidFill>
                            <a:srgbClr val="D4D4D4"/>
                          </a:solidFill>
                          <a:latin typeface="Courier New"/>
                          <a:ea typeface="Courier New"/>
                          <a:cs typeface="Courier New"/>
                          <a:sym typeface="Courier New"/>
                        </a:rPr>
                        <a:t>(</a:t>
                      </a:r>
                      <a:r>
                        <a:rPr lang="en-GB" sz="1550">
                          <a:solidFill>
                            <a:srgbClr val="4FC1FF"/>
                          </a:solidFill>
                          <a:latin typeface="Courier New"/>
                          <a:ea typeface="Courier New"/>
                          <a:cs typeface="Courier New"/>
                          <a:sym typeface="Courier New"/>
                        </a:rPr>
                        <a:t>hoy</a:t>
                      </a:r>
                      <a:r>
                        <a:rPr lang="en-GB" sz="1550">
                          <a:solidFill>
                            <a:srgbClr val="D4D4D4"/>
                          </a:solidFill>
                          <a:latin typeface="Courier New"/>
                          <a:ea typeface="Courier New"/>
                          <a:cs typeface="Courier New"/>
                          <a:sym typeface="Courier New"/>
                        </a:rPr>
                        <a:t>.</a:t>
                      </a:r>
                      <a:r>
                        <a:rPr lang="en-GB" sz="1550">
                          <a:solidFill>
                            <a:srgbClr val="DCDCAA"/>
                          </a:solidFill>
                          <a:latin typeface="Courier New"/>
                          <a:ea typeface="Courier New"/>
                          <a:cs typeface="Courier New"/>
                          <a:sym typeface="Courier New"/>
                        </a:rPr>
                        <a:t>getDay</a:t>
                      </a:r>
                      <a:r>
                        <a:rPr lang="en-GB" sz="1550">
                          <a:solidFill>
                            <a:srgbClr val="D4D4D4"/>
                          </a:solidFill>
                          <a:latin typeface="Courier New"/>
                          <a:ea typeface="Courier New"/>
                          <a:cs typeface="Courier New"/>
                          <a:sym typeface="Courier New"/>
                        </a:rPr>
                        <a:t>()) </a:t>
                      </a:r>
                      <a:r>
                        <a:rPr lang="en-GB" sz="1550">
                          <a:solidFill>
                            <a:srgbClr val="6A9955"/>
                          </a:solidFill>
                          <a:latin typeface="Courier New"/>
                          <a:ea typeface="Courier New"/>
                          <a:cs typeface="Courier New"/>
                          <a:sym typeface="Courier New"/>
                        </a:rPr>
                        <a:t>// 5  (viernes)</a:t>
                      </a:r>
                      <a:endParaRPr sz="1850">
                        <a:solidFill>
                          <a:srgbClr val="569CD6"/>
                        </a:solidFill>
                        <a:latin typeface="Courier New"/>
                        <a:ea typeface="Courier New"/>
                        <a:cs typeface="Courier New"/>
                        <a:sym typeface="Courier New"/>
                      </a:endParaRPr>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gradFill>
          <a:gsLst>
            <a:gs pos="0">
              <a:srgbClr val="EF89D2"/>
            </a:gs>
            <a:gs pos="100000">
              <a:srgbClr val="E0FF00"/>
            </a:gs>
          </a:gsLst>
          <a:lin ang="10801400" scaled="0"/>
        </a:gradFill>
        <a:effectLst/>
      </p:bgPr>
    </p:bg>
    <p:spTree>
      <p:nvGrpSpPr>
        <p:cNvPr id="1" name="Shape 1468"/>
        <p:cNvGrpSpPr/>
        <p:nvPr/>
      </p:nvGrpSpPr>
      <p:grpSpPr>
        <a:xfrm>
          <a:off x="0" y="0"/>
          <a:ext cx="0" cy="0"/>
          <a:chOff x="0" y="0"/>
          <a:chExt cx="0" cy="0"/>
        </a:xfrm>
      </p:grpSpPr>
      <p:sp>
        <p:nvSpPr>
          <p:cNvPr id="1469" name="Google Shape;1469;p190"/>
          <p:cNvSpPr txBox="1"/>
          <p:nvPr/>
        </p:nvSpPr>
        <p:spPr>
          <a:xfrm>
            <a:off x="1671150" y="2077200"/>
            <a:ext cx="5801700" cy="9891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GB" sz="3600" i="1">
                <a:solidFill>
                  <a:schemeClr val="dk1"/>
                </a:solidFill>
                <a:latin typeface="Anton"/>
                <a:ea typeface="Anton"/>
                <a:cs typeface="Anton"/>
                <a:sym typeface="Anton"/>
              </a:rPr>
              <a:t>PRESENTACIÓN</a:t>
            </a:r>
            <a:endParaRPr sz="3600" i="1">
              <a:solidFill>
                <a:schemeClr val="dk1"/>
              </a:solidFill>
              <a:latin typeface="Anton"/>
              <a:ea typeface="Anton"/>
              <a:cs typeface="Anton"/>
              <a:sym typeface="Anton"/>
            </a:endParaRPr>
          </a:p>
        </p:txBody>
      </p:sp>
      <p:pic>
        <p:nvPicPr>
          <p:cNvPr id="1470" name="Google Shape;1470;p19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191"/>
          <p:cNvSpPr txBox="1"/>
          <p:nvPr/>
        </p:nvSpPr>
        <p:spPr>
          <a:xfrm>
            <a:off x="1393950" y="380625"/>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sz="2900" i="1">
                <a:solidFill>
                  <a:schemeClr val="dk1"/>
                </a:solidFill>
                <a:latin typeface="Anton"/>
                <a:ea typeface="Anton"/>
                <a:cs typeface="Anton"/>
                <a:sym typeface="Anton"/>
              </a:rPr>
              <a:t>PRESENTACIÓN DEL VALOR SINGULAR</a:t>
            </a:r>
            <a:endParaRPr sz="2900" i="1">
              <a:solidFill>
                <a:schemeClr val="dk1"/>
              </a:solidFill>
              <a:latin typeface="Anton"/>
              <a:ea typeface="Anton"/>
              <a:cs typeface="Anton"/>
              <a:sym typeface="Anton"/>
            </a:endParaRPr>
          </a:p>
          <a:p>
            <a:pPr marL="0" lvl="0" indent="0" algn="l" rtl="0">
              <a:lnSpc>
                <a:spcPct val="150000"/>
              </a:lnSpc>
              <a:spcBef>
                <a:spcPts val="1100"/>
              </a:spcBef>
              <a:spcAft>
                <a:spcPts val="0"/>
              </a:spcAft>
              <a:buClr>
                <a:schemeClr val="dk1"/>
              </a:buClr>
              <a:buSzPts val="1100"/>
              <a:buFont typeface="Arial"/>
              <a:buNone/>
            </a:pPr>
            <a:endParaRPr sz="2900" i="1">
              <a:solidFill>
                <a:schemeClr val="dk1"/>
              </a:solidFill>
              <a:latin typeface="Anton"/>
              <a:ea typeface="Anton"/>
              <a:cs typeface="Anton"/>
              <a:sym typeface="Anton"/>
            </a:endParaRPr>
          </a:p>
          <a:p>
            <a:pPr marL="0" lvl="0" indent="0" algn="just" rtl="0">
              <a:lnSpc>
                <a:spcPct val="150000"/>
              </a:lnSpc>
              <a:spcBef>
                <a:spcPts val="0"/>
              </a:spcBef>
              <a:spcAft>
                <a:spcPts val="0"/>
              </a:spcAft>
              <a:buClr>
                <a:schemeClr val="dk1"/>
              </a:buClr>
              <a:buSzPts val="1100"/>
              <a:buFont typeface="Arial"/>
              <a:buNone/>
            </a:pPr>
            <a:endParaRPr sz="2900" i="1">
              <a:solidFill>
                <a:schemeClr val="dk1"/>
              </a:solidFill>
              <a:latin typeface="Anton"/>
              <a:ea typeface="Anton"/>
              <a:cs typeface="Anton"/>
              <a:sym typeface="Anton"/>
            </a:endParaRPr>
          </a:p>
          <a:p>
            <a:pPr marL="0" lvl="0" indent="0" algn="just" rtl="0">
              <a:lnSpc>
                <a:spcPct val="150000"/>
              </a:lnSpc>
              <a:spcBef>
                <a:spcPts val="1100"/>
              </a:spcBef>
              <a:spcAft>
                <a:spcPts val="1100"/>
              </a:spcAft>
              <a:buClr>
                <a:schemeClr val="dk1"/>
              </a:buClr>
              <a:buSzPts val="1100"/>
              <a:buFont typeface="Arial"/>
              <a:buNone/>
            </a:pPr>
            <a:endParaRPr sz="2900" i="1">
              <a:solidFill>
                <a:schemeClr val="dk1"/>
              </a:solidFill>
              <a:latin typeface="Anton"/>
              <a:ea typeface="Anton"/>
              <a:cs typeface="Anton"/>
              <a:sym typeface="Anton"/>
            </a:endParaRPr>
          </a:p>
        </p:txBody>
      </p:sp>
      <p:pic>
        <p:nvPicPr>
          <p:cNvPr id="1476" name="Google Shape;1476;p19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77" name="Google Shape;1477;p191"/>
          <p:cNvSpPr txBox="1"/>
          <p:nvPr/>
        </p:nvSpPr>
        <p:spPr>
          <a:xfrm>
            <a:off x="304800" y="1402653"/>
            <a:ext cx="8534400" cy="23382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La clase también tiene </a:t>
            </a:r>
            <a:r>
              <a:rPr lang="en-GB" sz="1800" b="1">
                <a:solidFill>
                  <a:schemeClr val="dk1"/>
                </a:solidFill>
                <a:latin typeface="Helvetica Neue"/>
                <a:ea typeface="Helvetica Neue"/>
                <a:cs typeface="Helvetica Neue"/>
                <a:sym typeface="Helvetica Neue"/>
              </a:rPr>
              <a:t>distintos métodos</a:t>
            </a:r>
            <a:r>
              <a:rPr lang="en-GB" sz="1800">
                <a:solidFill>
                  <a:schemeClr val="dk1"/>
                </a:solidFill>
                <a:latin typeface="Helvetica Neue Light"/>
                <a:ea typeface="Helvetica Neue Light"/>
                <a:cs typeface="Helvetica Neue Light"/>
                <a:sym typeface="Helvetica Neue Light"/>
              </a:rPr>
              <a:t> que presentan la fecha </a:t>
            </a:r>
            <a:r>
              <a:rPr lang="en-GB" sz="1800">
                <a:solidFill>
                  <a:schemeClr val="dk1"/>
                </a:solidFill>
                <a:highlight>
                  <a:srgbClr val="EF89D2"/>
                </a:highlight>
                <a:latin typeface="Helvetica Neue Light"/>
                <a:ea typeface="Helvetica Neue Light"/>
                <a:cs typeface="Helvetica Neue Light"/>
                <a:sym typeface="Helvetica Neue Light"/>
              </a:rPr>
              <a:t>con distintos formatos posibles de tipo string</a:t>
            </a:r>
            <a:r>
              <a:rPr lang="en-GB"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0"/>
              </a:spcAft>
              <a:buNone/>
            </a:pPr>
            <a:r>
              <a:rPr lang="en-GB" sz="1800">
                <a:solidFill>
                  <a:schemeClr val="dk1"/>
                </a:solidFill>
                <a:latin typeface="Helvetica Neue Light"/>
                <a:ea typeface="Helvetica Neue Light"/>
                <a:cs typeface="Helvetica Neue Light"/>
                <a:sym typeface="Helvetica Neue Light"/>
              </a:rPr>
              <a:t>Según la utilidad que queramos presentar, podemos optar por alguna de las siguientes opciones, aunque hay más disponibles que pueden investigar en la documentación (</a:t>
            </a:r>
            <a:r>
              <a:rPr lang="en-GB" sz="1800" u="sng">
                <a:solidFill>
                  <a:schemeClr val="hlink"/>
                </a:solidFill>
                <a:latin typeface="Helvetica Neue Light"/>
                <a:ea typeface="Helvetica Neue Light"/>
                <a:cs typeface="Helvetica Neue Light"/>
                <a:sym typeface="Helvetica Neue Light"/>
                <a:hlinkClick r:id="rId4"/>
              </a:rPr>
              <a:t>Date - JavaScript | MDN</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1100"/>
              </a:spcAft>
              <a:buNone/>
            </a:pPr>
            <a:endParaRPr sz="1700">
              <a:solidFill>
                <a:schemeClr val="dk1"/>
              </a:solidFill>
              <a:latin typeface="Helvetica Neue Light"/>
              <a:ea typeface="Helvetica Neue Light"/>
              <a:cs typeface="Helvetica Neue Light"/>
              <a:sym typeface="Helvetica Neue Light"/>
            </a:endParaRPr>
          </a:p>
        </p:txBody>
      </p:sp>
      <p:pic>
        <p:nvPicPr>
          <p:cNvPr id="1478" name="Google Shape;1478;p191"/>
          <p:cNvPicPr preferRelativeResize="0"/>
          <p:nvPr/>
        </p:nvPicPr>
        <p:blipFill>
          <a:blip r:embed="rId5">
            <a:alphaModFix/>
          </a:blip>
          <a:stretch>
            <a:fillRect/>
          </a:stretch>
        </p:blipFill>
        <p:spPr>
          <a:xfrm>
            <a:off x="8299425" y="131100"/>
            <a:ext cx="701100" cy="701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84"/>
          <p:cNvSpPr txBox="1"/>
          <p:nvPr/>
        </p:nvSpPr>
        <p:spPr>
          <a:xfrm>
            <a:off x="4409950" y="936600"/>
            <a:ext cx="4734000" cy="3565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800">
                <a:solidFill>
                  <a:schemeClr val="dk1"/>
                </a:solidFill>
                <a:highlight>
                  <a:srgbClr val="E0FF00"/>
                </a:highlight>
                <a:latin typeface="Helvetica Neue Light"/>
                <a:ea typeface="Helvetica Neue Light"/>
                <a:cs typeface="Helvetica Neue Light"/>
                <a:sym typeface="Helvetica Neue Light"/>
              </a:rPr>
              <a:t>Un Array es un </a:t>
            </a:r>
            <a:r>
              <a:rPr lang="en-GB" sz="1800" b="1">
                <a:solidFill>
                  <a:schemeClr val="dk1"/>
                </a:solidFill>
                <a:highlight>
                  <a:srgbClr val="E0FF00"/>
                </a:highlight>
                <a:latin typeface="Helvetica Neue"/>
                <a:ea typeface="Helvetica Neue"/>
                <a:cs typeface="Helvetica Neue"/>
                <a:sym typeface="Helvetica Neue"/>
              </a:rPr>
              <a:t>tipo de dato que sirve para almacenar valores en forma de lista</a:t>
            </a:r>
            <a:r>
              <a:rPr lang="en-GB" sz="1800">
                <a:solidFill>
                  <a:schemeClr val="dk1"/>
                </a:solidFill>
                <a:highlight>
                  <a:srgbClr val="E0FF00"/>
                </a:highlight>
                <a:latin typeface="Helvetica Neue Light"/>
                <a:ea typeface="Helvetica Neue Light"/>
                <a:cs typeface="Helvetica Neue Light"/>
                <a:sym typeface="Helvetica Neue Light"/>
              </a:rPr>
              <a:t>.</a:t>
            </a:r>
            <a:r>
              <a:rPr lang="en-GB" sz="1800">
                <a:solidFill>
                  <a:schemeClr val="dk1"/>
                </a:solidFill>
                <a:highlight>
                  <a:srgbClr val="FFFFFF"/>
                </a:highlight>
                <a:latin typeface="Helvetica Neue Light"/>
                <a:ea typeface="Helvetica Neue Light"/>
                <a:cs typeface="Helvetica Neue Light"/>
                <a:sym typeface="Helvetica Neue Light"/>
              </a:rPr>
              <a:t> Puede ser una </a:t>
            </a:r>
            <a:r>
              <a:rPr lang="en-GB" sz="1800" i="1">
                <a:solidFill>
                  <a:schemeClr val="dk1"/>
                </a:solidFill>
                <a:highlight>
                  <a:srgbClr val="FFFFFF"/>
                </a:highlight>
                <a:latin typeface="Helvetica Neue Light"/>
                <a:ea typeface="Helvetica Neue Light"/>
                <a:cs typeface="Helvetica Neue Light"/>
                <a:sym typeface="Helvetica Neue Light"/>
              </a:rPr>
              <a:t>colección </a:t>
            </a:r>
            <a:r>
              <a:rPr lang="en-GB" sz="1800">
                <a:solidFill>
                  <a:schemeClr val="dk1"/>
                </a:solidFill>
                <a:highlight>
                  <a:srgbClr val="FFFFFF"/>
                </a:highlight>
                <a:latin typeface="Helvetica Neue Light"/>
                <a:ea typeface="Helvetica Neue Light"/>
                <a:cs typeface="Helvetica Neue Light"/>
                <a:sym typeface="Helvetica Neue Light"/>
              </a:rPr>
              <a:t>de números, strings, booleanos, objetos o hasta una lista de listas. </a:t>
            </a:r>
            <a:endParaRPr sz="1800">
              <a:solidFill>
                <a:schemeClr val="dk1"/>
              </a:solidFill>
              <a:highlight>
                <a:srgbClr val="FFFFFF"/>
              </a:highlight>
              <a:latin typeface="Helvetica Neue Light"/>
              <a:ea typeface="Helvetica Neue Light"/>
              <a:cs typeface="Helvetica Neue Light"/>
              <a:sym typeface="Helvetica Neue Light"/>
            </a:endParaRPr>
          </a:p>
          <a:p>
            <a:pPr marL="0" lvl="0" indent="0" algn="ctr" rtl="0">
              <a:lnSpc>
                <a:spcPct val="115000"/>
              </a:lnSpc>
              <a:spcBef>
                <a:spcPts val="100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Los </a:t>
            </a:r>
            <a:r>
              <a:rPr lang="en-GB" sz="1800" b="1">
                <a:solidFill>
                  <a:schemeClr val="dk1"/>
                </a:solidFill>
                <a:highlight>
                  <a:srgbClr val="FFFFFF"/>
                </a:highlight>
                <a:latin typeface="Helvetica Neue"/>
                <a:ea typeface="Helvetica Neue"/>
                <a:cs typeface="Helvetica Neue"/>
                <a:sym typeface="Helvetica Neue"/>
              </a:rPr>
              <a:t>valores </a:t>
            </a:r>
            <a:r>
              <a:rPr lang="en-GB" sz="1800">
                <a:solidFill>
                  <a:schemeClr val="dk1"/>
                </a:solidFill>
                <a:highlight>
                  <a:srgbClr val="FFFFFF"/>
                </a:highlight>
                <a:latin typeface="Helvetica Neue Light"/>
                <a:ea typeface="Helvetica Neue Light"/>
                <a:cs typeface="Helvetica Neue Light"/>
                <a:sym typeface="Helvetica Neue Light"/>
              </a:rPr>
              <a:t>del array pueden ser distintos y es posible agregar o quitar elementos en todo momento.</a:t>
            </a:r>
            <a:endParaRPr sz="1800">
              <a:solidFill>
                <a:schemeClr val="dk1"/>
              </a:solidFill>
              <a:highlight>
                <a:srgbClr val="FFFFFF"/>
              </a:highlight>
              <a:latin typeface="Helvetica Neue Light"/>
              <a:ea typeface="Helvetica Neue Light"/>
              <a:cs typeface="Helvetica Neue Light"/>
              <a:sym typeface="Helvetica Neue Light"/>
            </a:endParaRPr>
          </a:p>
          <a:p>
            <a:pPr marL="0" lvl="0" indent="0" algn="ctr" rtl="0">
              <a:lnSpc>
                <a:spcPct val="115000"/>
              </a:lnSpc>
              <a:spcBef>
                <a:spcPts val="100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Los elementos del array </a:t>
            </a:r>
            <a:r>
              <a:rPr lang="en-GB" sz="1800" b="1">
                <a:solidFill>
                  <a:schemeClr val="dk1"/>
                </a:solidFill>
                <a:highlight>
                  <a:srgbClr val="FFFFFF"/>
                </a:highlight>
                <a:latin typeface="Helvetica Neue"/>
                <a:ea typeface="Helvetica Neue"/>
                <a:cs typeface="Helvetica Neue"/>
                <a:sym typeface="Helvetica Neue"/>
              </a:rPr>
              <a:t>tienen un índice</a:t>
            </a:r>
            <a:r>
              <a:rPr lang="en-GB" sz="1800">
                <a:solidFill>
                  <a:schemeClr val="dk1"/>
                </a:solidFill>
                <a:highlight>
                  <a:srgbClr val="FFFFFF"/>
                </a:highlight>
                <a:latin typeface="Helvetica Neue Light"/>
                <a:ea typeface="Helvetica Neue Light"/>
                <a:cs typeface="Helvetica Neue Light"/>
                <a:sym typeface="Helvetica Neue Light"/>
              </a:rPr>
              <a:t>, que va desde el 0 (el primer elemento del array) hasta el último elemento.</a:t>
            </a:r>
            <a:endParaRPr sz="1800">
              <a:solidFill>
                <a:schemeClr val="dk1"/>
              </a:solidFill>
              <a:highlight>
                <a:srgbClr val="FFFFFF"/>
              </a:highlight>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417" name="Google Shape;417;p84"/>
          <p:cNvSpPr txBox="1"/>
          <p:nvPr/>
        </p:nvSpPr>
        <p:spPr>
          <a:xfrm>
            <a:off x="4409950" y="233975"/>
            <a:ext cx="4734000" cy="54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3100" i="1">
                <a:solidFill>
                  <a:schemeClr val="dk1"/>
                </a:solidFill>
                <a:latin typeface="Anton"/>
                <a:ea typeface="Anton"/>
                <a:cs typeface="Anton"/>
                <a:sym typeface="Anton"/>
              </a:rPr>
              <a:t>¿QUÉ ES UN ARRAY?</a:t>
            </a:r>
            <a:endParaRPr sz="5000" i="1">
              <a:latin typeface="Anton"/>
              <a:ea typeface="Anton"/>
              <a:cs typeface="Anton"/>
              <a:sym typeface="Anton"/>
            </a:endParaRPr>
          </a:p>
        </p:txBody>
      </p:sp>
      <p:pic>
        <p:nvPicPr>
          <p:cNvPr id="418" name="Google Shape;418;p8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19" name="Google Shape;419;p84"/>
          <p:cNvPicPr preferRelativeResize="0"/>
          <p:nvPr/>
        </p:nvPicPr>
        <p:blipFill>
          <a:blip r:embed="rId4">
            <a:alphaModFix/>
          </a:blip>
          <a:stretch>
            <a:fillRect/>
          </a:stretch>
        </p:blipFill>
        <p:spPr>
          <a:xfrm>
            <a:off x="0" y="0"/>
            <a:ext cx="4409950" cy="5143511"/>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192"/>
          <p:cNvSpPr txBox="1"/>
          <p:nvPr/>
        </p:nvSpPr>
        <p:spPr>
          <a:xfrm>
            <a:off x="1393950" y="70895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sz="2900" i="1">
                <a:solidFill>
                  <a:schemeClr val="dk1"/>
                </a:solidFill>
                <a:latin typeface="Anton"/>
                <a:ea typeface="Anton"/>
                <a:cs typeface="Anton"/>
                <a:sym typeface="Anton"/>
              </a:rPr>
              <a:t>EJEMPLO DE PRESENTACIÓN</a:t>
            </a:r>
            <a:endParaRPr sz="2900" i="1">
              <a:solidFill>
                <a:schemeClr val="dk1"/>
              </a:solidFill>
              <a:latin typeface="Anton"/>
              <a:ea typeface="Anton"/>
              <a:cs typeface="Anton"/>
              <a:sym typeface="Anton"/>
            </a:endParaRPr>
          </a:p>
          <a:p>
            <a:pPr marL="0" lvl="0" indent="0" algn="l" rtl="0">
              <a:lnSpc>
                <a:spcPct val="150000"/>
              </a:lnSpc>
              <a:spcBef>
                <a:spcPts val="1100"/>
              </a:spcBef>
              <a:spcAft>
                <a:spcPts val="0"/>
              </a:spcAft>
              <a:buClr>
                <a:schemeClr val="dk1"/>
              </a:buClr>
              <a:buSzPts val="1100"/>
              <a:buFont typeface="Arial"/>
              <a:buNone/>
            </a:pPr>
            <a:endParaRPr sz="2900" i="1">
              <a:solidFill>
                <a:schemeClr val="dk1"/>
              </a:solidFill>
              <a:latin typeface="Anton"/>
              <a:ea typeface="Anton"/>
              <a:cs typeface="Anton"/>
              <a:sym typeface="Anton"/>
            </a:endParaRPr>
          </a:p>
          <a:p>
            <a:pPr marL="0" lvl="0" indent="0" algn="just" rtl="0">
              <a:lnSpc>
                <a:spcPct val="150000"/>
              </a:lnSpc>
              <a:spcBef>
                <a:spcPts val="0"/>
              </a:spcBef>
              <a:spcAft>
                <a:spcPts val="0"/>
              </a:spcAft>
              <a:buClr>
                <a:schemeClr val="dk1"/>
              </a:buClr>
              <a:buSzPts val="1100"/>
              <a:buFont typeface="Arial"/>
              <a:buNone/>
            </a:pPr>
            <a:endParaRPr sz="2900" i="1">
              <a:solidFill>
                <a:schemeClr val="dk1"/>
              </a:solidFill>
              <a:latin typeface="Anton"/>
              <a:ea typeface="Anton"/>
              <a:cs typeface="Anton"/>
              <a:sym typeface="Anton"/>
            </a:endParaRPr>
          </a:p>
          <a:p>
            <a:pPr marL="0" lvl="0" indent="0" algn="just" rtl="0">
              <a:lnSpc>
                <a:spcPct val="150000"/>
              </a:lnSpc>
              <a:spcBef>
                <a:spcPts val="1100"/>
              </a:spcBef>
              <a:spcAft>
                <a:spcPts val="1100"/>
              </a:spcAft>
              <a:buClr>
                <a:schemeClr val="dk1"/>
              </a:buClr>
              <a:buSzPts val="1100"/>
              <a:buFont typeface="Arial"/>
              <a:buNone/>
            </a:pPr>
            <a:endParaRPr sz="2900" i="1">
              <a:solidFill>
                <a:schemeClr val="dk1"/>
              </a:solidFill>
              <a:latin typeface="Anton"/>
              <a:ea typeface="Anton"/>
              <a:cs typeface="Anton"/>
              <a:sym typeface="Anton"/>
            </a:endParaRPr>
          </a:p>
        </p:txBody>
      </p:sp>
      <p:pic>
        <p:nvPicPr>
          <p:cNvPr id="1484" name="Google Shape;1484;p19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485" name="Google Shape;1485;p192"/>
          <p:cNvPicPr preferRelativeResize="0"/>
          <p:nvPr/>
        </p:nvPicPr>
        <p:blipFill>
          <a:blip r:embed="rId4">
            <a:alphaModFix/>
          </a:blip>
          <a:stretch>
            <a:fillRect/>
          </a:stretch>
        </p:blipFill>
        <p:spPr>
          <a:xfrm>
            <a:off x="8299425" y="131100"/>
            <a:ext cx="701100" cy="701100"/>
          </a:xfrm>
          <a:prstGeom prst="rect">
            <a:avLst/>
          </a:prstGeom>
          <a:noFill/>
          <a:ln>
            <a:noFill/>
          </a:ln>
        </p:spPr>
      </p:pic>
      <p:graphicFrame>
        <p:nvGraphicFramePr>
          <p:cNvPr id="1486" name="Google Shape;1486;p192"/>
          <p:cNvGraphicFramePr/>
          <p:nvPr/>
        </p:nvGraphicFramePr>
        <p:xfrm>
          <a:off x="146738" y="1644288"/>
          <a:ext cx="3000000" cy="3000000"/>
        </p:xfrm>
        <a:graphic>
          <a:graphicData uri="http://schemas.openxmlformats.org/drawingml/2006/table">
            <a:tbl>
              <a:tblPr>
                <a:noFill/>
                <a:tableStyleId>{59F59028-6CD9-4B71-AD41-A5B0DF8FAB72}</a:tableStyleId>
              </a:tblPr>
              <a:tblGrid>
                <a:gridCol w="8769975">
                  <a:extLst>
                    <a:ext uri="{9D8B030D-6E8A-4147-A177-3AD203B41FA5}">
                      <a16:colId xmlns:a16="http://schemas.microsoft.com/office/drawing/2014/main" val="20000"/>
                    </a:ext>
                  </a:extLst>
                </a:gridCol>
              </a:tblGrid>
              <a:tr h="842475">
                <a:tc>
                  <a:txBody>
                    <a:bodyPr/>
                    <a:lstStyle/>
                    <a:p>
                      <a:pPr marL="0" lvl="0" indent="0" algn="l" rtl="0">
                        <a:lnSpc>
                          <a:spcPct val="135714"/>
                        </a:lnSpc>
                        <a:spcBef>
                          <a:spcPts val="0"/>
                        </a:spcBef>
                        <a:spcAft>
                          <a:spcPts val="0"/>
                        </a:spcAft>
                        <a:buNone/>
                      </a:pPr>
                      <a:r>
                        <a:rPr lang="en-GB" sz="1350">
                          <a:solidFill>
                            <a:srgbClr val="569CD6"/>
                          </a:solidFill>
                          <a:latin typeface="Courier New"/>
                          <a:ea typeface="Courier New"/>
                          <a:cs typeface="Courier New"/>
                          <a:sym typeface="Courier New"/>
                        </a:rPr>
                        <a:t>const</a:t>
                      </a:r>
                      <a:r>
                        <a:rPr lang="en-GB" sz="1350">
                          <a:solidFill>
                            <a:srgbClr val="D4D4D4"/>
                          </a:solidFill>
                          <a:latin typeface="Courier New"/>
                          <a:ea typeface="Courier New"/>
                          <a:cs typeface="Courier New"/>
                          <a:sym typeface="Courier New"/>
                        </a:rPr>
                        <a:t> </a:t>
                      </a:r>
                      <a:r>
                        <a:rPr lang="en-GB" sz="1350">
                          <a:solidFill>
                            <a:srgbClr val="4FC1FF"/>
                          </a:solidFill>
                          <a:latin typeface="Courier New"/>
                          <a:ea typeface="Courier New"/>
                          <a:cs typeface="Courier New"/>
                          <a:sym typeface="Courier New"/>
                        </a:rPr>
                        <a:t>hoy</a:t>
                      </a:r>
                      <a:r>
                        <a:rPr lang="en-GB" sz="1350">
                          <a:solidFill>
                            <a:srgbClr val="D4D4D4"/>
                          </a:solidFill>
                          <a:latin typeface="Courier New"/>
                          <a:ea typeface="Courier New"/>
                          <a:cs typeface="Courier New"/>
                          <a:sym typeface="Courier New"/>
                        </a:rPr>
                        <a:t> = </a:t>
                      </a:r>
                      <a:r>
                        <a:rPr lang="en-GB" sz="1350">
                          <a:solidFill>
                            <a:srgbClr val="569CD6"/>
                          </a:solidFill>
                          <a:latin typeface="Courier New"/>
                          <a:ea typeface="Courier New"/>
                          <a:cs typeface="Courier New"/>
                          <a:sym typeface="Courier New"/>
                        </a:rPr>
                        <a:t>new</a:t>
                      </a:r>
                      <a:r>
                        <a:rPr lang="en-GB" sz="1350">
                          <a:solidFill>
                            <a:srgbClr val="D4D4D4"/>
                          </a:solidFill>
                          <a:latin typeface="Courier New"/>
                          <a:ea typeface="Courier New"/>
                          <a:cs typeface="Courier New"/>
                          <a:sym typeface="Courier New"/>
                        </a:rPr>
                        <a:t> </a:t>
                      </a:r>
                      <a:r>
                        <a:rPr lang="en-GB" sz="1350">
                          <a:solidFill>
                            <a:srgbClr val="4EC9B0"/>
                          </a:solidFill>
                          <a:latin typeface="Courier New"/>
                          <a:ea typeface="Courier New"/>
                          <a:cs typeface="Courier New"/>
                          <a:sym typeface="Courier New"/>
                        </a:rPr>
                        <a:t>Date</a:t>
                      </a:r>
                      <a:r>
                        <a:rPr lang="en-GB" sz="1350">
                          <a:solidFill>
                            <a:srgbClr val="D4D4D4"/>
                          </a:solidFill>
                          <a:latin typeface="Courier New"/>
                          <a:ea typeface="Courier New"/>
                          <a:cs typeface="Courier New"/>
                          <a:sym typeface="Courier New"/>
                        </a:rPr>
                        <a:t>(</a:t>
                      </a:r>
                      <a:r>
                        <a:rPr lang="en-GB" sz="1350">
                          <a:solidFill>
                            <a:srgbClr val="CE9178"/>
                          </a:solidFill>
                          <a:latin typeface="Courier New"/>
                          <a:ea typeface="Courier New"/>
                          <a:cs typeface="Courier New"/>
                          <a:sym typeface="Courier New"/>
                        </a:rPr>
                        <a:t>"December 17, 2021"</a:t>
                      </a:r>
                      <a:r>
                        <a:rPr lang="en-GB"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9CDCFE"/>
                          </a:solidFill>
                          <a:latin typeface="Courier New"/>
                          <a:ea typeface="Courier New"/>
                          <a:cs typeface="Courier New"/>
                          <a:sym typeface="Courier New"/>
                        </a:rPr>
                        <a:t>console</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log</a:t>
                      </a:r>
                      <a:r>
                        <a:rPr lang="en-GB" sz="1350">
                          <a:solidFill>
                            <a:srgbClr val="D4D4D4"/>
                          </a:solidFill>
                          <a:latin typeface="Courier New"/>
                          <a:ea typeface="Courier New"/>
                          <a:cs typeface="Courier New"/>
                          <a:sym typeface="Courier New"/>
                        </a:rPr>
                        <a:t>( </a:t>
                      </a:r>
                      <a:r>
                        <a:rPr lang="en-GB" sz="1350">
                          <a:solidFill>
                            <a:srgbClr val="4FC1FF"/>
                          </a:solidFill>
                          <a:latin typeface="Courier New"/>
                          <a:ea typeface="Courier New"/>
                          <a:cs typeface="Courier New"/>
                          <a:sym typeface="Courier New"/>
                        </a:rPr>
                        <a:t>hoy</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toDateString</a:t>
                      </a:r>
                      <a:r>
                        <a:rPr lang="en-GB" sz="1350">
                          <a:solidFill>
                            <a:srgbClr val="D4D4D4"/>
                          </a:solidFill>
                          <a:latin typeface="Courier New"/>
                          <a:ea typeface="Courier New"/>
                          <a:cs typeface="Courier New"/>
                          <a:sym typeface="Courier New"/>
                        </a:rPr>
                        <a:t>() ) </a:t>
                      </a:r>
                      <a:r>
                        <a:rPr lang="en-GB" sz="1350">
                          <a:solidFill>
                            <a:srgbClr val="6A9955"/>
                          </a:solidFill>
                          <a:latin typeface="Courier New"/>
                          <a:ea typeface="Courier New"/>
                          <a:cs typeface="Courier New"/>
                          <a:sym typeface="Courier New"/>
                        </a:rPr>
                        <a:t>// Fri Dec 17 2021</a:t>
                      </a:r>
                      <a:endParaRPr sz="13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9CDCFE"/>
                          </a:solidFill>
                          <a:latin typeface="Courier New"/>
                          <a:ea typeface="Courier New"/>
                          <a:cs typeface="Courier New"/>
                          <a:sym typeface="Courier New"/>
                        </a:rPr>
                        <a:t>console</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log</a:t>
                      </a:r>
                      <a:r>
                        <a:rPr lang="en-GB" sz="1350">
                          <a:solidFill>
                            <a:srgbClr val="D4D4D4"/>
                          </a:solidFill>
                          <a:latin typeface="Courier New"/>
                          <a:ea typeface="Courier New"/>
                          <a:cs typeface="Courier New"/>
                          <a:sym typeface="Courier New"/>
                        </a:rPr>
                        <a:t>( </a:t>
                      </a:r>
                      <a:r>
                        <a:rPr lang="en-GB" sz="1350">
                          <a:solidFill>
                            <a:srgbClr val="4FC1FF"/>
                          </a:solidFill>
                          <a:latin typeface="Courier New"/>
                          <a:ea typeface="Courier New"/>
                          <a:cs typeface="Courier New"/>
                          <a:sym typeface="Courier New"/>
                        </a:rPr>
                        <a:t>hoy</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toLocaleString</a:t>
                      </a:r>
                      <a:r>
                        <a:rPr lang="en-GB" sz="1350">
                          <a:solidFill>
                            <a:srgbClr val="D4D4D4"/>
                          </a:solidFill>
                          <a:latin typeface="Courier New"/>
                          <a:ea typeface="Courier New"/>
                          <a:cs typeface="Courier New"/>
                          <a:sym typeface="Courier New"/>
                        </a:rPr>
                        <a:t>() ) </a:t>
                      </a:r>
                      <a:r>
                        <a:rPr lang="en-GB" sz="1350">
                          <a:solidFill>
                            <a:srgbClr val="6A9955"/>
                          </a:solidFill>
                          <a:latin typeface="Courier New"/>
                          <a:ea typeface="Courier New"/>
                          <a:cs typeface="Courier New"/>
                          <a:sym typeface="Courier New"/>
                        </a:rPr>
                        <a:t>// 17/12/2021 00:00:00</a:t>
                      </a:r>
                      <a:endParaRPr sz="13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9CDCFE"/>
                          </a:solidFill>
                          <a:latin typeface="Courier New"/>
                          <a:ea typeface="Courier New"/>
                          <a:cs typeface="Courier New"/>
                          <a:sym typeface="Courier New"/>
                        </a:rPr>
                        <a:t>console</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log</a:t>
                      </a:r>
                      <a:r>
                        <a:rPr lang="en-GB" sz="1350">
                          <a:solidFill>
                            <a:srgbClr val="D4D4D4"/>
                          </a:solidFill>
                          <a:latin typeface="Courier New"/>
                          <a:ea typeface="Courier New"/>
                          <a:cs typeface="Courier New"/>
                          <a:sym typeface="Courier New"/>
                        </a:rPr>
                        <a:t>( </a:t>
                      </a:r>
                      <a:r>
                        <a:rPr lang="en-GB" sz="1350">
                          <a:solidFill>
                            <a:srgbClr val="4FC1FF"/>
                          </a:solidFill>
                          <a:latin typeface="Courier New"/>
                          <a:ea typeface="Courier New"/>
                          <a:cs typeface="Courier New"/>
                          <a:sym typeface="Courier New"/>
                        </a:rPr>
                        <a:t>hoy</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toLocaleDateString</a:t>
                      </a:r>
                      <a:r>
                        <a:rPr lang="en-GB" sz="1350">
                          <a:solidFill>
                            <a:srgbClr val="D4D4D4"/>
                          </a:solidFill>
                          <a:latin typeface="Courier New"/>
                          <a:ea typeface="Courier New"/>
                          <a:cs typeface="Courier New"/>
                          <a:sym typeface="Courier New"/>
                        </a:rPr>
                        <a:t>() ) </a:t>
                      </a:r>
                      <a:r>
                        <a:rPr lang="en-GB" sz="1350">
                          <a:solidFill>
                            <a:srgbClr val="6A9955"/>
                          </a:solidFill>
                          <a:latin typeface="Courier New"/>
                          <a:ea typeface="Courier New"/>
                          <a:cs typeface="Courier New"/>
                          <a:sym typeface="Courier New"/>
                        </a:rPr>
                        <a:t>// 17/12/2021</a:t>
                      </a:r>
                      <a:endParaRPr sz="13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9CDCFE"/>
                          </a:solidFill>
                          <a:latin typeface="Courier New"/>
                          <a:ea typeface="Courier New"/>
                          <a:cs typeface="Courier New"/>
                          <a:sym typeface="Courier New"/>
                        </a:rPr>
                        <a:t>console</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log</a:t>
                      </a:r>
                      <a:r>
                        <a:rPr lang="en-GB" sz="1350">
                          <a:solidFill>
                            <a:srgbClr val="D4D4D4"/>
                          </a:solidFill>
                          <a:latin typeface="Courier New"/>
                          <a:ea typeface="Courier New"/>
                          <a:cs typeface="Courier New"/>
                          <a:sym typeface="Courier New"/>
                        </a:rPr>
                        <a:t>( </a:t>
                      </a:r>
                      <a:r>
                        <a:rPr lang="en-GB" sz="1350">
                          <a:solidFill>
                            <a:srgbClr val="4FC1FF"/>
                          </a:solidFill>
                          <a:latin typeface="Courier New"/>
                          <a:ea typeface="Courier New"/>
                          <a:cs typeface="Courier New"/>
                          <a:sym typeface="Courier New"/>
                        </a:rPr>
                        <a:t>hoy</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toTimeString</a:t>
                      </a:r>
                      <a:r>
                        <a:rPr lang="en-GB" sz="1350">
                          <a:solidFill>
                            <a:srgbClr val="D4D4D4"/>
                          </a:solidFill>
                          <a:latin typeface="Courier New"/>
                          <a:ea typeface="Courier New"/>
                          <a:cs typeface="Courier New"/>
                          <a:sym typeface="Courier New"/>
                        </a:rPr>
                        <a:t>() ) </a:t>
                      </a:r>
                      <a:r>
                        <a:rPr lang="en-GB" sz="1350">
                          <a:solidFill>
                            <a:srgbClr val="6A9955"/>
                          </a:solidFill>
                          <a:latin typeface="Courier New"/>
                          <a:ea typeface="Courier New"/>
                          <a:cs typeface="Courier New"/>
                          <a:sym typeface="Courier New"/>
                        </a:rPr>
                        <a:t>// 00:00:00 GMT-0300 (hora estándar de Argentina)</a:t>
                      </a:r>
                      <a:endParaRPr sz="1750">
                        <a:solidFill>
                          <a:srgbClr val="569CD6"/>
                        </a:solidFill>
                        <a:latin typeface="Courier New"/>
                        <a:ea typeface="Courier New"/>
                        <a:cs typeface="Courier New"/>
                        <a:sym typeface="Courier New"/>
                      </a:endParaRPr>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a:gsLst>
            <a:gs pos="0">
              <a:srgbClr val="E0FF00"/>
            </a:gs>
            <a:gs pos="100000">
              <a:srgbClr val="3CEFAB"/>
            </a:gs>
          </a:gsLst>
          <a:lin ang="10800025" scaled="0"/>
        </a:gradFill>
        <a:effectLst/>
      </p:bgPr>
    </p:bg>
    <p:spTree>
      <p:nvGrpSpPr>
        <p:cNvPr id="1" name="Shape 1490"/>
        <p:cNvGrpSpPr/>
        <p:nvPr/>
      </p:nvGrpSpPr>
      <p:grpSpPr>
        <a:xfrm>
          <a:off x="0" y="0"/>
          <a:ext cx="0" cy="0"/>
          <a:chOff x="0" y="0"/>
          <a:chExt cx="0" cy="0"/>
        </a:xfrm>
      </p:grpSpPr>
      <p:sp>
        <p:nvSpPr>
          <p:cNvPr id="1491" name="Google Shape;1491;p193"/>
          <p:cNvSpPr txBox="1"/>
          <p:nvPr/>
        </p:nvSpPr>
        <p:spPr>
          <a:xfrm>
            <a:off x="1671150" y="2077200"/>
            <a:ext cx="5801700" cy="9891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GB" sz="3600" i="1">
                <a:solidFill>
                  <a:schemeClr val="dk1"/>
                </a:solidFill>
                <a:latin typeface="Anton"/>
                <a:ea typeface="Anton"/>
                <a:cs typeface="Anton"/>
                <a:sym typeface="Anton"/>
              </a:rPr>
              <a:t>DIFERENCIAS ENTRE FECHAS</a:t>
            </a:r>
            <a:endParaRPr sz="3600" i="1">
              <a:solidFill>
                <a:schemeClr val="dk1"/>
              </a:solidFill>
              <a:latin typeface="Anton"/>
              <a:ea typeface="Anton"/>
              <a:cs typeface="Anton"/>
              <a:sym typeface="Anton"/>
            </a:endParaRPr>
          </a:p>
        </p:txBody>
      </p:sp>
      <p:pic>
        <p:nvPicPr>
          <p:cNvPr id="1492" name="Google Shape;1492;p19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94"/>
          <p:cNvSpPr txBox="1"/>
          <p:nvPr/>
        </p:nvSpPr>
        <p:spPr>
          <a:xfrm>
            <a:off x="1393950" y="61165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sz="2900" i="1">
                <a:solidFill>
                  <a:schemeClr val="dk1"/>
                </a:solidFill>
                <a:latin typeface="Anton"/>
                <a:ea typeface="Anton"/>
                <a:cs typeface="Anton"/>
                <a:sym typeface="Anton"/>
              </a:rPr>
              <a:t>ALGUNOS PUNTOS IMPORTANTES…</a:t>
            </a:r>
            <a:endParaRPr sz="2900" i="1">
              <a:solidFill>
                <a:schemeClr val="dk1"/>
              </a:solidFill>
              <a:latin typeface="Anton"/>
              <a:ea typeface="Anton"/>
              <a:cs typeface="Anton"/>
              <a:sym typeface="Anton"/>
            </a:endParaRPr>
          </a:p>
          <a:p>
            <a:pPr marL="0" lvl="0" indent="0" algn="l" rtl="0">
              <a:lnSpc>
                <a:spcPct val="150000"/>
              </a:lnSpc>
              <a:spcBef>
                <a:spcPts val="1100"/>
              </a:spcBef>
              <a:spcAft>
                <a:spcPts val="0"/>
              </a:spcAft>
              <a:buClr>
                <a:schemeClr val="dk1"/>
              </a:buClr>
              <a:buSzPts val="1100"/>
              <a:buFont typeface="Arial"/>
              <a:buNone/>
            </a:pPr>
            <a:endParaRPr sz="2900" i="1">
              <a:solidFill>
                <a:schemeClr val="dk1"/>
              </a:solidFill>
              <a:latin typeface="Anton"/>
              <a:ea typeface="Anton"/>
              <a:cs typeface="Anton"/>
              <a:sym typeface="Anton"/>
            </a:endParaRPr>
          </a:p>
          <a:p>
            <a:pPr marL="0" lvl="0" indent="0" algn="just" rtl="0">
              <a:lnSpc>
                <a:spcPct val="150000"/>
              </a:lnSpc>
              <a:spcBef>
                <a:spcPts val="0"/>
              </a:spcBef>
              <a:spcAft>
                <a:spcPts val="0"/>
              </a:spcAft>
              <a:buClr>
                <a:schemeClr val="dk1"/>
              </a:buClr>
              <a:buSzPts val="1100"/>
              <a:buFont typeface="Arial"/>
              <a:buNone/>
            </a:pPr>
            <a:endParaRPr sz="2900" i="1">
              <a:solidFill>
                <a:schemeClr val="dk1"/>
              </a:solidFill>
              <a:latin typeface="Anton"/>
              <a:ea typeface="Anton"/>
              <a:cs typeface="Anton"/>
              <a:sym typeface="Anton"/>
            </a:endParaRPr>
          </a:p>
          <a:p>
            <a:pPr marL="0" lvl="0" indent="0" algn="just" rtl="0">
              <a:lnSpc>
                <a:spcPct val="150000"/>
              </a:lnSpc>
              <a:spcBef>
                <a:spcPts val="1100"/>
              </a:spcBef>
              <a:spcAft>
                <a:spcPts val="1100"/>
              </a:spcAft>
              <a:buClr>
                <a:schemeClr val="dk1"/>
              </a:buClr>
              <a:buSzPts val="1100"/>
              <a:buFont typeface="Arial"/>
              <a:buNone/>
            </a:pPr>
            <a:endParaRPr sz="2900" i="1">
              <a:solidFill>
                <a:schemeClr val="dk1"/>
              </a:solidFill>
              <a:latin typeface="Anton"/>
              <a:ea typeface="Anton"/>
              <a:cs typeface="Anton"/>
              <a:sym typeface="Anton"/>
            </a:endParaRPr>
          </a:p>
        </p:txBody>
      </p:sp>
      <p:pic>
        <p:nvPicPr>
          <p:cNvPr id="1498" name="Google Shape;1498;p19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99" name="Google Shape;1499;p194"/>
          <p:cNvSpPr txBox="1"/>
          <p:nvPr/>
        </p:nvSpPr>
        <p:spPr>
          <a:xfrm>
            <a:off x="304800" y="1556116"/>
            <a:ext cx="8534400" cy="23796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Los resultados de las </a:t>
            </a:r>
            <a:r>
              <a:rPr lang="en-GB" sz="1800" b="1">
                <a:solidFill>
                  <a:schemeClr val="dk1"/>
                </a:solidFill>
                <a:latin typeface="Helvetica Neue"/>
                <a:ea typeface="Helvetica Neue"/>
                <a:cs typeface="Helvetica Neue"/>
                <a:sym typeface="Helvetica Neue"/>
              </a:rPr>
              <a:t>diferencias entre fechas </a:t>
            </a:r>
            <a:r>
              <a:rPr lang="en-GB" sz="1800">
                <a:solidFill>
                  <a:schemeClr val="dk1"/>
                </a:solidFill>
                <a:latin typeface="Helvetica Neue Light"/>
                <a:ea typeface="Helvetica Neue Light"/>
                <a:cs typeface="Helvetica Neue Light"/>
                <a:sym typeface="Helvetica Neue Light"/>
              </a:rPr>
              <a:t>se generan </a:t>
            </a:r>
            <a:r>
              <a:rPr lang="en-GB" sz="1800">
                <a:solidFill>
                  <a:schemeClr val="dk1"/>
                </a:solidFill>
                <a:highlight>
                  <a:srgbClr val="E0FF00"/>
                </a:highlight>
                <a:latin typeface="Helvetica Neue Light"/>
                <a:ea typeface="Helvetica Neue Light"/>
                <a:cs typeface="Helvetica Neue Light"/>
                <a:sym typeface="Helvetica Neue Light"/>
              </a:rPr>
              <a:t>en milisegundos</a:t>
            </a:r>
            <a:r>
              <a:rPr lang="en-GB"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0"/>
              </a:spcAft>
              <a:buNone/>
            </a:pPr>
            <a:r>
              <a:rPr lang="en-GB" sz="1800">
                <a:solidFill>
                  <a:schemeClr val="dk1"/>
                </a:solidFill>
                <a:latin typeface="Helvetica Neue Light"/>
                <a:ea typeface="Helvetica Neue Light"/>
                <a:cs typeface="Helvetica Neue Light"/>
                <a:sym typeface="Helvetica Neue Light"/>
              </a:rPr>
              <a:t>Si quisiera calcular la diferencia de días entre dos fechas habría que generar cálculos adicionales sobre esta diferencia en milisegundos. </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0"/>
              </a:spcAft>
              <a:buNone/>
            </a:pPr>
            <a:r>
              <a:rPr lang="en-GB" sz="1800">
                <a:solidFill>
                  <a:schemeClr val="dk1"/>
                </a:solidFill>
                <a:latin typeface="Helvetica Neue Light"/>
                <a:ea typeface="Helvetica Neue Light"/>
                <a:cs typeface="Helvetica Neue Light"/>
                <a:sym typeface="Helvetica Neue Light"/>
              </a:rPr>
              <a:t>Por suerte, </a:t>
            </a:r>
            <a:r>
              <a:rPr lang="en-GB" sz="1800">
                <a:solidFill>
                  <a:schemeClr val="dk1"/>
                </a:solidFill>
                <a:highlight>
                  <a:srgbClr val="E0FF00"/>
                </a:highlight>
                <a:latin typeface="Helvetica Neue Light"/>
                <a:ea typeface="Helvetica Neue Light"/>
                <a:cs typeface="Helvetica Neue Light"/>
                <a:sym typeface="Helvetica Neue Light"/>
              </a:rPr>
              <a:t>existen librerías que solucionan estos problemas</a:t>
            </a:r>
            <a:r>
              <a:rPr lang="en-GB" sz="1800">
                <a:solidFill>
                  <a:schemeClr val="dk1"/>
                </a:solidFill>
                <a:latin typeface="Helvetica Neue Light"/>
                <a:ea typeface="Helvetica Neue Light"/>
                <a:cs typeface="Helvetica Neue Light"/>
                <a:sym typeface="Helvetica Neue Light"/>
              </a:rPr>
              <a:t> de forma eficiente y rápida, pero las trabajaremos en clases posteriores.</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0"/>
              </a:spcAft>
              <a:buNone/>
            </a:pPr>
            <a:endParaRPr sz="17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1100"/>
              </a:spcAft>
              <a:buNone/>
            </a:pPr>
            <a:endParaRPr sz="1700">
              <a:solidFill>
                <a:schemeClr val="dk1"/>
              </a:solidFill>
              <a:latin typeface="Helvetica Neue Light"/>
              <a:ea typeface="Helvetica Neue Light"/>
              <a:cs typeface="Helvetica Neue Light"/>
              <a:sym typeface="Helvetica Neue Light"/>
            </a:endParaRPr>
          </a:p>
        </p:txBody>
      </p:sp>
      <p:pic>
        <p:nvPicPr>
          <p:cNvPr id="1500" name="Google Shape;1500;p194"/>
          <p:cNvPicPr preferRelativeResize="0"/>
          <p:nvPr/>
        </p:nvPicPr>
        <p:blipFill>
          <a:blip r:embed="rId4">
            <a:alphaModFix/>
          </a:blip>
          <a:stretch>
            <a:fillRect/>
          </a:stretch>
        </p:blipFill>
        <p:spPr>
          <a:xfrm>
            <a:off x="8299425" y="131100"/>
            <a:ext cx="701100" cy="7011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195"/>
          <p:cNvSpPr txBox="1"/>
          <p:nvPr/>
        </p:nvSpPr>
        <p:spPr>
          <a:xfrm>
            <a:off x="1393963" y="70890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sz="2900" i="1">
                <a:solidFill>
                  <a:schemeClr val="dk1"/>
                </a:solidFill>
                <a:latin typeface="Anton"/>
                <a:ea typeface="Anton"/>
                <a:cs typeface="Anton"/>
                <a:sym typeface="Anton"/>
              </a:rPr>
              <a:t>EJEMPLOS DE DIFERENCIAS ENTRE FECHAS</a:t>
            </a:r>
            <a:endParaRPr sz="2900" i="1">
              <a:solidFill>
                <a:schemeClr val="dk1"/>
              </a:solidFill>
              <a:latin typeface="Anton"/>
              <a:ea typeface="Anton"/>
              <a:cs typeface="Anton"/>
              <a:sym typeface="Anton"/>
            </a:endParaRPr>
          </a:p>
          <a:p>
            <a:pPr marL="0" lvl="0" indent="0" algn="l" rtl="0">
              <a:lnSpc>
                <a:spcPct val="150000"/>
              </a:lnSpc>
              <a:spcBef>
                <a:spcPts val="1100"/>
              </a:spcBef>
              <a:spcAft>
                <a:spcPts val="0"/>
              </a:spcAft>
              <a:buClr>
                <a:schemeClr val="dk1"/>
              </a:buClr>
              <a:buSzPts val="1100"/>
              <a:buFont typeface="Arial"/>
              <a:buNone/>
            </a:pPr>
            <a:endParaRPr sz="2900" i="1">
              <a:solidFill>
                <a:schemeClr val="dk1"/>
              </a:solidFill>
              <a:latin typeface="Anton"/>
              <a:ea typeface="Anton"/>
              <a:cs typeface="Anton"/>
              <a:sym typeface="Anton"/>
            </a:endParaRPr>
          </a:p>
          <a:p>
            <a:pPr marL="0" lvl="0" indent="0" algn="just" rtl="0">
              <a:lnSpc>
                <a:spcPct val="150000"/>
              </a:lnSpc>
              <a:spcBef>
                <a:spcPts val="0"/>
              </a:spcBef>
              <a:spcAft>
                <a:spcPts val="0"/>
              </a:spcAft>
              <a:buClr>
                <a:schemeClr val="dk1"/>
              </a:buClr>
              <a:buSzPts val="1100"/>
              <a:buFont typeface="Arial"/>
              <a:buNone/>
            </a:pPr>
            <a:endParaRPr sz="2900" i="1">
              <a:solidFill>
                <a:schemeClr val="dk1"/>
              </a:solidFill>
              <a:latin typeface="Anton"/>
              <a:ea typeface="Anton"/>
              <a:cs typeface="Anton"/>
              <a:sym typeface="Anton"/>
            </a:endParaRPr>
          </a:p>
          <a:p>
            <a:pPr marL="0" lvl="0" indent="0" algn="just" rtl="0">
              <a:lnSpc>
                <a:spcPct val="150000"/>
              </a:lnSpc>
              <a:spcBef>
                <a:spcPts val="1100"/>
              </a:spcBef>
              <a:spcAft>
                <a:spcPts val="1100"/>
              </a:spcAft>
              <a:buClr>
                <a:schemeClr val="dk1"/>
              </a:buClr>
              <a:buSzPts val="1100"/>
              <a:buFont typeface="Arial"/>
              <a:buNone/>
            </a:pPr>
            <a:endParaRPr sz="2900" i="1">
              <a:solidFill>
                <a:schemeClr val="dk1"/>
              </a:solidFill>
              <a:latin typeface="Anton"/>
              <a:ea typeface="Anton"/>
              <a:cs typeface="Anton"/>
              <a:sym typeface="Anton"/>
            </a:endParaRPr>
          </a:p>
        </p:txBody>
      </p:sp>
      <p:pic>
        <p:nvPicPr>
          <p:cNvPr id="1506" name="Google Shape;1506;p19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507" name="Google Shape;1507;p195"/>
          <p:cNvPicPr preferRelativeResize="0"/>
          <p:nvPr/>
        </p:nvPicPr>
        <p:blipFill>
          <a:blip r:embed="rId4">
            <a:alphaModFix/>
          </a:blip>
          <a:stretch>
            <a:fillRect/>
          </a:stretch>
        </p:blipFill>
        <p:spPr>
          <a:xfrm>
            <a:off x="8299425" y="131100"/>
            <a:ext cx="701100" cy="701100"/>
          </a:xfrm>
          <a:prstGeom prst="rect">
            <a:avLst/>
          </a:prstGeom>
          <a:noFill/>
          <a:ln>
            <a:noFill/>
          </a:ln>
        </p:spPr>
      </p:pic>
      <p:graphicFrame>
        <p:nvGraphicFramePr>
          <p:cNvPr id="1508" name="Google Shape;1508;p195"/>
          <p:cNvGraphicFramePr/>
          <p:nvPr/>
        </p:nvGraphicFramePr>
        <p:xfrm>
          <a:off x="1435963" y="1899438"/>
          <a:ext cx="3000000" cy="3000000"/>
        </p:xfrm>
        <a:graphic>
          <a:graphicData uri="http://schemas.openxmlformats.org/drawingml/2006/table">
            <a:tbl>
              <a:tblPr>
                <a:noFill/>
                <a:tableStyleId>{59F59028-6CD9-4B71-AD41-A5B0DF8FAB72}</a:tableStyleId>
              </a:tblPr>
              <a:tblGrid>
                <a:gridCol w="6272075">
                  <a:extLst>
                    <a:ext uri="{9D8B030D-6E8A-4147-A177-3AD203B41FA5}">
                      <a16:colId xmlns:a16="http://schemas.microsoft.com/office/drawing/2014/main" val="20000"/>
                    </a:ext>
                  </a:extLst>
                </a:gridCol>
              </a:tblGrid>
              <a:tr h="842475">
                <a:tc>
                  <a:txBody>
                    <a:bodyPr/>
                    <a:lstStyle/>
                    <a:p>
                      <a:pPr marL="0" lvl="0" indent="0" algn="l" rtl="0">
                        <a:lnSpc>
                          <a:spcPct val="135714"/>
                        </a:lnSpc>
                        <a:spcBef>
                          <a:spcPts val="0"/>
                        </a:spcBef>
                        <a:spcAft>
                          <a:spcPts val="0"/>
                        </a:spcAft>
                        <a:buNone/>
                      </a:pPr>
                      <a:r>
                        <a:rPr lang="en-GB" sz="1350">
                          <a:solidFill>
                            <a:srgbClr val="569CD6"/>
                          </a:solidFill>
                          <a:latin typeface="Courier New"/>
                          <a:ea typeface="Courier New"/>
                          <a:cs typeface="Courier New"/>
                          <a:sym typeface="Courier New"/>
                        </a:rPr>
                        <a:t>const</a:t>
                      </a:r>
                      <a:r>
                        <a:rPr lang="en-GB" sz="1350">
                          <a:solidFill>
                            <a:srgbClr val="D4D4D4"/>
                          </a:solidFill>
                          <a:latin typeface="Courier New"/>
                          <a:ea typeface="Courier New"/>
                          <a:cs typeface="Courier New"/>
                          <a:sym typeface="Courier New"/>
                        </a:rPr>
                        <a:t> </a:t>
                      </a:r>
                      <a:r>
                        <a:rPr lang="en-GB" sz="1350">
                          <a:solidFill>
                            <a:srgbClr val="4FC1FF"/>
                          </a:solidFill>
                          <a:latin typeface="Courier New"/>
                          <a:ea typeface="Courier New"/>
                          <a:cs typeface="Courier New"/>
                          <a:sym typeface="Courier New"/>
                        </a:rPr>
                        <a:t>navidad</a:t>
                      </a:r>
                      <a:r>
                        <a:rPr lang="en-GB" sz="1350">
                          <a:solidFill>
                            <a:srgbClr val="D4D4D4"/>
                          </a:solidFill>
                          <a:latin typeface="Courier New"/>
                          <a:ea typeface="Courier New"/>
                          <a:cs typeface="Courier New"/>
                          <a:sym typeface="Courier New"/>
                        </a:rPr>
                        <a:t> = </a:t>
                      </a:r>
                      <a:r>
                        <a:rPr lang="en-GB" sz="1350">
                          <a:solidFill>
                            <a:srgbClr val="569CD6"/>
                          </a:solidFill>
                          <a:latin typeface="Courier New"/>
                          <a:ea typeface="Courier New"/>
                          <a:cs typeface="Courier New"/>
                          <a:sym typeface="Courier New"/>
                        </a:rPr>
                        <a:t>new</a:t>
                      </a:r>
                      <a:r>
                        <a:rPr lang="en-GB" sz="1350">
                          <a:solidFill>
                            <a:srgbClr val="D4D4D4"/>
                          </a:solidFill>
                          <a:latin typeface="Courier New"/>
                          <a:ea typeface="Courier New"/>
                          <a:cs typeface="Courier New"/>
                          <a:sym typeface="Courier New"/>
                        </a:rPr>
                        <a:t> </a:t>
                      </a:r>
                      <a:r>
                        <a:rPr lang="en-GB" sz="1350">
                          <a:solidFill>
                            <a:srgbClr val="4EC9B0"/>
                          </a:solidFill>
                          <a:latin typeface="Courier New"/>
                          <a:ea typeface="Courier New"/>
                          <a:cs typeface="Courier New"/>
                          <a:sym typeface="Courier New"/>
                        </a:rPr>
                        <a:t>Date</a:t>
                      </a:r>
                      <a:r>
                        <a:rPr lang="en-GB" sz="1350">
                          <a:solidFill>
                            <a:srgbClr val="D4D4D4"/>
                          </a:solidFill>
                          <a:latin typeface="Courier New"/>
                          <a:ea typeface="Courier New"/>
                          <a:cs typeface="Courier New"/>
                          <a:sym typeface="Courier New"/>
                        </a:rPr>
                        <a:t>(</a:t>
                      </a:r>
                      <a:r>
                        <a:rPr lang="en-GB" sz="1350">
                          <a:solidFill>
                            <a:srgbClr val="CE9178"/>
                          </a:solidFill>
                          <a:latin typeface="Courier New"/>
                          <a:ea typeface="Courier New"/>
                          <a:cs typeface="Courier New"/>
                          <a:sym typeface="Courier New"/>
                        </a:rPr>
                        <a:t>"December 25, 2021"</a:t>
                      </a:r>
                      <a:r>
                        <a:rPr lang="en-GB"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569CD6"/>
                          </a:solidFill>
                          <a:latin typeface="Courier New"/>
                          <a:ea typeface="Courier New"/>
                          <a:cs typeface="Courier New"/>
                          <a:sym typeface="Courier New"/>
                        </a:rPr>
                        <a:t>const</a:t>
                      </a:r>
                      <a:r>
                        <a:rPr lang="en-GB" sz="1350">
                          <a:solidFill>
                            <a:srgbClr val="D4D4D4"/>
                          </a:solidFill>
                          <a:latin typeface="Courier New"/>
                          <a:ea typeface="Courier New"/>
                          <a:cs typeface="Courier New"/>
                          <a:sym typeface="Courier New"/>
                        </a:rPr>
                        <a:t> </a:t>
                      </a:r>
                      <a:r>
                        <a:rPr lang="en-GB" sz="1350">
                          <a:solidFill>
                            <a:srgbClr val="4FC1FF"/>
                          </a:solidFill>
                          <a:latin typeface="Courier New"/>
                          <a:ea typeface="Courier New"/>
                          <a:cs typeface="Courier New"/>
                          <a:sym typeface="Courier New"/>
                        </a:rPr>
                        <a:t>hoy</a:t>
                      </a:r>
                      <a:r>
                        <a:rPr lang="en-GB" sz="1350">
                          <a:solidFill>
                            <a:srgbClr val="D4D4D4"/>
                          </a:solidFill>
                          <a:latin typeface="Courier New"/>
                          <a:ea typeface="Courier New"/>
                          <a:cs typeface="Courier New"/>
                          <a:sym typeface="Courier New"/>
                        </a:rPr>
                        <a:t> = </a:t>
                      </a:r>
                      <a:r>
                        <a:rPr lang="en-GB" sz="1350">
                          <a:solidFill>
                            <a:srgbClr val="569CD6"/>
                          </a:solidFill>
                          <a:latin typeface="Courier New"/>
                          <a:ea typeface="Courier New"/>
                          <a:cs typeface="Courier New"/>
                          <a:sym typeface="Courier New"/>
                        </a:rPr>
                        <a:t>new</a:t>
                      </a:r>
                      <a:r>
                        <a:rPr lang="en-GB" sz="1350">
                          <a:solidFill>
                            <a:srgbClr val="D4D4D4"/>
                          </a:solidFill>
                          <a:latin typeface="Courier New"/>
                          <a:ea typeface="Courier New"/>
                          <a:cs typeface="Courier New"/>
                          <a:sym typeface="Courier New"/>
                        </a:rPr>
                        <a:t> </a:t>
                      </a:r>
                      <a:r>
                        <a:rPr lang="en-GB" sz="1350">
                          <a:solidFill>
                            <a:srgbClr val="4EC9B0"/>
                          </a:solidFill>
                          <a:latin typeface="Courier New"/>
                          <a:ea typeface="Courier New"/>
                          <a:cs typeface="Courier New"/>
                          <a:sym typeface="Courier New"/>
                        </a:rPr>
                        <a:t>Date</a:t>
                      </a:r>
                      <a:r>
                        <a:rPr lang="en-GB" sz="1350">
                          <a:solidFill>
                            <a:srgbClr val="D4D4D4"/>
                          </a:solidFill>
                          <a:latin typeface="Courier New"/>
                          <a:ea typeface="Courier New"/>
                          <a:cs typeface="Courier New"/>
                          <a:sym typeface="Courier New"/>
                        </a:rPr>
                        <a:t>(</a:t>
                      </a:r>
                      <a:r>
                        <a:rPr lang="en-GB" sz="1350">
                          <a:solidFill>
                            <a:srgbClr val="CE9178"/>
                          </a:solidFill>
                          <a:latin typeface="Courier New"/>
                          <a:ea typeface="Courier New"/>
                          <a:cs typeface="Courier New"/>
                          <a:sym typeface="Courier New"/>
                        </a:rPr>
                        <a:t>"December 17, 2021"</a:t>
                      </a:r>
                      <a:r>
                        <a:rPr lang="en-GB"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9CDCFE"/>
                          </a:solidFill>
                          <a:latin typeface="Courier New"/>
                          <a:ea typeface="Courier New"/>
                          <a:cs typeface="Courier New"/>
                          <a:sym typeface="Courier New"/>
                        </a:rPr>
                        <a:t>console</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log</a:t>
                      </a:r>
                      <a:r>
                        <a:rPr lang="en-GB" sz="1350">
                          <a:solidFill>
                            <a:srgbClr val="D4D4D4"/>
                          </a:solidFill>
                          <a:latin typeface="Courier New"/>
                          <a:ea typeface="Courier New"/>
                          <a:cs typeface="Courier New"/>
                          <a:sym typeface="Courier New"/>
                        </a:rPr>
                        <a:t>( </a:t>
                      </a:r>
                      <a:r>
                        <a:rPr lang="en-GB" sz="1350">
                          <a:solidFill>
                            <a:srgbClr val="4FC1FF"/>
                          </a:solidFill>
                          <a:latin typeface="Courier New"/>
                          <a:ea typeface="Courier New"/>
                          <a:cs typeface="Courier New"/>
                          <a:sym typeface="Courier New"/>
                        </a:rPr>
                        <a:t>navidad</a:t>
                      </a:r>
                      <a:r>
                        <a:rPr lang="en-GB" sz="1350">
                          <a:solidFill>
                            <a:srgbClr val="D4D4D4"/>
                          </a:solidFill>
                          <a:latin typeface="Courier New"/>
                          <a:ea typeface="Courier New"/>
                          <a:cs typeface="Courier New"/>
                          <a:sym typeface="Courier New"/>
                        </a:rPr>
                        <a:t> - </a:t>
                      </a:r>
                      <a:r>
                        <a:rPr lang="en-GB" sz="1350">
                          <a:solidFill>
                            <a:srgbClr val="4FC1FF"/>
                          </a:solidFill>
                          <a:latin typeface="Courier New"/>
                          <a:ea typeface="Courier New"/>
                          <a:cs typeface="Courier New"/>
                          <a:sym typeface="Courier New"/>
                        </a:rPr>
                        <a:t>hoy</a:t>
                      </a:r>
                      <a:r>
                        <a:rPr lang="en-GB" sz="1350">
                          <a:solidFill>
                            <a:srgbClr val="D4D4D4"/>
                          </a:solidFill>
                          <a:latin typeface="Courier New"/>
                          <a:ea typeface="Courier New"/>
                          <a:cs typeface="Courier New"/>
                          <a:sym typeface="Courier New"/>
                        </a:rPr>
                        <a:t> ) </a:t>
                      </a:r>
                      <a:r>
                        <a:rPr lang="en-GB" sz="1350">
                          <a:solidFill>
                            <a:srgbClr val="6A9955"/>
                          </a:solidFill>
                          <a:latin typeface="Courier New"/>
                          <a:ea typeface="Courier New"/>
                          <a:cs typeface="Courier New"/>
                          <a:sym typeface="Courier New"/>
                        </a:rPr>
                        <a:t>// 691200000</a:t>
                      </a:r>
                      <a:endParaRPr sz="13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569CD6"/>
                          </a:solidFill>
                          <a:latin typeface="Courier New"/>
                          <a:ea typeface="Courier New"/>
                          <a:cs typeface="Courier New"/>
                          <a:sym typeface="Courier New"/>
                        </a:rPr>
                        <a:t>const</a:t>
                      </a:r>
                      <a:r>
                        <a:rPr lang="en-GB" sz="1350">
                          <a:solidFill>
                            <a:srgbClr val="D4D4D4"/>
                          </a:solidFill>
                          <a:latin typeface="Courier New"/>
                          <a:ea typeface="Courier New"/>
                          <a:cs typeface="Courier New"/>
                          <a:sym typeface="Courier New"/>
                        </a:rPr>
                        <a:t> </a:t>
                      </a:r>
                      <a:r>
                        <a:rPr lang="en-GB" sz="1350">
                          <a:solidFill>
                            <a:srgbClr val="4FC1FF"/>
                          </a:solidFill>
                          <a:latin typeface="Courier New"/>
                          <a:ea typeface="Courier New"/>
                          <a:cs typeface="Courier New"/>
                          <a:sym typeface="Courier New"/>
                        </a:rPr>
                        <a:t>milisegundosPorDia</a:t>
                      </a:r>
                      <a:r>
                        <a:rPr lang="en-GB" sz="1350">
                          <a:solidFill>
                            <a:srgbClr val="D4D4D4"/>
                          </a:solidFill>
                          <a:latin typeface="Courier New"/>
                          <a:ea typeface="Courier New"/>
                          <a:cs typeface="Courier New"/>
                          <a:sym typeface="Courier New"/>
                        </a:rPr>
                        <a:t> = </a:t>
                      </a:r>
                      <a:r>
                        <a:rPr lang="en-GB" sz="1350">
                          <a:solidFill>
                            <a:srgbClr val="B5CEA8"/>
                          </a:solidFill>
                          <a:latin typeface="Courier New"/>
                          <a:ea typeface="Courier New"/>
                          <a:cs typeface="Courier New"/>
                          <a:sym typeface="Courier New"/>
                        </a:rPr>
                        <a:t>86400000</a:t>
                      </a:r>
                      <a:endParaRPr sz="1350">
                        <a:solidFill>
                          <a:srgbClr val="B5CEA8"/>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9CDCFE"/>
                          </a:solidFill>
                          <a:latin typeface="Courier New"/>
                          <a:ea typeface="Courier New"/>
                          <a:cs typeface="Courier New"/>
                          <a:sym typeface="Courier New"/>
                        </a:rPr>
                        <a:t>console</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log</a:t>
                      </a:r>
                      <a:r>
                        <a:rPr lang="en-GB" sz="1350">
                          <a:solidFill>
                            <a:srgbClr val="D4D4D4"/>
                          </a:solidFill>
                          <a:latin typeface="Courier New"/>
                          <a:ea typeface="Courier New"/>
                          <a:cs typeface="Courier New"/>
                          <a:sym typeface="Courier New"/>
                        </a:rPr>
                        <a:t>( (</a:t>
                      </a:r>
                      <a:r>
                        <a:rPr lang="en-GB" sz="1350">
                          <a:solidFill>
                            <a:srgbClr val="4FC1FF"/>
                          </a:solidFill>
                          <a:latin typeface="Courier New"/>
                          <a:ea typeface="Courier New"/>
                          <a:cs typeface="Courier New"/>
                          <a:sym typeface="Courier New"/>
                        </a:rPr>
                        <a:t>navidad</a:t>
                      </a:r>
                      <a:r>
                        <a:rPr lang="en-GB" sz="1350">
                          <a:solidFill>
                            <a:srgbClr val="D4D4D4"/>
                          </a:solidFill>
                          <a:latin typeface="Courier New"/>
                          <a:ea typeface="Courier New"/>
                          <a:cs typeface="Courier New"/>
                          <a:sym typeface="Courier New"/>
                        </a:rPr>
                        <a:t> - </a:t>
                      </a:r>
                      <a:r>
                        <a:rPr lang="en-GB" sz="1350">
                          <a:solidFill>
                            <a:srgbClr val="4FC1FF"/>
                          </a:solidFill>
                          <a:latin typeface="Courier New"/>
                          <a:ea typeface="Courier New"/>
                          <a:cs typeface="Courier New"/>
                          <a:sym typeface="Courier New"/>
                        </a:rPr>
                        <a:t>hoy</a:t>
                      </a:r>
                      <a:r>
                        <a:rPr lang="en-GB" sz="1350">
                          <a:solidFill>
                            <a:srgbClr val="D4D4D4"/>
                          </a:solidFill>
                          <a:latin typeface="Courier New"/>
                          <a:ea typeface="Courier New"/>
                          <a:cs typeface="Courier New"/>
                          <a:sym typeface="Courier New"/>
                        </a:rPr>
                        <a:t> ) / </a:t>
                      </a:r>
                      <a:r>
                        <a:rPr lang="en-GB" sz="1350">
                          <a:solidFill>
                            <a:srgbClr val="4FC1FF"/>
                          </a:solidFill>
                          <a:latin typeface="Courier New"/>
                          <a:ea typeface="Courier New"/>
                          <a:cs typeface="Courier New"/>
                          <a:sym typeface="Courier New"/>
                        </a:rPr>
                        <a:t>milisegundosPorDia</a:t>
                      </a:r>
                      <a:r>
                        <a:rPr lang="en-GB" sz="1350">
                          <a:solidFill>
                            <a:srgbClr val="D4D4D4"/>
                          </a:solidFill>
                          <a:latin typeface="Courier New"/>
                          <a:ea typeface="Courier New"/>
                          <a:cs typeface="Courier New"/>
                          <a:sym typeface="Courier New"/>
                        </a:rPr>
                        <a:t>) </a:t>
                      </a:r>
                      <a:r>
                        <a:rPr lang="en-GB" sz="1350">
                          <a:solidFill>
                            <a:srgbClr val="6A9955"/>
                          </a:solidFill>
                          <a:latin typeface="Courier New"/>
                          <a:ea typeface="Courier New"/>
                          <a:cs typeface="Courier New"/>
                          <a:sym typeface="Courier New"/>
                        </a:rPr>
                        <a:t>// 8</a:t>
                      </a:r>
                      <a:endParaRPr sz="1550">
                        <a:solidFill>
                          <a:srgbClr val="569CD6"/>
                        </a:solidFill>
                        <a:latin typeface="Courier New"/>
                        <a:ea typeface="Courier New"/>
                        <a:cs typeface="Courier New"/>
                        <a:sym typeface="Courier New"/>
                      </a:endParaRPr>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pic>
        <p:nvPicPr>
          <p:cNvPr id="1513" name="Google Shape;1513;p19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514" name="Google Shape;1514;p196"/>
          <p:cNvPicPr preferRelativeResize="0"/>
          <p:nvPr/>
        </p:nvPicPr>
        <p:blipFill>
          <a:blip r:embed="rId4">
            <a:alphaModFix/>
          </a:blip>
          <a:stretch>
            <a:fillRect/>
          </a:stretch>
        </p:blipFill>
        <p:spPr>
          <a:xfrm>
            <a:off x="8299425" y="131100"/>
            <a:ext cx="701100" cy="701100"/>
          </a:xfrm>
          <a:prstGeom prst="rect">
            <a:avLst/>
          </a:prstGeom>
          <a:noFill/>
          <a:ln>
            <a:noFill/>
          </a:ln>
        </p:spPr>
      </p:pic>
      <p:graphicFrame>
        <p:nvGraphicFramePr>
          <p:cNvPr id="1515" name="Google Shape;1515;p196"/>
          <p:cNvGraphicFramePr/>
          <p:nvPr/>
        </p:nvGraphicFramePr>
        <p:xfrm>
          <a:off x="1435963" y="1647513"/>
          <a:ext cx="3000000" cy="3000000"/>
        </p:xfrm>
        <a:graphic>
          <a:graphicData uri="http://schemas.openxmlformats.org/drawingml/2006/table">
            <a:tbl>
              <a:tblPr>
                <a:noFill/>
                <a:tableStyleId>{59F59028-6CD9-4B71-AD41-A5B0DF8FAB72}</a:tableStyleId>
              </a:tblPr>
              <a:tblGrid>
                <a:gridCol w="6272075">
                  <a:extLst>
                    <a:ext uri="{9D8B030D-6E8A-4147-A177-3AD203B41FA5}">
                      <a16:colId xmlns:a16="http://schemas.microsoft.com/office/drawing/2014/main" val="20000"/>
                    </a:ext>
                  </a:extLst>
                </a:gridCol>
              </a:tblGrid>
              <a:tr h="842475">
                <a:tc>
                  <a:txBody>
                    <a:bodyPr/>
                    <a:lstStyle/>
                    <a:p>
                      <a:pPr marL="0" lvl="0" indent="0" algn="l" rtl="0">
                        <a:lnSpc>
                          <a:spcPct val="135714"/>
                        </a:lnSpc>
                        <a:spcBef>
                          <a:spcPts val="0"/>
                        </a:spcBef>
                        <a:spcAft>
                          <a:spcPts val="0"/>
                        </a:spcAft>
                        <a:buNone/>
                      </a:pPr>
                      <a:r>
                        <a:rPr lang="en-GB" sz="1250">
                          <a:solidFill>
                            <a:srgbClr val="569CD6"/>
                          </a:solidFill>
                          <a:latin typeface="Courier New"/>
                          <a:ea typeface="Courier New"/>
                          <a:cs typeface="Courier New"/>
                          <a:sym typeface="Courier New"/>
                        </a:rPr>
                        <a:t>const</a:t>
                      </a:r>
                      <a:r>
                        <a:rPr lang="en-GB" sz="1250">
                          <a:solidFill>
                            <a:srgbClr val="D4D4D4"/>
                          </a:solidFill>
                          <a:latin typeface="Courier New"/>
                          <a:ea typeface="Courier New"/>
                          <a:cs typeface="Courier New"/>
                          <a:sym typeface="Courier New"/>
                        </a:rPr>
                        <a:t> </a:t>
                      </a:r>
                      <a:r>
                        <a:rPr lang="en-GB" sz="1250">
                          <a:solidFill>
                            <a:srgbClr val="4FC1FF"/>
                          </a:solidFill>
                          <a:latin typeface="Courier New"/>
                          <a:ea typeface="Courier New"/>
                          <a:cs typeface="Courier New"/>
                          <a:sym typeface="Courier New"/>
                        </a:rPr>
                        <a:t>inicio</a:t>
                      </a:r>
                      <a:r>
                        <a:rPr lang="en-GB" sz="1250">
                          <a:solidFill>
                            <a:srgbClr val="D4D4D4"/>
                          </a:solidFill>
                          <a:latin typeface="Courier New"/>
                          <a:ea typeface="Courier New"/>
                          <a:cs typeface="Courier New"/>
                          <a:sym typeface="Courier New"/>
                        </a:rPr>
                        <a:t> = </a:t>
                      </a:r>
                      <a:r>
                        <a:rPr lang="en-GB" sz="1250">
                          <a:solidFill>
                            <a:srgbClr val="569CD6"/>
                          </a:solidFill>
                          <a:latin typeface="Courier New"/>
                          <a:ea typeface="Courier New"/>
                          <a:cs typeface="Courier New"/>
                          <a:sym typeface="Courier New"/>
                        </a:rPr>
                        <a:t>new</a:t>
                      </a:r>
                      <a:r>
                        <a:rPr lang="en-GB" sz="1250">
                          <a:solidFill>
                            <a:srgbClr val="D4D4D4"/>
                          </a:solidFill>
                          <a:latin typeface="Courier New"/>
                          <a:ea typeface="Courier New"/>
                          <a:cs typeface="Courier New"/>
                          <a:sym typeface="Courier New"/>
                        </a:rPr>
                        <a:t> </a:t>
                      </a:r>
                      <a:r>
                        <a:rPr lang="en-GB" sz="1250">
                          <a:solidFill>
                            <a:srgbClr val="4EC9B0"/>
                          </a:solidFill>
                          <a:latin typeface="Courier New"/>
                          <a:ea typeface="Courier New"/>
                          <a:cs typeface="Courier New"/>
                          <a:sym typeface="Courier New"/>
                        </a:rPr>
                        <a:t>Date</a:t>
                      </a:r>
                      <a:r>
                        <a:rPr lang="en-GB"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C586C0"/>
                          </a:solidFill>
                          <a:latin typeface="Courier New"/>
                          <a:ea typeface="Courier New"/>
                          <a:cs typeface="Courier New"/>
                          <a:sym typeface="Courier New"/>
                        </a:rPr>
                        <a:t>for</a:t>
                      </a:r>
                      <a:r>
                        <a:rPr lang="en-GB" sz="1250">
                          <a:solidFill>
                            <a:srgbClr val="D4D4D4"/>
                          </a:solidFill>
                          <a:latin typeface="Courier New"/>
                          <a:ea typeface="Courier New"/>
                          <a:cs typeface="Courier New"/>
                          <a:sym typeface="Courier New"/>
                        </a:rPr>
                        <a:t> (</a:t>
                      </a:r>
                      <a:r>
                        <a:rPr lang="en-GB" sz="1250">
                          <a:solidFill>
                            <a:srgbClr val="569CD6"/>
                          </a:solidFill>
                          <a:latin typeface="Courier New"/>
                          <a:ea typeface="Courier New"/>
                          <a:cs typeface="Courier New"/>
                          <a:sym typeface="Courier New"/>
                        </a:rPr>
                        <a:t>let</a:t>
                      </a:r>
                      <a:r>
                        <a:rPr lang="en-GB" sz="1250">
                          <a:solidFill>
                            <a:srgbClr val="D4D4D4"/>
                          </a:solidFill>
                          <a:latin typeface="Courier New"/>
                          <a:ea typeface="Courier New"/>
                          <a:cs typeface="Courier New"/>
                          <a:sym typeface="Courier New"/>
                        </a:rPr>
                        <a:t> </a:t>
                      </a:r>
                      <a:r>
                        <a:rPr lang="en-GB" sz="1250">
                          <a:solidFill>
                            <a:srgbClr val="9CDCFE"/>
                          </a:solidFill>
                          <a:latin typeface="Courier New"/>
                          <a:ea typeface="Courier New"/>
                          <a:cs typeface="Courier New"/>
                          <a:sym typeface="Courier New"/>
                        </a:rPr>
                        <a:t>i</a:t>
                      </a:r>
                      <a:r>
                        <a:rPr lang="en-GB" sz="1250">
                          <a:solidFill>
                            <a:srgbClr val="D4D4D4"/>
                          </a:solidFill>
                          <a:latin typeface="Courier New"/>
                          <a:ea typeface="Courier New"/>
                          <a:cs typeface="Courier New"/>
                          <a:sym typeface="Courier New"/>
                        </a:rPr>
                        <a:t> = </a:t>
                      </a:r>
                      <a:r>
                        <a:rPr lang="en-GB" sz="1250">
                          <a:solidFill>
                            <a:srgbClr val="B5CEA8"/>
                          </a:solidFill>
                          <a:latin typeface="Courier New"/>
                          <a:ea typeface="Courier New"/>
                          <a:cs typeface="Courier New"/>
                          <a:sym typeface="Courier New"/>
                        </a:rPr>
                        <a:t>0</a:t>
                      </a:r>
                      <a:r>
                        <a:rPr lang="en-GB" sz="1250">
                          <a:solidFill>
                            <a:srgbClr val="D4D4D4"/>
                          </a:solidFill>
                          <a:latin typeface="Courier New"/>
                          <a:ea typeface="Courier New"/>
                          <a:cs typeface="Courier New"/>
                          <a:sym typeface="Courier New"/>
                        </a:rPr>
                        <a:t>; </a:t>
                      </a:r>
                      <a:r>
                        <a:rPr lang="en-GB" sz="1250">
                          <a:solidFill>
                            <a:srgbClr val="9CDCFE"/>
                          </a:solidFill>
                          <a:latin typeface="Courier New"/>
                          <a:ea typeface="Courier New"/>
                          <a:cs typeface="Courier New"/>
                          <a:sym typeface="Courier New"/>
                        </a:rPr>
                        <a:t>i</a:t>
                      </a:r>
                      <a:r>
                        <a:rPr lang="en-GB" sz="1250">
                          <a:solidFill>
                            <a:srgbClr val="D4D4D4"/>
                          </a:solidFill>
                          <a:latin typeface="Courier New"/>
                          <a:ea typeface="Courier New"/>
                          <a:cs typeface="Courier New"/>
                          <a:sym typeface="Courier New"/>
                        </a:rPr>
                        <a:t> &lt; </a:t>
                      </a:r>
                      <a:r>
                        <a:rPr lang="en-GB" sz="1250">
                          <a:solidFill>
                            <a:srgbClr val="B5CEA8"/>
                          </a:solidFill>
                          <a:latin typeface="Courier New"/>
                          <a:ea typeface="Courier New"/>
                          <a:cs typeface="Courier New"/>
                          <a:sym typeface="Courier New"/>
                        </a:rPr>
                        <a:t>1000</a:t>
                      </a:r>
                      <a:r>
                        <a:rPr lang="en-GB" sz="1250">
                          <a:solidFill>
                            <a:srgbClr val="D4D4D4"/>
                          </a:solidFill>
                          <a:latin typeface="Courier New"/>
                          <a:ea typeface="Courier New"/>
                          <a:cs typeface="Courier New"/>
                          <a:sym typeface="Courier New"/>
                        </a:rPr>
                        <a:t>; </a:t>
                      </a:r>
                      <a:r>
                        <a:rPr lang="en-GB" sz="1250">
                          <a:solidFill>
                            <a:srgbClr val="9CDCFE"/>
                          </a:solidFill>
                          <a:latin typeface="Courier New"/>
                          <a:ea typeface="Courier New"/>
                          <a:cs typeface="Courier New"/>
                          <a:sym typeface="Courier New"/>
                        </a:rPr>
                        <a:t>i</a:t>
                      </a:r>
                      <a:r>
                        <a:rPr lang="en-GB"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D4D4D4"/>
                          </a:solidFill>
                          <a:latin typeface="Courier New"/>
                          <a:ea typeface="Courier New"/>
                          <a:cs typeface="Courier New"/>
                          <a:sym typeface="Courier New"/>
                        </a:rPr>
                        <a:t>    </a:t>
                      </a:r>
                      <a:r>
                        <a:rPr lang="en-GB" sz="1250">
                          <a:solidFill>
                            <a:srgbClr val="9CDCFE"/>
                          </a:solidFill>
                          <a:latin typeface="Courier New"/>
                          <a:ea typeface="Courier New"/>
                          <a:cs typeface="Courier New"/>
                          <a:sym typeface="Courier New"/>
                        </a:rPr>
                        <a:t>console</a:t>
                      </a:r>
                      <a:r>
                        <a:rPr lang="en-GB" sz="1250">
                          <a:solidFill>
                            <a:srgbClr val="D4D4D4"/>
                          </a:solidFill>
                          <a:latin typeface="Courier New"/>
                          <a:ea typeface="Courier New"/>
                          <a:cs typeface="Courier New"/>
                          <a:sym typeface="Courier New"/>
                        </a:rPr>
                        <a:t>.</a:t>
                      </a:r>
                      <a:r>
                        <a:rPr lang="en-GB" sz="1250">
                          <a:solidFill>
                            <a:srgbClr val="DCDCAA"/>
                          </a:solidFill>
                          <a:latin typeface="Courier New"/>
                          <a:ea typeface="Courier New"/>
                          <a:cs typeface="Courier New"/>
                          <a:sym typeface="Courier New"/>
                        </a:rPr>
                        <a:t>log</a:t>
                      </a:r>
                      <a:r>
                        <a:rPr lang="en-GB" sz="1250">
                          <a:solidFill>
                            <a:srgbClr val="D4D4D4"/>
                          </a:solidFill>
                          <a:latin typeface="Courier New"/>
                          <a:ea typeface="Courier New"/>
                          <a:cs typeface="Courier New"/>
                          <a:sym typeface="Courier New"/>
                        </a:rPr>
                        <a:t>(</a:t>
                      </a:r>
                      <a:r>
                        <a:rPr lang="en-GB" sz="1250">
                          <a:solidFill>
                            <a:srgbClr val="CE9178"/>
                          </a:solidFill>
                          <a:latin typeface="Courier New"/>
                          <a:ea typeface="Courier New"/>
                          <a:cs typeface="Courier New"/>
                          <a:sym typeface="Courier New"/>
                        </a:rPr>
                        <a:t>"haciendo tiempo"</a:t>
                      </a:r>
                      <a:r>
                        <a:rPr lang="en-GB"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569CD6"/>
                          </a:solidFill>
                          <a:latin typeface="Courier New"/>
                          <a:ea typeface="Courier New"/>
                          <a:cs typeface="Courier New"/>
                          <a:sym typeface="Courier New"/>
                        </a:rPr>
                        <a:t>const</a:t>
                      </a:r>
                      <a:r>
                        <a:rPr lang="en-GB" sz="1250">
                          <a:solidFill>
                            <a:srgbClr val="D4D4D4"/>
                          </a:solidFill>
                          <a:latin typeface="Courier New"/>
                          <a:ea typeface="Courier New"/>
                          <a:cs typeface="Courier New"/>
                          <a:sym typeface="Courier New"/>
                        </a:rPr>
                        <a:t> </a:t>
                      </a:r>
                      <a:r>
                        <a:rPr lang="en-GB" sz="1250">
                          <a:solidFill>
                            <a:srgbClr val="4FC1FF"/>
                          </a:solidFill>
                          <a:latin typeface="Courier New"/>
                          <a:ea typeface="Courier New"/>
                          <a:cs typeface="Courier New"/>
                          <a:sym typeface="Courier New"/>
                        </a:rPr>
                        <a:t>final</a:t>
                      </a:r>
                      <a:r>
                        <a:rPr lang="en-GB" sz="1250">
                          <a:solidFill>
                            <a:srgbClr val="D4D4D4"/>
                          </a:solidFill>
                          <a:latin typeface="Courier New"/>
                          <a:ea typeface="Courier New"/>
                          <a:cs typeface="Courier New"/>
                          <a:sym typeface="Courier New"/>
                        </a:rPr>
                        <a:t> = </a:t>
                      </a:r>
                      <a:r>
                        <a:rPr lang="en-GB" sz="1250">
                          <a:solidFill>
                            <a:srgbClr val="569CD6"/>
                          </a:solidFill>
                          <a:latin typeface="Courier New"/>
                          <a:ea typeface="Courier New"/>
                          <a:cs typeface="Courier New"/>
                          <a:sym typeface="Courier New"/>
                        </a:rPr>
                        <a:t>new</a:t>
                      </a:r>
                      <a:r>
                        <a:rPr lang="en-GB" sz="1250">
                          <a:solidFill>
                            <a:srgbClr val="D4D4D4"/>
                          </a:solidFill>
                          <a:latin typeface="Courier New"/>
                          <a:ea typeface="Courier New"/>
                          <a:cs typeface="Courier New"/>
                          <a:sym typeface="Courier New"/>
                        </a:rPr>
                        <a:t> </a:t>
                      </a:r>
                      <a:r>
                        <a:rPr lang="en-GB" sz="1250">
                          <a:solidFill>
                            <a:srgbClr val="4EC9B0"/>
                          </a:solidFill>
                          <a:latin typeface="Courier New"/>
                          <a:ea typeface="Courier New"/>
                          <a:cs typeface="Courier New"/>
                          <a:sym typeface="Courier New"/>
                        </a:rPr>
                        <a:t>Date</a:t>
                      </a:r>
                      <a:r>
                        <a:rPr lang="en-GB"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9CDCFE"/>
                          </a:solidFill>
                          <a:latin typeface="Courier New"/>
                          <a:ea typeface="Courier New"/>
                          <a:cs typeface="Courier New"/>
                          <a:sym typeface="Courier New"/>
                        </a:rPr>
                        <a:t>console</a:t>
                      </a:r>
                      <a:r>
                        <a:rPr lang="en-GB" sz="1250">
                          <a:solidFill>
                            <a:srgbClr val="D4D4D4"/>
                          </a:solidFill>
                          <a:latin typeface="Courier New"/>
                          <a:ea typeface="Courier New"/>
                          <a:cs typeface="Courier New"/>
                          <a:sym typeface="Courier New"/>
                        </a:rPr>
                        <a:t>.</a:t>
                      </a:r>
                      <a:r>
                        <a:rPr lang="en-GB" sz="1250">
                          <a:solidFill>
                            <a:srgbClr val="DCDCAA"/>
                          </a:solidFill>
                          <a:latin typeface="Courier New"/>
                          <a:ea typeface="Courier New"/>
                          <a:cs typeface="Courier New"/>
                          <a:sym typeface="Courier New"/>
                        </a:rPr>
                        <a:t>log</a:t>
                      </a:r>
                      <a:r>
                        <a:rPr lang="en-GB" sz="1250">
                          <a:solidFill>
                            <a:srgbClr val="D4D4D4"/>
                          </a:solidFill>
                          <a:latin typeface="Courier New"/>
                          <a:ea typeface="Courier New"/>
                          <a:cs typeface="Courier New"/>
                          <a:sym typeface="Courier New"/>
                        </a:rPr>
                        <a:t>(</a:t>
                      </a:r>
                      <a:r>
                        <a:rPr lang="en-GB" sz="1250">
                          <a:solidFill>
                            <a:srgbClr val="CE9178"/>
                          </a:solidFill>
                          <a:latin typeface="Courier New"/>
                          <a:ea typeface="Courier New"/>
                          <a:cs typeface="Courier New"/>
                          <a:sym typeface="Courier New"/>
                        </a:rPr>
                        <a:t>"El proceso tardó: "</a:t>
                      </a:r>
                      <a:r>
                        <a:rPr lang="en-GB" sz="1250">
                          <a:solidFill>
                            <a:srgbClr val="D4D4D4"/>
                          </a:solidFill>
                          <a:latin typeface="Courier New"/>
                          <a:ea typeface="Courier New"/>
                          <a:cs typeface="Courier New"/>
                          <a:sym typeface="Courier New"/>
                        </a:rPr>
                        <a:t> + (</a:t>
                      </a:r>
                      <a:r>
                        <a:rPr lang="en-GB" sz="1250">
                          <a:solidFill>
                            <a:srgbClr val="4FC1FF"/>
                          </a:solidFill>
                          <a:latin typeface="Courier New"/>
                          <a:ea typeface="Courier New"/>
                          <a:cs typeface="Courier New"/>
                          <a:sym typeface="Courier New"/>
                        </a:rPr>
                        <a:t>final</a:t>
                      </a:r>
                      <a:r>
                        <a:rPr lang="en-GB" sz="1250">
                          <a:solidFill>
                            <a:srgbClr val="D4D4D4"/>
                          </a:solidFill>
                          <a:latin typeface="Courier New"/>
                          <a:ea typeface="Courier New"/>
                          <a:cs typeface="Courier New"/>
                          <a:sym typeface="Courier New"/>
                        </a:rPr>
                        <a:t> - </a:t>
                      </a:r>
                      <a:r>
                        <a:rPr lang="en-GB" sz="1250">
                          <a:solidFill>
                            <a:srgbClr val="4FC1FF"/>
                          </a:solidFill>
                          <a:latin typeface="Courier New"/>
                          <a:ea typeface="Courier New"/>
                          <a:cs typeface="Courier New"/>
                          <a:sym typeface="Courier New"/>
                        </a:rPr>
                        <a:t>inicio</a:t>
                      </a:r>
                      <a:r>
                        <a:rPr lang="en-GB" sz="1250">
                          <a:solidFill>
                            <a:srgbClr val="D4D4D4"/>
                          </a:solidFill>
                          <a:latin typeface="Courier New"/>
                          <a:ea typeface="Courier New"/>
                          <a:cs typeface="Courier New"/>
                          <a:sym typeface="Courier New"/>
                        </a:rPr>
                        <a:t>) + </a:t>
                      </a:r>
                      <a:r>
                        <a:rPr lang="en-GB" sz="1250">
                          <a:solidFill>
                            <a:srgbClr val="CE9178"/>
                          </a:solidFill>
                          <a:latin typeface="Courier New"/>
                          <a:ea typeface="Courier New"/>
                          <a:cs typeface="Courier New"/>
                          <a:sym typeface="Courier New"/>
                        </a:rPr>
                        <a:t>" milisegundos"</a:t>
                      </a:r>
                      <a:r>
                        <a:rPr lang="en-GB"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6A9955"/>
                          </a:solidFill>
                          <a:latin typeface="Courier New"/>
                          <a:ea typeface="Courier New"/>
                          <a:cs typeface="Courier New"/>
                          <a:sym typeface="Courier New"/>
                        </a:rPr>
                        <a:t>// El proceso tardó: 396 milisegundos</a:t>
                      </a:r>
                      <a:endParaRPr sz="1450">
                        <a:solidFill>
                          <a:srgbClr val="569CD6"/>
                        </a:solidFill>
                        <a:latin typeface="Courier New"/>
                        <a:ea typeface="Courier New"/>
                        <a:cs typeface="Courier New"/>
                        <a:sym typeface="Courier New"/>
                      </a:endParaRPr>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sp>
        <p:nvSpPr>
          <p:cNvPr id="1516" name="Google Shape;1516;p196"/>
          <p:cNvSpPr txBox="1"/>
          <p:nvPr/>
        </p:nvSpPr>
        <p:spPr>
          <a:xfrm>
            <a:off x="1393963" y="70890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sz="2900" i="1">
                <a:solidFill>
                  <a:schemeClr val="dk1"/>
                </a:solidFill>
                <a:latin typeface="Anton"/>
                <a:ea typeface="Anton"/>
                <a:cs typeface="Anton"/>
                <a:sym typeface="Anton"/>
              </a:rPr>
              <a:t>EJEMPLOS DE DIFERENCIAS ENTRE FECHAS</a:t>
            </a:r>
            <a:endParaRPr sz="2900" i="1">
              <a:solidFill>
                <a:schemeClr val="dk1"/>
              </a:solidFill>
              <a:latin typeface="Anton"/>
              <a:ea typeface="Anton"/>
              <a:cs typeface="Anton"/>
              <a:sym typeface="Anton"/>
            </a:endParaRPr>
          </a:p>
          <a:p>
            <a:pPr marL="0" lvl="0" indent="0" algn="l" rtl="0">
              <a:lnSpc>
                <a:spcPct val="150000"/>
              </a:lnSpc>
              <a:spcBef>
                <a:spcPts val="1100"/>
              </a:spcBef>
              <a:spcAft>
                <a:spcPts val="0"/>
              </a:spcAft>
              <a:buClr>
                <a:schemeClr val="dk1"/>
              </a:buClr>
              <a:buSzPts val="1100"/>
              <a:buFont typeface="Arial"/>
              <a:buNone/>
            </a:pPr>
            <a:endParaRPr sz="2900" i="1">
              <a:solidFill>
                <a:schemeClr val="dk1"/>
              </a:solidFill>
              <a:latin typeface="Anton"/>
              <a:ea typeface="Anton"/>
              <a:cs typeface="Anton"/>
              <a:sym typeface="Anton"/>
            </a:endParaRPr>
          </a:p>
          <a:p>
            <a:pPr marL="0" lvl="0" indent="0" algn="just" rtl="0">
              <a:lnSpc>
                <a:spcPct val="150000"/>
              </a:lnSpc>
              <a:spcBef>
                <a:spcPts val="0"/>
              </a:spcBef>
              <a:spcAft>
                <a:spcPts val="0"/>
              </a:spcAft>
              <a:buClr>
                <a:schemeClr val="dk1"/>
              </a:buClr>
              <a:buSzPts val="1100"/>
              <a:buFont typeface="Arial"/>
              <a:buNone/>
            </a:pPr>
            <a:endParaRPr sz="2900" i="1">
              <a:solidFill>
                <a:schemeClr val="dk1"/>
              </a:solidFill>
              <a:latin typeface="Anton"/>
              <a:ea typeface="Anton"/>
              <a:cs typeface="Anton"/>
              <a:sym typeface="Anton"/>
            </a:endParaRPr>
          </a:p>
          <a:p>
            <a:pPr marL="0" lvl="0" indent="0" algn="just" rtl="0">
              <a:lnSpc>
                <a:spcPct val="150000"/>
              </a:lnSpc>
              <a:spcBef>
                <a:spcPts val="1100"/>
              </a:spcBef>
              <a:spcAft>
                <a:spcPts val="1100"/>
              </a:spcAft>
              <a:buClr>
                <a:schemeClr val="dk1"/>
              </a:buClr>
              <a:buSzPts val="1100"/>
              <a:buFont typeface="Arial"/>
              <a:buNone/>
            </a:pPr>
            <a:endParaRPr sz="2900" i="1">
              <a:solidFill>
                <a:schemeClr val="dk1"/>
              </a:solidFill>
              <a:latin typeface="Anton"/>
              <a:ea typeface="Anton"/>
              <a:cs typeface="Anton"/>
              <a:sym typeface="Anton"/>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0"/>
        <p:cNvGrpSpPr/>
        <p:nvPr/>
      </p:nvGrpSpPr>
      <p:grpSpPr>
        <a:xfrm>
          <a:off x="0" y="0"/>
          <a:ext cx="0" cy="0"/>
          <a:chOff x="0" y="0"/>
          <a:chExt cx="0" cy="0"/>
        </a:xfrm>
      </p:grpSpPr>
      <p:sp>
        <p:nvSpPr>
          <p:cNvPr id="1521" name="Google Shape;1521;p197"/>
          <p:cNvSpPr txBox="1"/>
          <p:nvPr/>
        </p:nvSpPr>
        <p:spPr>
          <a:xfrm>
            <a:off x="780612" y="639900"/>
            <a:ext cx="7582800" cy="303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i="1">
                <a:solidFill>
                  <a:srgbClr val="E0FF00"/>
                </a:solidFill>
                <a:latin typeface="Anton"/>
                <a:ea typeface="Anton"/>
                <a:cs typeface="Anton"/>
                <a:sym typeface="Anton"/>
              </a:rPr>
              <a:t>PRE-ENTREGA Nº 1</a:t>
            </a:r>
            <a:endParaRPr sz="3000" i="1">
              <a:solidFill>
                <a:srgbClr val="E0FF00"/>
              </a:solidFill>
              <a:latin typeface="Didact Gothic"/>
              <a:ea typeface="Didact Gothic"/>
              <a:cs typeface="Didact Gothic"/>
              <a:sym typeface="Didact Gothic"/>
            </a:endParaRPr>
          </a:p>
          <a:p>
            <a:pPr marL="0" lvl="0" indent="0" algn="ctr" rtl="0">
              <a:spcBef>
                <a:spcPts val="1000"/>
              </a:spcBef>
              <a:spcAft>
                <a:spcPts val="0"/>
              </a:spcAft>
              <a:buClr>
                <a:schemeClr val="dk1"/>
              </a:buClr>
              <a:buSzPts val="1100"/>
              <a:buFont typeface="Arial"/>
              <a:buNone/>
            </a:pPr>
            <a:r>
              <a:rPr lang="en-GB" sz="2000" i="1">
                <a:solidFill>
                  <a:schemeClr val="lt1"/>
                </a:solidFill>
                <a:latin typeface="Helvetica Neue Light"/>
                <a:ea typeface="Helvetica Neue Light"/>
                <a:cs typeface="Helvetica Neue Light"/>
                <a:sym typeface="Helvetica Neue Light"/>
              </a:rPr>
              <a:t>Llegamos al cierre del cuarto bloque. A continuación se entregarán las consignas de la </a:t>
            </a:r>
            <a:r>
              <a:rPr lang="en-GB" sz="2000" b="1" i="1">
                <a:solidFill>
                  <a:schemeClr val="lt1"/>
                </a:solidFill>
                <a:latin typeface="Helvetica Neue"/>
                <a:ea typeface="Helvetica Neue"/>
                <a:cs typeface="Helvetica Neue"/>
                <a:sym typeface="Helvetica Neue"/>
              </a:rPr>
              <a:t>primera pre-entrega</a:t>
            </a:r>
            <a:r>
              <a:rPr lang="en-GB" sz="2000" i="1">
                <a:solidFill>
                  <a:schemeClr val="lt1"/>
                </a:solidFill>
                <a:latin typeface="Helvetica Neue Light"/>
                <a:ea typeface="Helvetica Neue Light"/>
                <a:cs typeface="Helvetica Neue Light"/>
                <a:sym typeface="Helvetica Neue Light"/>
              </a:rPr>
              <a:t> del curso. La misma, incluye temas vistos en este bloque y los anteriores.</a:t>
            </a:r>
            <a:endParaRPr sz="2000" i="1">
              <a:solidFill>
                <a:schemeClr val="lt1"/>
              </a:solidFill>
              <a:latin typeface="Helvetica Neue Light"/>
              <a:ea typeface="Helvetica Neue Light"/>
              <a:cs typeface="Helvetica Neue Light"/>
              <a:sym typeface="Helvetica Neue Light"/>
            </a:endParaRPr>
          </a:p>
          <a:p>
            <a:pPr marL="0" lvl="0" indent="0" algn="ctr" rtl="0">
              <a:spcBef>
                <a:spcPts val="0"/>
              </a:spcBef>
              <a:spcAft>
                <a:spcPts val="0"/>
              </a:spcAft>
              <a:buNone/>
            </a:pPr>
            <a:endParaRPr sz="2000" i="1">
              <a:solidFill>
                <a:schemeClr val="lt1"/>
              </a:solidFill>
              <a:latin typeface="Helvetica Neue Light"/>
              <a:ea typeface="Helvetica Neue Light"/>
              <a:cs typeface="Helvetica Neue Light"/>
              <a:sym typeface="Helvetica Neue Light"/>
            </a:endParaRPr>
          </a:p>
          <a:p>
            <a:pPr marL="0" lvl="0" indent="0" algn="l" rtl="0">
              <a:spcBef>
                <a:spcPts val="0"/>
              </a:spcBef>
              <a:spcAft>
                <a:spcPts val="0"/>
              </a:spcAft>
              <a:buNone/>
            </a:pPr>
            <a:endParaRPr sz="2000">
              <a:solidFill>
                <a:srgbClr val="E8E7E3"/>
              </a:solidFill>
              <a:latin typeface="Helvetica Neue Light"/>
              <a:ea typeface="Helvetica Neue Light"/>
              <a:cs typeface="Helvetica Neue Light"/>
              <a:sym typeface="Helvetica Neue Light"/>
            </a:endParaRPr>
          </a:p>
        </p:txBody>
      </p:sp>
      <p:pic>
        <p:nvPicPr>
          <p:cNvPr id="1522" name="Google Shape;1522;p197"/>
          <p:cNvPicPr preferRelativeResize="0"/>
          <p:nvPr/>
        </p:nvPicPr>
        <p:blipFill>
          <a:blip r:embed="rId4">
            <a:alphaModFix/>
          </a:blip>
          <a:stretch>
            <a:fillRect/>
          </a:stretch>
        </p:blipFill>
        <p:spPr>
          <a:xfrm>
            <a:off x="2999388" y="2757549"/>
            <a:ext cx="3145225" cy="1838942"/>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pic>
        <p:nvPicPr>
          <p:cNvPr id="1527" name="Google Shape;1527;p19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528" name="Google Shape;1528;p198"/>
          <p:cNvSpPr txBox="1"/>
          <p:nvPr/>
        </p:nvSpPr>
        <p:spPr>
          <a:xfrm>
            <a:off x="174575" y="214875"/>
            <a:ext cx="4042200" cy="6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9" name="Google Shape;1529;p198"/>
          <p:cNvSpPr txBox="1"/>
          <p:nvPr/>
        </p:nvSpPr>
        <p:spPr>
          <a:xfrm>
            <a:off x="3542550" y="1333738"/>
            <a:ext cx="5211900" cy="8862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La pre-entrega se compone de temas vistos hasta el momento, más otros que verán durante el </a:t>
            </a:r>
            <a:r>
              <a:rPr lang="en-GB" sz="1700">
                <a:solidFill>
                  <a:schemeClr val="dk1"/>
                </a:solidFill>
                <a:highlight>
                  <a:srgbClr val="E0FF00"/>
                </a:highlight>
                <a:latin typeface="Helvetica Neue Light"/>
                <a:ea typeface="Helvetica Neue Light"/>
                <a:cs typeface="Helvetica Neue Light"/>
                <a:sym typeface="Helvetica Neue Light"/>
              </a:rPr>
              <a:t>módulo completo</a:t>
            </a:r>
            <a:r>
              <a:rPr lang="en-GB" sz="1700">
                <a:solidFill>
                  <a:schemeClr val="dk1"/>
                </a:solidFill>
                <a:latin typeface="Helvetica Neue Light"/>
                <a:ea typeface="Helvetica Neue Light"/>
                <a:cs typeface="Helvetica Neue Light"/>
                <a:sym typeface="Helvetica Neue Light"/>
              </a:rPr>
              <a:t> 💪.</a:t>
            </a:r>
            <a:endParaRPr sz="1700">
              <a:solidFill>
                <a:schemeClr val="dk1"/>
              </a:solidFill>
              <a:latin typeface="Helvetica Neue Light"/>
              <a:ea typeface="Helvetica Neue Light"/>
              <a:cs typeface="Helvetica Neue Light"/>
              <a:sym typeface="Helvetica Neue Light"/>
            </a:endParaRPr>
          </a:p>
        </p:txBody>
      </p:sp>
      <p:sp>
        <p:nvSpPr>
          <p:cNvPr id="1530" name="Google Shape;1530;p198"/>
          <p:cNvSpPr txBox="1"/>
          <p:nvPr/>
        </p:nvSpPr>
        <p:spPr>
          <a:xfrm>
            <a:off x="3453150" y="2325752"/>
            <a:ext cx="5211900" cy="852900"/>
          </a:xfrm>
          <a:prstGeom prst="rect">
            <a:avLst/>
          </a:prstGeom>
          <a:noFill/>
          <a:ln>
            <a:noFill/>
          </a:ln>
        </p:spPr>
        <p:txBody>
          <a:bodyPr spcFirstLastPara="1" wrap="square" lIns="91425" tIns="91425" rIns="91425" bIns="91425" anchor="t" anchorCtr="0">
            <a:noAutofit/>
          </a:bodyPr>
          <a:lstStyle/>
          <a:p>
            <a:pPr marL="457200" lvl="0" indent="-336550" algn="ctr" rtl="0">
              <a:spcBef>
                <a:spcPts val="0"/>
              </a:spcBef>
              <a:spcAft>
                <a:spcPts val="0"/>
              </a:spcAft>
              <a:buSzPts val="1700"/>
              <a:buFont typeface="Helvetica Neue"/>
              <a:buChar char="●"/>
            </a:pPr>
            <a:r>
              <a:rPr lang="en-GB" sz="1700" b="1">
                <a:latin typeface="Helvetica Neue"/>
                <a:ea typeface="Helvetica Neue"/>
                <a:cs typeface="Helvetica Neue"/>
                <a:sym typeface="Helvetica Neue"/>
              </a:rPr>
              <a:t>Recuerden que tendrán hasta 7 días para resolverlo y subirlo.</a:t>
            </a:r>
            <a:endParaRPr sz="1700" b="1">
              <a:latin typeface="Helvetica Neue"/>
              <a:ea typeface="Helvetica Neue"/>
              <a:cs typeface="Helvetica Neue"/>
              <a:sym typeface="Helvetica Neue"/>
            </a:endParaRPr>
          </a:p>
        </p:txBody>
      </p:sp>
      <p:pic>
        <p:nvPicPr>
          <p:cNvPr id="1531" name="Google Shape;1531;p198"/>
          <p:cNvPicPr preferRelativeResize="0"/>
          <p:nvPr/>
        </p:nvPicPr>
        <p:blipFill>
          <a:blip r:embed="rId4">
            <a:alphaModFix/>
          </a:blip>
          <a:stretch>
            <a:fillRect/>
          </a:stretch>
        </p:blipFill>
        <p:spPr>
          <a:xfrm>
            <a:off x="0" y="1607812"/>
            <a:ext cx="3628850" cy="1808300"/>
          </a:xfrm>
          <a:prstGeom prst="rect">
            <a:avLst/>
          </a:prstGeom>
          <a:noFill/>
          <a:ln>
            <a:noFill/>
          </a:ln>
        </p:spPr>
      </p:pic>
      <p:grpSp>
        <p:nvGrpSpPr>
          <p:cNvPr id="1532" name="Google Shape;1532;p198"/>
          <p:cNvGrpSpPr/>
          <p:nvPr/>
        </p:nvGrpSpPr>
        <p:grpSpPr>
          <a:xfrm>
            <a:off x="0" y="4137650"/>
            <a:ext cx="1646700" cy="1005850"/>
            <a:chOff x="0" y="4137650"/>
            <a:chExt cx="1646700" cy="1005850"/>
          </a:xfrm>
        </p:grpSpPr>
        <p:cxnSp>
          <p:nvCxnSpPr>
            <p:cNvPr id="1533" name="Google Shape;1533;p198"/>
            <p:cNvCxnSpPr/>
            <p:nvPr/>
          </p:nvCxnSpPr>
          <p:spPr>
            <a:xfrm rot="10800000">
              <a:off x="1228025" y="4151150"/>
              <a:ext cx="0" cy="976800"/>
            </a:xfrm>
            <a:prstGeom prst="straightConnector1">
              <a:avLst/>
            </a:prstGeom>
            <a:noFill/>
            <a:ln w="19050" cap="flat" cmpd="sng">
              <a:solidFill>
                <a:srgbClr val="000000"/>
              </a:solidFill>
              <a:prstDash val="solid"/>
              <a:round/>
              <a:headEnd type="none" w="med" len="med"/>
              <a:tailEnd type="none" w="med" len="med"/>
            </a:ln>
          </p:spPr>
        </p:cxnSp>
        <p:cxnSp>
          <p:nvCxnSpPr>
            <p:cNvPr id="1534" name="Google Shape;1534;p198"/>
            <p:cNvCxnSpPr/>
            <p:nvPr/>
          </p:nvCxnSpPr>
          <p:spPr>
            <a:xfrm>
              <a:off x="0" y="4851300"/>
              <a:ext cx="1646700" cy="0"/>
            </a:xfrm>
            <a:prstGeom prst="straightConnector1">
              <a:avLst/>
            </a:prstGeom>
            <a:noFill/>
            <a:ln w="19050" cap="flat" cmpd="sng">
              <a:solidFill>
                <a:srgbClr val="000000"/>
              </a:solidFill>
              <a:prstDash val="solid"/>
              <a:round/>
              <a:headEnd type="none" w="med" len="med"/>
              <a:tailEnd type="none" w="med" len="med"/>
            </a:ln>
          </p:spPr>
        </p:cxnSp>
        <p:cxnSp>
          <p:nvCxnSpPr>
            <p:cNvPr id="1535" name="Google Shape;1535;p198"/>
            <p:cNvCxnSpPr/>
            <p:nvPr/>
          </p:nvCxnSpPr>
          <p:spPr>
            <a:xfrm rot="10800000">
              <a:off x="269025" y="4137650"/>
              <a:ext cx="0" cy="990300"/>
            </a:xfrm>
            <a:prstGeom prst="straightConnector1">
              <a:avLst/>
            </a:prstGeom>
            <a:noFill/>
            <a:ln w="19050" cap="flat" cmpd="sng">
              <a:solidFill>
                <a:srgbClr val="000000"/>
              </a:solidFill>
              <a:prstDash val="solid"/>
              <a:round/>
              <a:headEnd type="none" w="med" len="med"/>
              <a:tailEnd type="none" w="med" len="med"/>
            </a:ln>
          </p:spPr>
        </p:cxnSp>
        <p:cxnSp>
          <p:nvCxnSpPr>
            <p:cNvPr id="1536" name="Google Shape;1536;p198"/>
            <p:cNvCxnSpPr/>
            <p:nvPr/>
          </p:nvCxnSpPr>
          <p:spPr>
            <a:xfrm rot="10800000">
              <a:off x="593925" y="4164600"/>
              <a:ext cx="0" cy="978900"/>
            </a:xfrm>
            <a:prstGeom prst="straightConnector1">
              <a:avLst/>
            </a:prstGeom>
            <a:noFill/>
            <a:ln w="19050" cap="flat" cmpd="sng">
              <a:solidFill>
                <a:srgbClr val="000000"/>
              </a:solidFill>
              <a:prstDash val="solid"/>
              <a:round/>
              <a:headEnd type="none" w="med" len="med"/>
              <a:tailEnd type="none" w="med" len="med"/>
            </a:ln>
          </p:spPr>
        </p:cxnSp>
        <p:cxnSp>
          <p:nvCxnSpPr>
            <p:cNvPr id="1537" name="Google Shape;1537;p198"/>
            <p:cNvCxnSpPr/>
            <p:nvPr/>
          </p:nvCxnSpPr>
          <p:spPr>
            <a:xfrm rot="10800000">
              <a:off x="934500" y="4177800"/>
              <a:ext cx="0" cy="965700"/>
            </a:xfrm>
            <a:prstGeom prst="straightConnector1">
              <a:avLst/>
            </a:prstGeom>
            <a:noFill/>
            <a:ln w="19050" cap="flat" cmpd="sng">
              <a:solidFill>
                <a:srgbClr val="000000"/>
              </a:solidFill>
              <a:prstDash val="solid"/>
              <a:round/>
              <a:headEnd type="none" w="med" len="med"/>
              <a:tailEnd type="none" w="med" len="med"/>
            </a:ln>
          </p:spPr>
        </p:cxnSp>
      </p:grpSp>
      <p:cxnSp>
        <p:nvCxnSpPr>
          <p:cNvPr id="1538" name="Google Shape;1538;p198"/>
          <p:cNvCxnSpPr/>
          <p:nvPr/>
        </p:nvCxnSpPr>
        <p:spPr>
          <a:xfrm>
            <a:off x="0" y="4648350"/>
            <a:ext cx="1646700" cy="0"/>
          </a:xfrm>
          <a:prstGeom prst="straightConnector1">
            <a:avLst/>
          </a:prstGeom>
          <a:noFill/>
          <a:ln w="19050" cap="flat" cmpd="sng">
            <a:solidFill>
              <a:srgbClr val="000000"/>
            </a:solidFill>
            <a:prstDash val="solid"/>
            <a:round/>
            <a:headEnd type="none" w="med" len="med"/>
            <a:tailEnd type="none" w="med" len="med"/>
          </a:ln>
        </p:spPr>
      </p:cxnSp>
      <p:grpSp>
        <p:nvGrpSpPr>
          <p:cNvPr id="1539" name="Google Shape;1539;p198"/>
          <p:cNvGrpSpPr/>
          <p:nvPr/>
        </p:nvGrpSpPr>
        <p:grpSpPr>
          <a:xfrm>
            <a:off x="7514556" y="80050"/>
            <a:ext cx="1554485" cy="1005870"/>
            <a:chOff x="7497300" y="-4725"/>
            <a:chExt cx="1646700" cy="1110600"/>
          </a:xfrm>
        </p:grpSpPr>
        <p:pic>
          <p:nvPicPr>
            <p:cNvPr id="1540" name="Google Shape;1540;p198"/>
            <p:cNvPicPr preferRelativeResize="0"/>
            <p:nvPr/>
          </p:nvPicPr>
          <p:blipFill rotWithShape="1">
            <a:blip r:embed="rId5">
              <a:alphaModFix/>
            </a:blip>
            <a:srcRect l="17287" t="25138" r="20574" b="17584"/>
            <a:stretch/>
          </p:blipFill>
          <p:spPr>
            <a:xfrm>
              <a:off x="7497300" y="-4725"/>
              <a:ext cx="1646700" cy="1110600"/>
            </a:xfrm>
            <a:prstGeom prst="rect">
              <a:avLst/>
            </a:prstGeom>
            <a:noFill/>
            <a:ln>
              <a:noFill/>
            </a:ln>
          </p:spPr>
        </p:pic>
        <p:pic>
          <p:nvPicPr>
            <p:cNvPr id="1541" name="Google Shape;1541;p198"/>
            <p:cNvPicPr preferRelativeResize="0"/>
            <p:nvPr/>
          </p:nvPicPr>
          <p:blipFill>
            <a:blip r:embed="rId6">
              <a:alphaModFix/>
            </a:blip>
            <a:stretch>
              <a:fillRect/>
            </a:stretch>
          </p:blipFill>
          <p:spPr>
            <a:xfrm>
              <a:off x="7940167" y="218576"/>
              <a:ext cx="848016" cy="827315"/>
            </a:xfrm>
            <a:prstGeom prst="rect">
              <a:avLst/>
            </a:prstGeom>
            <a:noFill/>
            <a:ln>
              <a:noFill/>
            </a:ln>
          </p:spPr>
        </p:pic>
      </p:grpSp>
      <p:pic>
        <p:nvPicPr>
          <p:cNvPr id="1542" name="Google Shape;1542;p198"/>
          <p:cNvPicPr preferRelativeResize="0"/>
          <p:nvPr/>
        </p:nvPicPr>
        <p:blipFill>
          <a:blip r:embed="rId7">
            <a:alphaModFix/>
          </a:blip>
          <a:stretch>
            <a:fillRect/>
          </a:stretch>
        </p:blipFill>
        <p:spPr>
          <a:xfrm>
            <a:off x="1489150" y="2068863"/>
            <a:ext cx="886200" cy="8862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pic>
        <p:nvPicPr>
          <p:cNvPr id="1547" name="Google Shape;1547;p199"/>
          <p:cNvPicPr preferRelativeResize="0"/>
          <p:nvPr/>
        </p:nvPicPr>
        <p:blipFill rotWithShape="1">
          <a:blip r:embed="rId3">
            <a:alphaModFix/>
          </a:blip>
          <a:srcRect/>
          <a:stretch/>
        </p:blipFill>
        <p:spPr>
          <a:xfrm>
            <a:off x="7567925" y="4659625"/>
            <a:ext cx="1186526" cy="330675"/>
          </a:xfrm>
          <a:prstGeom prst="rect">
            <a:avLst/>
          </a:prstGeom>
          <a:noFill/>
          <a:ln>
            <a:noFill/>
          </a:ln>
        </p:spPr>
      </p:pic>
      <p:sp>
        <p:nvSpPr>
          <p:cNvPr id="1548" name="Google Shape;1548;p199"/>
          <p:cNvSpPr txBox="1"/>
          <p:nvPr/>
        </p:nvSpPr>
        <p:spPr>
          <a:xfrm>
            <a:off x="218425" y="2077200"/>
            <a:ext cx="87072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0" i="1" u="none" strike="noStrike" cap="none">
                <a:solidFill>
                  <a:srgbClr val="000000"/>
                </a:solidFill>
                <a:latin typeface="Anton"/>
                <a:ea typeface="Anton"/>
                <a:cs typeface="Anton"/>
                <a:sym typeface="Anton"/>
              </a:rPr>
              <a:t>PRIMERA ENTREGA DEL PROYECTO FINAL </a:t>
            </a:r>
            <a:endParaRPr sz="4000" b="0" i="1" u="none" strike="noStrike" cap="none">
              <a:solidFill>
                <a:srgbClr val="000000"/>
              </a:solidFill>
              <a:latin typeface="Anton"/>
              <a:ea typeface="Anton"/>
              <a:cs typeface="Anton"/>
              <a:sym typeface="Anton"/>
            </a:endParaRPr>
          </a:p>
        </p:txBody>
      </p:sp>
      <p:sp>
        <p:nvSpPr>
          <p:cNvPr id="1549" name="Google Shape;1549;p199"/>
          <p:cNvSpPr txBox="1"/>
          <p:nvPr/>
        </p:nvSpPr>
        <p:spPr>
          <a:xfrm>
            <a:off x="938125" y="3076800"/>
            <a:ext cx="7267800" cy="12537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000"/>
              <a:buFont typeface="Arial"/>
              <a:buNone/>
            </a:pPr>
            <a:r>
              <a:rPr lang="en-GB" sz="1800" b="0" i="0" u="none" strike="noStrike" cap="none">
                <a:solidFill>
                  <a:srgbClr val="000000"/>
                </a:solidFill>
                <a:latin typeface="Helvetica Neue Light"/>
                <a:ea typeface="Helvetica Neue Light"/>
                <a:cs typeface="Helvetica Neue Light"/>
                <a:sym typeface="Helvetica Neue Light"/>
              </a:rPr>
              <a:t>Deberás entregar </a:t>
            </a:r>
            <a:r>
              <a:rPr lang="en-GB" sz="1800" b="1">
                <a:latin typeface="Helvetica Neue"/>
                <a:ea typeface="Helvetica Neue"/>
                <a:cs typeface="Helvetica Neue"/>
                <a:sym typeface="Helvetica Neue"/>
              </a:rPr>
              <a:t>la </a:t>
            </a:r>
            <a:r>
              <a:rPr lang="en-GB" sz="1800" b="1" i="0" u="none" strike="noStrike" cap="none">
                <a:solidFill>
                  <a:srgbClr val="000000"/>
                </a:solidFill>
                <a:latin typeface="Helvetica Neue"/>
                <a:ea typeface="Helvetica Neue"/>
                <a:cs typeface="Helvetica Neue"/>
                <a:sym typeface="Helvetica Neue"/>
              </a:rPr>
              <a:t>Estructura HTML y CSS del proyecto</a:t>
            </a:r>
            <a:r>
              <a:rPr lang="en-GB" sz="1800" b="1">
                <a:latin typeface="Helvetica Neue"/>
                <a:ea typeface="Helvetica Neue"/>
                <a:cs typeface="Helvetica Neue"/>
                <a:sym typeface="Helvetica Neue"/>
              </a:rPr>
              <a:t>, las</a:t>
            </a:r>
            <a:r>
              <a:rPr lang="en-GB" sz="1800" b="1" i="0" u="none" strike="noStrike" cap="none">
                <a:solidFill>
                  <a:srgbClr val="000000"/>
                </a:solidFill>
                <a:latin typeface="Helvetica Neue"/>
                <a:ea typeface="Helvetica Neue"/>
                <a:cs typeface="Helvetica Neue"/>
                <a:sym typeface="Helvetica Neue"/>
              </a:rPr>
              <a:t> </a:t>
            </a:r>
            <a:r>
              <a:rPr lang="en-GB" sz="1800" b="1">
                <a:latin typeface="Helvetica Neue"/>
                <a:ea typeface="Helvetica Neue"/>
                <a:cs typeface="Helvetica Neue"/>
                <a:sym typeface="Helvetica Neue"/>
              </a:rPr>
              <a:t>v</a:t>
            </a:r>
            <a:r>
              <a:rPr lang="en-GB" sz="1800" b="1" i="0" u="none" strike="noStrike" cap="none">
                <a:solidFill>
                  <a:srgbClr val="000000"/>
                </a:solidFill>
                <a:latin typeface="Helvetica Neue"/>
                <a:ea typeface="Helvetica Neue"/>
                <a:cs typeface="Helvetica Neue"/>
                <a:sym typeface="Helvetica Neue"/>
              </a:rPr>
              <a:t>ariables de JS necesarias</a:t>
            </a:r>
            <a:r>
              <a:rPr lang="en-GB" sz="1800" b="1">
                <a:latin typeface="Helvetica Neue"/>
                <a:ea typeface="Helvetica Neue"/>
                <a:cs typeface="Helvetica Neue"/>
                <a:sym typeface="Helvetica Neue"/>
              </a:rPr>
              <a:t> y los</a:t>
            </a:r>
            <a:r>
              <a:rPr lang="en-GB" sz="1800" b="1" i="0" u="none" strike="noStrike" cap="none">
                <a:solidFill>
                  <a:srgbClr val="000000"/>
                </a:solidFill>
                <a:latin typeface="Helvetica Neue"/>
                <a:ea typeface="Helvetica Neue"/>
                <a:cs typeface="Helvetica Neue"/>
                <a:sym typeface="Helvetica Neue"/>
              </a:rPr>
              <a:t> </a:t>
            </a:r>
            <a:r>
              <a:rPr lang="en-GB" sz="1800" b="1">
                <a:latin typeface="Helvetica Neue"/>
                <a:ea typeface="Helvetica Neue"/>
                <a:cs typeface="Helvetica Neue"/>
                <a:sym typeface="Helvetica Neue"/>
              </a:rPr>
              <a:t>o</a:t>
            </a:r>
            <a:r>
              <a:rPr lang="en-GB" sz="1800" b="1" i="0" u="none" strike="noStrike" cap="none">
                <a:solidFill>
                  <a:srgbClr val="000000"/>
                </a:solidFill>
                <a:latin typeface="Helvetica Neue"/>
                <a:ea typeface="Helvetica Neue"/>
                <a:cs typeface="Helvetica Neue"/>
                <a:sym typeface="Helvetica Neue"/>
              </a:rPr>
              <a:t>bjetos de JS,</a:t>
            </a:r>
            <a:r>
              <a:rPr lang="en-GB" sz="1800" b="0" i="0" u="none" strike="noStrike" cap="none">
                <a:solidFill>
                  <a:srgbClr val="000000"/>
                </a:solidFill>
                <a:latin typeface="Helvetica Neue Light"/>
                <a:ea typeface="Helvetica Neue Light"/>
                <a:cs typeface="Helvetica Neue Light"/>
                <a:sym typeface="Helvetica Neue Light"/>
              </a:rPr>
              <a:t> correspondientes a la primera entrega de tu proyecto final.</a:t>
            </a:r>
            <a:endParaRPr sz="1800" b="0" i="0" u="none" strike="noStrike" cap="none">
              <a:solidFill>
                <a:srgbClr val="000000"/>
              </a:solidFill>
              <a:latin typeface="Helvetica Neue Light"/>
              <a:ea typeface="Helvetica Neue Light"/>
              <a:cs typeface="Helvetica Neue Light"/>
              <a:sym typeface="Helvetica Neue Light"/>
            </a:endParaRPr>
          </a:p>
        </p:txBody>
      </p:sp>
      <p:pic>
        <p:nvPicPr>
          <p:cNvPr id="1550" name="Google Shape;1550;p199"/>
          <p:cNvPicPr preferRelativeResize="0"/>
          <p:nvPr/>
        </p:nvPicPr>
        <p:blipFill rotWithShape="1">
          <a:blip r:embed="rId4">
            <a:alphaModFix/>
          </a:blip>
          <a:srcRect/>
          <a:stretch/>
        </p:blipFill>
        <p:spPr>
          <a:xfrm>
            <a:off x="3882275" y="708249"/>
            <a:ext cx="1379450" cy="13794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pic>
        <p:nvPicPr>
          <p:cNvPr id="1555" name="Google Shape;1555;p200"/>
          <p:cNvPicPr preferRelativeResize="0"/>
          <p:nvPr/>
        </p:nvPicPr>
        <p:blipFill rotWithShape="1">
          <a:blip r:embed="rId3">
            <a:alphaModFix/>
          </a:blip>
          <a:srcRect/>
          <a:stretch/>
        </p:blipFill>
        <p:spPr>
          <a:xfrm>
            <a:off x="7567925" y="4659625"/>
            <a:ext cx="1186526" cy="330675"/>
          </a:xfrm>
          <a:prstGeom prst="rect">
            <a:avLst/>
          </a:prstGeom>
          <a:noFill/>
          <a:ln>
            <a:noFill/>
          </a:ln>
        </p:spPr>
      </p:pic>
      <p:graphicFrame>
        <p:nvGraphicFramePr>
          <p:cNvPr id="1556" name="Google Shape;1556;p200"/>
          <p:cNvGraphicFramePr/>
          <p:nvPr/>
        </p:nvGraphicFramePr>
        <p:xfrm>
          <a:off x="153250" y="95238"/>
          <a:ext cx="3000000" cy="3000000"/>
        </p:xfrm>
        <a:graphic>
          <a:graphicData uri="http://schemas.openxmlformats.org/drawingml/2006/table">
            <a:tbl>
              <a:tblPr>
                <a:noFill/>
                <a:tableStyleId>{B7162E0D-63C1-49C7-90FE-EE61F105313D}</a:tableStyleId>
              </a:tblPr>
              <a:tblGrid>
                <a:gridCol w="2945825">
                  <a:extLst>
                    <a:ext uri="{9D8B030D-6E8A-4147-A177-3AD203B41FA5}">
                      <a16:colId xmlns:a16="http://schemas.microsoft.com/office/drawing/2014/main" val="20000"/>
                    </a:ext>
                  </a:extLst>
                </a:gridCol>
                <a:gridCol w="3822275">
                  <a:extLst>
                    <a:ext uri="{9D8B030D-6E8A-4147-A177-3AD203B41FA5}">
                      <a16:colId xmlns:a16="http://schemas.microsoft.com/office/drawing/2014/main" val="20001"/>
                    </a:ext>
                  </a:extLst>
                </a:gridCol>
                <a:gridCol w="2069375">
                  <a:extLst>
                    <a:ext uri="{9D8B030D-6E8A-4147-A177-3AD203B41FA5}">
                      <a16:colId xmlns:a16="http://schemas.microsoft.com/office/drawing/2014/main" val="20002"/>
                    </a:ext>
                  </a:extLst>
                </a:gridCol>
              </a:tblGrid>
              <a:tr h="543025">
                <a:tc gridSpan="3">
                  <a:txBody>
                    <a:bodyPr/>
                    <a:lstStyle/>
                    <a:p>
                      <a:pPr marL="0" marR="0" lvl="0" indent="0" algn="l" rtl="0">
                        <a:lnSpc>
                          <a:spcPct val="100000"/>
                        </a:lnSpc>
                        <a:spcBef>
                          <a:spcPts val="0"/>
                        </a:spcBef>
                        <a:spcAft>
                          <a:spcPts val="0"/>
                        </a:spcAft>
                        <a:buClr>
                          <a:srgbClr val="000000"/>
                        </a:buClr>
                        <a:buSzPts val="2200"/>
                        <a:buFont typeface="Arial"/>
                        <a:buNone/>
                      </a:pPr>
                      <a:r>
                        <a:rPr lang="en-GB" sz="2200" i="1" u="none" strike="noStrike" cap="none">
                          <a:solidFill>
                            <a:schemeClr val="dk1"/>
                          </a:solidFill>
                          <a:latin typeface="Anton"/>
                          <a:ea typeface="Anton"/>
                          <a:cs typeface="Anton"/>
                          <a:sym typeface="Anton"/>
                        </a:rPr>
                        <a:t>PRIMERA ENTREGA DEL PROYECTO FINAL</a:t>
                      </a:r>
                      <a:endParaRPr sz="2400" i="1" u="none" strike="noStrike" cap="none">
                        <a:solidFill>
                          <a:schemeClr val="dk1"/>
                        </a:solidFill>
                        <a:latin typeface="Anton"/>
                        <a:ea typeface="Anton"/>
                        <a:cs typeface="Anton"/>
                        <a:sym typeface="Anton"/>
                      </a:endParaRPr>
                    </a:p>
                  </a:txBody>
                  <a:tcPr marL="91425" marR="91425" marT="162000"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FF00"/>
                    </a:solidFill>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0"/>
                  </a:ext>
                </a:extLst>
              </a:tr>
              <a:tr h="1085900">
                <a:tc gridSpan="2">
                  <a:txBody>
                    <a:bodyPr/>
                    <a:lstStyle/>
                    <a:p>
                      <a:pPr marL="0" marR="0" lvl="0" indent="0" algn="l" rtl="0">
                        <a:lnSpc>
                          <a:spcPct val="100000"/>
                        </a:lnSpc>
                        <a:spcBef>
                          <a:spcPts val="0"/>
                        </a:spcBef>
                        <a:spcAft>
                          <a:spcPts val="0"/>
                        </a:spcAft>
                        <a:buClr>
                          <a:srgbClr val="000000"/>
                        </a:buClr>
                        <a:buSzPts val="1600"/>
                        <a:buFont typeface="Arial"/>
                        <a:buNone/>
                      </a:pPr>
                      <a:r>
                        <a:rPr lang="en-GB" b="1" u="none" strike="noStrike" cap="none">
                          <a:latin typeface="Helvetica Neue"/>
                          <a:ea typeface="Helvetica Neue"/>
                          <a:cs typeface="Helvetica Neue"/>
                          <a:sym typeface="Helvetica Neue"/>
                        </a:rPr>
                        <a:t>Formato: </a:t>
                      </a:r>
                      <a:r>
                        <a:rPr lang="en-GB">
                          <a:solidFill>
                            <a:schemeClr val="dk1"/>
                          </a:solidFill>
                          <a:latin typeface="Helvetica Neue Light"/>
                          <a:ea typeface="Helvetica Neue Light"/>
                          <a:cs typeface="Helvetica Neue Light"/>
                          <a:sym typeface="Helvetica Neue Light"/>
                        </a:rPr>
                        <a:t>Página HTML y  código fuente en JavaScript. Debe identificar el apellido del alumno/a en el nombre de archivo comprimido por “claseApellido”. </a:t>
                      </a:r>
                      <a:endParaRPr>
                        <a:solidFill>
                          <a:schemeClr val="dk1"/>
                        </a:solidFill>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Clr>
                          <a:srgbClr val="000000"/>
                        </a:buClr>
                        <a:buSzPts val="1600"/>
                        <a:buFont typeface="Arial"/>
                        <a:buNone/>
                      </a:pPr>
                      <a:r>
                        <a:rPr lang="en-GB" b="1" u="none" strike="noStrike" cap="none">
                          <a:latin typeface="Helvetica Neue"/>
                          <a:ea typeface="Helvetica Neue"/>
                          <a:cs typeface="Helvetica Neue"/>
                          <a:sym typeface="Helvetica Neue"/>
                        </a:rPr>
                        <a:t>Sugerencia: </a:t>
                      </a:r>
                      <a:r>
                        <a:rPr lang="en-GB">
                          <a:solidFill>
                            <a:schemeClr val="dk1"/>
                          </a:solidFill>
                          <a:latin typeface="Helvetica Neue Light"/>
                          <a:ea typeface="Helvetica Neue Light"/>
                          <a:cs typeface="Helvetica Neue Light"/>
                          <a:sym typeface="Helvetica Neue Light"/>
                        </a:rPr>
                        <a:t>Si bien, por el momento solo podemos hacer entradas con prompt() y salidas con alert() o console.log(), es suficiente para empezar a pensar el proceso a simular en términos de entradas, variables, estructuras, funciones, métodos y salidas. Verificar Rúbrica</a:t>
                      </a:r>
                      <a:endParaRPr>
                        <a:solidFill>
                          <a:schemeClr val="dk1"/>
                        </a:solidFill>
                        <a:latin typeface="Helvetica Neue Light"/>
                        <a:ea typeface="Helvetica Neue Light"/>
                        <a:cs typeface="Helvetica Neue Light"/>
                        <a:sym typeface="Helvetica Neue Ligh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FF00"/>
                    </a:solidFill>
                  </a:tcPr>
                </a:tc>
                <a:tc hMerge="1">
                  <a:txBody>
                    <a:bodyPr/>
                    <a:lstStyle/>
                    <a:p>
                      <a:endParaRPr lang="es-AR"/>
                    </a:p>
                  </a:txBody>
                  <a:tcPr/>
                </a:tc>
                <a:tc>
                  <a:txBody>
                    <a:bodyPr/>
                    <a:lstStyle/>
                    <a:p>
                      <a:pPr marL="0" marR="0" lvl="0" indent="0" algn="ctr" rtl="0">
                        <a:lnSpc>
                          <a:spcPct val="100000"/>
                        </a:lnSpc>
                        <a:spcBef>
                          <a:spcPts val="0"/>
                        </a:spcBef>
                        <a:spcAft>
                          <a:spcPts val="0"/>
                        </a:spcAft>
                        <a:buClr>
                          <a:srgbClr val="000000"/>
                        </a:buClr>
                        <a:buSzPts val="1500"/>
                        <a:buFont typeface="Arial"/>
                        <a:buNone/>
                      </a:pPr>
                      <a:endParaRPr sz="1500" u="none" strike="noStrike" cap="none">
                        <a:latin typeface="Helvetica Neue"/>
                        <a:ea typeface="Helvetica Neue"/>
                        <a:cs typeface="Helvetica Neue"/>
                        <a:sym typeface="Helvetica Neue"/>
                      </a:endParaRPr>
                    </a:p>
                  </a:txBody>
                  <a:tcPr marL="91425" marR="91425" marT="91425" marB="91425">
                    <a:lnL w="9525" cap="flat" cmpd="sng">
                      <a:solidFill>
                        <a:srgbClr val="000000"/>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698875">
                <a:tc gridSpan="3">
                  <a:txBody>
                    <a:bodyPr/>
                    <a:lstStyle/>
                    <a:p>
                      <a:pPr marL="0" marR="0" lvl="0" indent="0" algn="l" rtl="0">
                        <a:lnSpc>
                          <a:spcPct val="100000"/>
                        </a:lnSpc>
                        <a:spcBef>
                          <a:spcPts val="0"/>
                        </a:spcBef>
                        <a:spcAft>
                          <a:spcPts val="0"/>
                        </a:spcAft>
                        <a:buClr>
                          <a:srgbClr val="000000"/>
                        </a:buClr>
                        <a:buSzPts val="1700"/>
                        <a:buFont typeface="Arial"/>
                        <a:buNone/>
                      </a:pPr>
                      <a:r>
                        <a:rPr lang="en-GB" b="1" u="none" strike="noStrike" cap="none"/>
                        <a:t>&gt;&gt;</a:t>
                      </a:r>
                      <a:r>
                        <a:rPr lang="en-GB" b="1" u="none" strike="noStrike" cap="none">
                          <a:solidFill>
                            <a:schemeClr val="dk1"/>
                          </a:solidFill>
                          <a:latin typeface="Helvetica Neue"/>
                          <a:ea typeface="Helvetica Neue"/>
                          <a:cs typeface="Helvetica Neue"/>
                          <a:sym typeface="Helvetica Neue"/>
                        </a:rPr>
                        <a:t>Objetivos Generales:</a:t>
                      </a:r>
                      <a:endParaRPr b="1" u="none" strike="noStrike" cap="none">
                        <a:solidFill>
                          <a:schemeClr val="dk1"/>
                        </a:solidFill>
                        <a:latin typeface="Helvetica Neue"/>
                        <a:ea typeface="Helvetica Neue"/>
                        <a:cs typeface="Helvetica Neue"/>
                        <a:sym typeface="Helvetica Neue"/>
                      </a:endParaRPr>
                    </a:p>
                    <a:p>
                      <a:pPr marL="457200" marR="0" lvl="0" indent="-317500" algn="l" rtl="0">
                        <a:lnSpc>
                          <a:spcPct val="100000"/>
                        </a:lnSpc>
                        <a:spcBef>
                          <a:spcPts val="0"/>
                        </a:spcBef>
                        <a:spcAft>
                          <a:spcPts val="0"/>
                        </a:spcAft>
                        <a:buClr>
                          <a:schemeClr val="dk1"/>
                        </a:buClr>
                        <a:buSzPts val="1400"/>
                        <a:buFont typeface="Helvetica Neue Light"/>
                        <a:buAutoNum type="arabicPeriod"/>
                      </a:pPr>
                      <a:r>
                        <a:rPr lang="en-GB">
                          <a:solidFill>
                            <a:schemeClr val="dk1"/>
                          </a:solidFill>
                          <a:latin typeface="Helvetica Neue Light"/>
                          <a:ea typeface="Helvetica Neue Light"/>
                          <a:cs typeface="Helvetica Neue Light"/>
                          <a:sym typeface="Helvetica Neue Light"/>
                        </a:rPr>
                        <a:t>C</a:t>
                      </a:r>
                      <a:r>
                        <a:rPr lang="en-GB" u="none" strike="noStrike" cap="none">
                          <a:solidFill>
                            <a:schemeClr val="dk1"/>
                          </a:solidFill>
                          <a:latin typeface="Helvetica Neue Light"/>
                          <a:ea typeface="Helvetica Neue Light"/>
                          <a:cs typeface="Helvetica Neue Light"/>
                          <a:sym typeface="Helvetica Neue Light"/>
                        </a:rPr>
                        <a:t>odificar la funcionalidad inicial del simulador. </a:t>
                      </a:r>
                      <a:endParaRPr>
                        <a:solidFill>
                          <a:schemeClr val="dk1"/>
                        </a:solidFill>
                        <a:latin typeface="Helvetica Neue Light"/>
                        <a:ea typeface="Helvetica Neue Light"/>
                        <a:cs typeface="Helvetica Neue Light"/>
                        <a:sym typeface="Helvetica Neue Light"/>
                      </a:endParaRPr>
                    </a:p>
                    <a:p>
                      <a:pPr marL="457200" marR="0" lvl="0" indent="-317500" algn="l" rtl="0">
                        <a:lnSpc>
                          <a:spcPct val="100000"/>
                        </a:lnSpc>
                        <a:spcBef>
                          <a:spcPts val="0"/>
                        </a:spcBef>
                        <a:spcAft>
                          <a:spcPts val="0"/>
                        </a:spcAft>
                        <a:buClr>
                          <a:schemeClr val="dk1"/>
                        </a:buClr>
                        <a:buSzPts val="1400"/>
                        <a:buFont typeface="Helvetica Neue Light"/>
                        <a:buAutoNum type="arabicPeriod"/>
                      </a:pPr>
                      <a:r>
                        <a:rPr lang="en-GB" u="none" strike="noStrike" cap="none">
                          <a:solidFill>
                            <a:schemeClr val="dk1"/>
                          </a:solidFill>
                          <a:latin typeface="Helvetica Neue Light"/>
                          <a:ea typeface="Helvetica Neue Light"/>
                          <a:cs typeface="Helvetica Neue Light"/>
                          <a:sym typeface="Helvetica Neue Light"/>
                        </a:rPr>
                        <a:t>Identif</a:t>
                      </a:r>
                      <a:r>
                        <a:rPr lang="en-GB">
                          <a:solidFill>
                            <a:schemeClr val="dk1"/>
                          </a:solidFill>
                          <a:latin typeface="Helvetica Neue Light"/>
                          <a:ea typeface="Helvetica Neue Light"/>
                          <a:cs typeface="Helvetica Neue Light"/>
                          <a:sym typeface="Helvetica Neue Light"/>
                        </a:rPr>
                        <a:t>icar</a:t>
                      </a:r>
                      <a:r>
                        <a:rPr lang="en-GB" u="none" strike="noStrike" cap="none">
                          <a:solidFill>
                            <a:schemeClr val="dk1"/>
                          </a:solidFill>
                          <a:latin typeface="Helvetica Neue Light"/>
                          <a:ea typeface="Helvetica Neue Light"/>
                          <a:cs typeface="Helvetica Neue Light"/>
                          <a:sym typeface="Helvetica Neue Light"/>
                        </a:rPr>
                        <a:t> el flujo de trabajo </a:t>
                      </a:r>
                      <a:r>
                        <a:rPr lang="en-GB">
                          <a:solidFill>
                            <a:schemeClr val="dk1"/>
                          </a:solidFill>
                          <a:latin typeface="Helvetica Neue Light"/>
                          <a:ea typeface="Helvetica Neue Light"/>
                          <a:cs typeface="Helvetica Neue Light"/>
                          <a:sym typeface="Helvetica Neue Light"/>
                        </a:rPr>
                        <a:t>d</a:t>
                      </a:r>
                      <a:r>
                        <a:rPr lang="en-GB" u="none" strike="noStrike" cap="none">
                          <a:solidFill>
                            <a:schemeClr val="dk1"/>
                          </a:solidFill>
                          <a:latin typeface="Helvetica Neue Light"/>
                          <a:ea typeface="Helvetica Neue Light"/>
                          <a:cs typeface="Helvetica Neue Light"/>
                          <a:sym typeface="Helvetica Neue Light"/>
                        </a:rPr>
                        <a:t>el script en términos de captura de entradas ingresadas por el usuario, procesamiento esencial del simulador y notificación de resultados en forma de salida.</a:t>
                      </a:r>
                      <a:endParaRPr>
                        <a:solidFill>
                          <a:schemeClr val="dk1"/>
                        </a:solidFill>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Clr>
                          <a:srgbClr val="000000"/>
                        </a:buClr>
                        <a:buSzPts val="1700"/>
                        <a:buFont typeface="Arial"/>
                        <a:buNone/>
                      </a:pPr>
                      <a:endParaRPr b="1">
                        <a:solidFill>
                          <a:schemeClr val="dk1"/>
                        </a:solidFill>
                      </a:endParaRPr>
                    </a:p>
                    <a:p>
                      <a:pPr marL="0" marR="0" lvl="0" indent="0" algn="l" rtl="0">
                        <a:lnSpc>
                          <a:spcPct val="100000"/>
                        </a:lnSpc>
                        <a:spcBef>
                          <a:spcPts val="0"/>
                        </a:spcBef>
                        <a:spcAft>
                          <a:spcPts val="0"/>
                        </a:spcAft>
                        <a:buClr>
                          <a:srgbClr val="000000"/>
                        </a:buClr>
                        <a:buSzPts val="1700"/>
                        <a:buFont typeface="Arial"/>
                        <a:buNone/>
                      </a:pPr>
                      <a:r>
                        <a:rPr lang="en-GB" b="1" u="none" strike="noStrike" cap="none">
                          <a:solidFill>
                            <a:schemeClr val="dk1"/>
                          </a:solidFill>
                        </a:rPr>
                        <a:t>&gt;&gt;</a:t>
                      </a:r>
                      <a:r>
                        <a:rPr lang="en-GB" b="1" u="none" strike="noStrike" cap="none">
                          <a:solidFill>
                            <a:schemeClr val="dk1"/>
                          </a:solidFill>
                          <a:latin typeface="Helvetica Neue"/>
                          <a:ea typeface="Helvetica Neue"/>
                          <a:cs typeface="Helvetica Neue"/>
                          <a:sym typeface="Helvetica Neue"/>
                        </a:rPr>
                        <a:t>Objetivos Específicos:</a:t>
                      </a:r>
                      <a:endParaRPr b="1" u="none" strike="noStrike" cap="none">
                        <a:solidFill>
                          <a:schemeClr val="dk1"/>
                        </a:solidFill>
                        <a:latin typeface="Helvetica Neue"/>
                        <a:ea typeface="Helvetica Neue"/>
                        <a:cs typeface="Helvetica Neue"/>
                        <a:sym typeface="Helvetica Neue"/>
                      </a:endParaRPr>
                    </a:p>
                    <a:p>
                      <a:pPr marL="457200" marR="0" lvl="0" indent="-317500" algn="l" rtl="0">
                        <a:lnSpc>
                          <a:spcPct val="100000"/>
                        </a:lnSpc>
                        <a:spcBef>
                          <a:spcPts val="0"/>
                        </a:spcBef>
                        <a:spcAft>
                          <a:spcPts val="0"/>
                        </a:spcAft>
                        <a:buClr>
                          <a:schemeClr val="dk1"/>
                        </a:buClr>
                        <a:buSzPts val="1400"/>
                        <a:buFont typeface="Helvetica Neue Light"/>
                        <a:buAutoNum type="arabicPeriod"/>
                      </a:pPr>
                      <a:r>
                        <a:rPr lang="en-GB">
                          <a:solidFill>
                            <a:schemeClr val="dk1"/>
                          </a:solidFill>
                          <a:latin typeface="Helvetica Neue Light"/>
                          <a:ea typeface="Helvetica Neue Light"/>
                          <a:cs typeface="Helvetica Neue Light"/>
                          <a:sym typeface="Helvetica Neue Light"/>
                        </a:rPr>
                        <a:t>C</a:t>
                      </a:r>
                      <a:r>
                        <a:rPr lang="en-GB" u="none" strike="noStrike" cap="none">
                          <a:solidFill>
                            <a:schemeClr val="dk1"/>
                          </a:solidFill>
                          <a:latin typeface="Helvetica Neue Light"/>
                          <a:ea typeface="Helvetica Neue Light"/>
                          <a:cs typeface="Helvetica Neue Light"/>
                          <a:sym typeface="Helvetica Neue Light"/>
                        </a:rPr>
                        <a:t>apturar </a:t>
                      </a:r>
                      <a:r>
                        <a:rPr lang="en-GB">
                          <a:solidFill>
                            <a:schemeClr val="dk1"/>
                          </a:solidFill>
                          <a:latin typeface="Helvetica Neue Light"/>
                          <a:ea typeface="Helvetica Neue Light"/>
                          <a:cs typeface="Helvetica Neue Light"/>
                          <a:sym typeface="Helvetica Neue Light"/>
                        </a:rPr>
                        <a:t>entradas </a:t>
                      </a:r>
                      <a:r>
                        <a:rPr lang="en-GB" u="none" strike="noStrike" cap="none">
                          <a:solidFill>
                            <a:schemeClr val="dk1"/>
                          </a:solidFill>
                          <a:latin typeface="Helvetica Neue Light"/>
                          <a:ea typeface="Helvetica Neue Light"/>
                          <a:cs typeface="Helvetica Neue Light"/>
                          <a:sym typeface="Helvetica Neue Light"/>
                        </a:rPr>
                        <a:t>mediante prompt().</a:t>
                      </a:r>
                      <a:endParaRPr u="none" strike="noStrike" cap="none">
                        <a:solidFill>
                          <a:schemeClr val="dk1"/>
                        </a:solidFill>
                        <a:latin typeface="Helvetica Neue Light"/>
                        <a:ea typeface="Helvetica Neue Light"/>
                        <a:cs typeface="Helvetica Neue Light"/>
                        <a:sym typeface="Helvetica Neue Light"/>
                      </a:endParaRPr>
                    </a:p>
                    <a:p>
                      <a:pPr marL="457200" marR="0" lvl="0" indent="-317500" algn="l" rtl="0">
                        <a:lnSpc>
                          <a:spcPct val="100000"/>
                        </a:lnSpc>
                        <a:spcBef>
                          <a:spcPts val="0"/>
                        </a:spcBef>
                        <a:spcAft>
                          <a:spcPts val="0"/>
                        </a:spcAft>
                        <a:buClr>
                          <a:schemeClr val="dk1"/>
                        </a:buClr>
                        <a:buSzPts val="1400"/>
                        <a:buFont typeface="Helvetica Neue Light"/>
                        <a:buAutoNum type="arabicPeriod"/>
                      </a:pPr>
                      <a:r>
                        <a:rPr lang="en-GB" u="none" strike="noStrike" cap="none">
                          <a:solidFill>
                            <a:schemeClr val="dk1"/>
                          </a:solidFill>
                          <a:latin typeface="Helvetica Neue Light"/>
                          <a:ea typeface="Helvetica Neue Light"/>
                          <a:cs typeface="Helvetica Neue Light"/>
                          <a:sym typeface="Helvetica Neue Light"/>
                        </a:rPr>
                        <a:t>Declarar variables y </a:t>
                      </a:r>
                      <a:r>
                        <a:rPr lang="en-GB">
                          <a:solidFill>
                            <a:schemeClr val="dk1"/>
                          </a:solidFill>
                          <a:latin typeface="Helvetica Neue Light"/>
                          <a:ea typeface="Helvetica Neue Light"/>
                          <a:cs typeface="Helvetica Neue Light"/>
                          <a:sym typeface="Helvetica Neue Light"/>
                        </a:rPr>
                        <a:t>objetos necesarios</a:t>
                      </a:r>
                      <a:r>
                        <a:rPr lang="en-GB" u="none" strike="noStrike" cap="none">
                          <a:solidFill>
                            <a:schemeClr val="dk1"/>
                          </a:solidFill>
                          <a:latin typeface="Helvetica Neue Light"/>
                          <a:ea typeface="Helvetica Neue Light"/>
                          <a:cs typeface="Helvetica Neue Light"/>
                          <a:sym typeface="Helvetica Neue Light"/>
                        </a:rPr>
                        <a:t> para simular el proceso seleccionado.</a:t>
                      </a:r>
                      <a:endParaRPr u="none" strike="noStrike" cap="none">
                        <a:solidFill>
                          <a:schemeClr val="dk1"/>
                        </a:solidFill>
                        <a:latin typeface="Helvetica Neue Light"/>
                        <a:ea typeface="Helvetica Neue Light"/>
                        <a:cs typeface="Helvetica Neue Light"/>
                        <a:sym typeface="Helvetica Neue Light"/>
                      </a:endParaRPr>
                    </a:p>
                    <a:p>
                      <a:pPr marL="457200" marR="0" lvl="0" indent="-317500" algn="l" rtl="0">
                        <a:lnSpc>
                          <a:spcPct val="100000"/>
                        </a:lnSpc>
                        <a:spcBef>
                          <a:spcPts val="0"/>
                        </a:spcBef>
                        <a:spcAft>
                          <a:spcPts val="0"/>
                        </a:spcAft>
                        <a:buClr>
                          <a:schemeClr val="dk1"/>
                        </a:buClr>
                        <a:buSzPts val="1400"/>
                        <a:buFont typeface="Helvetica Neue Light"/>
                        <a:buAutoNum type="arabicPeriod"/>
                      </a:pPr>
                      <a:r>
                        <a:rPr lang="en-GB" u="none" strike="noStrike" cap="none">
                          <a:solidFill>
                            <a:schemeClr val="dk1"/>
                          </a:solidFill>
                          <a:latin typeface="Helvetica Neue Light"/>
                          <a:ea typeface="Helvetica Neue Light"/>
                          <a:cs typeface="Helvetica Neue Light"/>
                          <a:sym typeface="Helvetica Neue Light"/>
                        </a:rPr>
                        <a:t>Crear funciones y/o métodos</a:t>
                      </a:r>
                      <a:r>
                        <a:rPr lang="en-GB">
                          <a:solidFill>
                            <a:schemeClr val="dk1"/>
                          </a:solidFill>
                          <a:latin typeface="Helvetica Neue Light"/>
                          <a:ea typeface="Helvetica Neue Light"/>
                          <a:cs typeface="Helvetica Neue Light"/>
                          <a:sym typeface="Helvetica Neue Light"/>
                        </a:rPr>
                        <a:t> </a:t>
                      </a:r>
                      <a:r>
                        <a:rPr lang="en-GB" u="none" strike="noStrike" cap="none">
                          <a:solidFill>
                            <a:schemeClr val="dk1"/>
                          </a:solidFill>
                          <a:latin typeface="Helvetica Neue Light"/>
                          <a:ea typeface="Helvetica Neue Light"/>
                          <a:cs typeface="Helvetica Neue Light"/>
                          <a:sym typeface="Helvetica Neue Light"/>
                        </a:rPr>
                        <a:t>para realizar operaciones (suma, resta, concatenación, división, porcentaje, etc).</a:t>
                      </a:r>
                      <a:endParaRPr u="none" strike="noStrike" cap="none">
                        <a:solidFill>
                          <a:schemeClr val="dk1"/>
                        </a:solidFill>
                        <a:latin typeface="Helvetica Neue Light"/>
                        <a:ea typeface="Helvetica Neue Light"/>
                        <a:cs typeface="Helvetica Neue Light"/>
                        <a:sym typeface="Helvetica Neue Light"/>
                      </a:endParaRPr>
                    </a:p>
                    <a:p>
                      <a:pPr marL="457200" marR="0" lvl="0" indent="-317500" algn="l" rtl="0">
                        <a:lnSpc>
                          <a:spcPct val="100000"/>
                        </a:lnSpc>
                        <a:spcBef>
                          <a:spcPts val="0"/>
                        </a:spcBef>
                        <a:spcAft>
                          <a:spcPts val="0"/>
                        </a:spcAft>
                        <a:buClr>
                          <a:schemeClr val="dk1"/>
                        </a:buClr>
                        <a:buSzPts val="1400"/>
                        <a:buFont typeface="Helvetica Neue Light"/>
                        <a:buAutoNum type="arabicPeriod"/>
                      </a:pPr>
                      <a:r>
                        <a:rPr lang="en-GB" u="none" strike="noStrike" cap="none">
                          <a:solidFill>
                            <a:schemeClr val="dk1"/>
                          </a:solidFill>
                          <a:latin typeface="Helvetica Neue Light"/>
                          <a:ea typeface="Helvetica Neue Light"/>
                          <a:cs typeface="Helvetica Neue Light"/>
                          <a:sym typeface="Helvetica Neue Light"/>
                        </a:rPr>
                        <a:t>Efectuar una salida, que es el resultado de los datos procesados, la cual puede hacerse por alert() o console.log().</a:t>
                      </a:r>
                      <a:endParaRPr u="none" strike="noStrike" cap="none">
                        <a:solidFill>
                          <a:schemeClr val="dk1"/>
                        </a:solidFill>
                        <a:latin typeface="Helvetica Neue Light"/>
                        <a:ea typeface="Helvetica Neue Light"/>
                        <a:cs typeface="Helvetica Neue Light"/>
                        <a:sym typeface="Helvetica Neue Light"/>
                      </a:endParaRPr>
                    </a:p>
                    <a:p>
                      <a:pPr marL="457200" marR="0" lvl="0" indent="-317500" algn="l" rtl="0">
                        <a:lnSpc>
                          <a:spcPct val="100000"/>
                        </a:lnSpc>
                        <a:spcBef>
                          <a:spcPts val="0"/>
                        </a:spcBef>
                        <a:spcAft>
                          <a:spcPts val="0"/>
                        </a:spcAft>
                        <a:buClr>
                          <a:schemeClr val="dk1"/>
                        </a:buClr>
                        <a:buSzPts val="1400"/>
                        <a:buFont typeface="Helvetica Neue Light"/>
                        <a:buChar char="-"/>
                      </a:pPr>
                      <a:endParaRPr>
                        <a:solidFill>
                          <a:schemeClr val="dk1"/>
                        </a:solidFill>
                        <a:latin typeface="Helvetica Neue Light"/>
                        <a:ea typeface="Helvetica Neue Light"/>
                        <a:cs typeface="Helvetica Neue Light"/>
                        <a:sym typeface="Helvetica Neue Ligh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2"/>
                  </a:ext>
                </a:extLst>
              </a:tr>
            </a:tbl>
          </a:graphicData>
        </a:graphic>
      </p:graphicFrame>
      <p:pic>
        <p:nvPicPr>
          <p:cNvPr id="1557" name="Google Shape;1557;p200"/>
          <p:cNvPicPr preferRelativeResize="0"/>
          <p:nvPr/>
        </p:nvPicPr>
        <p:blipFill rotWithShape="1">
          <a:blip r:embed="rId4">
            <a:alphaModFix/>
          </a:blip>
          <a:srcRect/>
          <a:stretch/>
        </p:blipFill>
        <p:spPr>
          <a:xfrm>
            <a:off x="7162875" y="943300"/>
            <a:ext cx="1634174" cy="639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pic>
        <p:nvPicPr>
          <p:cNvPr id="1562" name="Google Shape;1562;p201"/>
          <p:cNvPicPr preferRelativeResize="0"/>
          <p:nvPr/>
        </p:nvPicPr>
        <p:blipFill rotWithShape="1">
          <a:blip r:embed="rId3">
            <a:alphaModFix/>
          </a:blip>
          <a:srcRect/>
          <a:stretch/>
        </p:blipFill>
        <p:spPr>
          <a:xfrm>
            <a:off x="7567925" y="4659625"/>
            <a:ext cx="1186526" cy="330675"/>
          </a:xfrm>
          <a:prstGeom prst="rect">
            <a:avLst/>
          </a:prstGeom>
          <a:noFill/>
          <a:ln>
            <a:noFill/>
          </a:ln>
        </p:spPr>
      </p:pic>
      <p:graphicFrame>
        <p:nvGraphicFramePr>
          <p:cNvPr id="1563" name="Google Shape;1563;p201"/>
          <p:cNvGraphicFramePr/>
          <p:nvPr/>
        </p:nvGraphicFramePr>
        <p:xfrm>
          <a:off x="153250" y="95238"/>
          <a:ext cx="3000000" cy="3000000"/>
        </p:xfrm>
        <a:graphic>
          <a:graphicData uri="http://schemas.openxmlformats.org/drawingml/2006/table">
            <a:tbl>
              <a:tblPr>
                <a:noFill/>
                <a:tableStyleId>{B7162E0D-63C1-49C7-90FE-EE61F105313D}</a:tableStyleId>
              </a:tblPr>
              <a:tblGrid>
                <a:gridCol w="2945825">
                  <a:extLst>
                    <a:ext uri="{9D8B030D-6E8A-4147-A177-3AD203B41FA5}">
                      <a16:colId xmlns:a16="http://schemas.microsoft.com/office/drawing/2014/main" val="20000"/>
                    </a:ext>
                  </a:extLst>
                </a:gridCol>
                <a:gridCol w="3822275">
                  <a:extLst>
                    <a:ext uri="{9D8B030D-6E8A-4147-A177-3AD203B41FA5}">
                      <a16:colId xmlns:a16="http://schemas.microsoft.com/office/drawing/2014/main" val="20001"/>
                    </a:ext>
                  </a:extLst>
                </a:gridCol>
                <a:gridCol w="2069375">
                  <a:extLst>
                    <a:ext uri="{9D8B030D-6E8A-4147-A177-3AD203B41FA5}">
                      <a16:colId xmlns:a16="http://schemas.microsoft.com/office/drawing/2014/main" val="20002"/>
                    </a:ext>
                  </a:extLst>
                </a:gridCol>
              </a:tblGrid>
              <a:tr h="543025">
                <a:tc gridSpan="3">
                  <a:txBody>
                    <a:bodyPr/>
                    <a:lstStyle/>
                    <a:p>
                      <a:pPr marL="0" marR="0" lvl="0" indent="0" algn="l" rtl="0">
                        <a:lnSpc>
                          <a:spcPct val="100000"/>
                        </a:lnSpc>
                        <a:spcBef>
                          <a:spcPts val="0"/>
                        </a:spcBef>
                        <a:spcAft>
                          <a:spcPts val="0"/>
                        </a:spcAft>
                        <a:buClr>
                          <a:srgbClr val="000000"/>
                        </a:buClr>
                        <a:buSzPts val="2200"/>
                        <a:buFont typeface="Arial"/>
                        <a:buNone/>
                      </a:pPr>
                      <a:r>
                        <a:rPr lang="en-GB" sz="2200" i="1" u="none" strike="noStrike" cap="none">
                          <a:solidFill>
                            <a:schemeClr val="dk1"/>
                          </a:solidFill>
                          <a:latin typeface="Anton"/>
                          <a:ea typeface="Anton"/>
                          <a:cs typeface="Anton"/>
                          <a:sym typeface="Anton"/>
                        </a:rPr>
                        <a:t>PRIMERA ENTREGA DEL PROYECTO FINAL</a:t>
                      </a:r>
                      <a:endParaRPr sz="2400" i="1" u="none" strike="noStrike" cap="none">
                        <a:solidFill>
                          <a:schemeClr val="dk1"/>
                        </a:solidFill>
                        <a:latin typeface="Anton"/>
                        <a:ea typeface="Anton"/>
                        <a:cs typeface="Anton"/>
                        <a:sym typeface="Anton"/>
                      </a:endParaRPr>
                    </a:p>
                  </a:txBody>
                  <a:tcPr marL="91425" marR="91425" marT="162000"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FF00"/>
                    </a:solidFill>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0"/>
                  </a:ext>
                </a:extLst>
              </a:tr>
              <a:tr h="2698875">
                <a:tc gridSpan="3">
                  <a:txBody>
                    <a:bodyPr/>
                    <a:lstStyle/>
                    <a:p>
                      <a:pPr marL="0" lvl="0" indent="0" algn="l" rtl="0">
                        <a:spcBef>
                          <a:spcPts val="0"/>
                        </a:spcBef>
                        <a:spcAft>
                          <a:spcPts val="0"/>
                        </a:spcAft>
                        <a:buNone/>
                      </a:pPr>
                      <a:r>
                        <a:rPr lang="en-GB" b="1">
                          <a:solidFill>
                            <a:schemeClr val="dk1"/>
                          </a:solidFill>
                        </a:rPr>
                        <a:t>&gt;&gt;</a:t>
                      </a:r>
                      <a:r>
                        <a:rPr lang="en-GB" b="1">
                          <a:solidFill>
                            <a:schemeClr val="dk1"/>
                          </a:solidFill>
                          <a:latin typeface="Helvetica Neue"/>
                          <a:ea typeface="Helvetica Neue"/>
                          <a:cs typeface="Helvetica Neue"/>
                          <a:sym typeface="Helvetica Neue"/>
                        </a:rPr>
                        <a:t>Para tener en cuenta:</a:t>
                      </a:r>
                      <a:endParaRPr b="1">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endParaRPr>
                        <a:solidFill>
                          <a:schemeClr val="dk1"/>
                        </a:solidFill>
                        <a:latin typeface="Helvetica Neue Light"/>
                        <a:ea typeface="Helvetica Neue Light"/>
                        <a:cs typeface="Helvetica Neue Light"/>
                        <a:sym typeface="Helvetica Neue Light"/>
                      </a:endParaRPr>
                    </a:p>
                    <a:p>
                      <a:pPr marL="457200" lvl="0" indent="-317500" algn="l" rtl="0">
                        <a:spcBef>
                          <a:spcPts val="0"/>
                        </a:spcBef>
                        <a:spcAft>
                          <a:spcPts val="0"/>
                        </a:spcAft>
                        <a:buClr>
                          <a:schemeClr val="dk1"/>
                        </a:buClr>
                        <a:buSzPts val="1400"/>
                        <a:buFont typeface="Helvetica Neue Light"/>
                        <a:buAutoNum type="arabicPeriod"/>
                      </a:pPr>
                      <a:r>
                        <a:rPr lang="en-GB">
                          <a:solidFill>
                            <a:schemeClr val="dk1"/>
                          </a:solidFill>
                          <a:latin typeface="Helvetica Neue Light"/>
                          <a:ea typeface="Helvetica Neue Light"/>
                          <a:cs typeface="Helvetica Neue Light"/>
                          <a:sym typeface="Helvetica Neue Light"/>
                        </a:rPr>
                        <a:t>La estructura hace referencia a el html y css, correspondientes al armado de la página general, pero que el JS que se evalúa, aún no está interactuando con ella.</a:t>
                      </a:r>
                      <a:endParaRPr>
                        <a:solidFill>
                          <a:schemeClr val="dk1"/>
                        </a:solidFill>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None/>
                      </a:pPr>
                      <a:endParaRPr>
                        <a:solidFill>
                          <a:schemeClr val="dk1"/>
                        </a:solidFill>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Clr>
                          <a:schemeClr val="dk1"/>
                        </a:buClr>
                        <a:buSzPts val="1100"/>
                        <a:buFont typeface="Arial"/>
                        <a:buNone/>
                      </a:pPr>
                      <a:r>
                        <a:rPr lang="en-GB" b="1" u="none" strike="noStrike" cap="none">
                          <a:solidFill>
                            <a:schemeClr val="dk1"/>
                          </a:solidFill>
                        </a:rPr>
                        <a:t>&gt;&gt;</a:t>
                      </a:r>
                      <a:r>
                        <a:rPr lang="en-GB" b="1" u="none" strike="noStrike" cap="none">
                          <a:solidFill>
                            <a:schemeClr val="dk1"/>
                          </a:solidFill>
                          <a:latin typeface="Helvetica Neue"/>
                          <a:ea typeface="Helvetica Neue"/>
                          <a:cs typeface="Helvetica Neue"/>
                          <a:sym typeface="Helvetica Neue"/>
                        </a:rPr>
                        <a:t>Se debe entregar:</a:t>
                      </a:r>
                      <a:endParaRPr b="1" u="none" strike="noStrike" cap="none">
                        <a:solidFill>
                          <a:schemeClr val="dk1"/>
                        </a:solidFill>
                        <a:latin typeface="Helvetica Neue"/>
                        <a:ea typeface="Helvetica Neue"/>
                        <a:cs typeface="Helvetica Neue"/>
                        <a:sym typeface="Helvetica Neue"/>
                      </a:endParaRPr>
                    </a:p>
                    <a:p>
                      <a:pPr marL="457200" marR="0" lvl="0" indent="-317500" algn="l" rtl="0">
                        <a:lnSpc>
                          <a:spcPct val="100000"/>
                        </a:lnSpc>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Estructura HTML del proyecto. </a:t>
                      </a:r>
                      <a:endParaRPr>
                        <a:solidFill>
                          <a:schemeClr val="dk1"/>
                        </a:solidFill>
                        <a:latin typeface="Helvetica Neue Light"/>
                        <a:ea typeface="Helvetica Neue Light"/>
                        <a:cs typeface="Helvetica Neue Light"/>
                        <a:sym typeface="Helvetica Neue Light"/>
                      </a:endParaRPr>
                    </a:p>
                    <a:p>
                      <a:pPr marL="457200" marR="0" lvl="0" indent="-317500" algn="l" rtl="0">
                        <a:lnSpc>
                          <a:spcPct val="100000"/>
                        </a:lnSpc>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Variables de JS necesarias. </a:t>
                      </a:r>
                      <a:endParaRPr>
                        <a:solidFill>
                          <a:schemeClr val="dk1"/>
                        </a:solidFill>
                        <a:latin typeface="Helvetica Neue Light"/>
                        <a:ea typeface="Helvetica Neue Light"/>
                        <a:cs typeface="Helvetica Neue Light"/>
                        <a:sym typeface="Helvetica Neue Light"/>
                      </a:endParaRPr>
                    </a:p>
                    <a:p>
                      <a:pPr marL="457200" marR="0" lvl="0" indent="-317500" algn="l" rtl="0">
                        <a:lnSpc>
                          <a:spcPct val="100000"/>
                        </a:lnSpc>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Funciones esenciales del proceso a simular.</a:t>
                      </a:r>
                      <a:endParaRPr>
                        <a:solidFill>
                          <a:schemeClr val="dk1"/>
                        </a:solidFill>
                        <a:latin typeface="Helvetica Neue Light"/>
                        <a:ea typeface="Helvetica Neue Light"/>
                        <a:cs typeface="Helvetica Neue Light"/>
                        <a:sym typeface="Helvetica Neue Light"/>
                      </a:endParaRPr>
                    </a:p>
                    <a:p>
                      <a:pPr marL="457200" marR="0" lvl="0" indent="-317500" algn="l" rtl="0">
                        <a:lnSpc>
                          <a:spcPct val="100000"/>
                        </a:lnSpc>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Objetos de JS</a:t>
                      </a:r>
                      <a:endParaRPr>
                        <a:solidFill>
                          <a:schemeClr val="dk1"/>
                        </a:solidFill>
                        <a:latin typeface="Helvetica Neue Light"/>
                        <a:ea typeface="Helvetica Neue Light"/>
                        <a:cs typeface="Helvetica Neue Light"/>
                        <a:sym typeface="Helvetica Neue Light"/>
                      </a:endParaRPr>
                    </a:p>
                    <a:p>
                      <a:pPr marL="457200" marR="0" lvl="0" indent="-317500" algn="l" rtl="0">
                        <a:lnSpc>
                          <a:spcPct val="100000"/>
                        </a:lnSpc>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Arrays</a:t>
                      </a:r>
                      <a:endParaRPr>
                        <a:solidFill>
                          <a:schemeClr val="dk1"/>
                        </a:solidFill>
                        <a:latin typeface="Helvetica Neue Light"/>
                        <a:ea typeface="Helvetica Neue Light"/>
                        <a:cs typeface="Helvetica Neue Light"/>
                        <a:sym typeface="Helvetica Neue Light"/>
                      </a:endParaRPr>
                    </a:p>
                    <a:p>
                      <a:pPr marL="457200" marR="0" lvl="0" indent="-317500" algn="l" rtl="0">
                        <a:lnSpc>
                          <a:spcPct val="100000"/>
                        </a:lnSpc>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Métodos de búsqueda y filtrado sobre el Array</a:t>
                      </a:r>
                      <a:endParaRPr>
                        <a:solidFill>
                          <a:schemeClr val="dk1"/>
                        </a:solidFill>
                        <a:latin typeface="Helvetica Neue Light"/>
                        <a:ea typeface="Helvetica Neue Light"/>
                        <a:cs typeface="Helvetica Neue Light"/>
                        <a:sym typeface="Helvetica Neue Ligh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85"/>
          <p:cNvSpPr txBox="1"/>
          <p:nvPr/>
        </p:nvSpPr>
        <p:spPr>
          <a:xfrm>
            <a:off x="1671825" y="129531"/>
            <a:ext cx="56661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000" i="1">
                <a:solidFill>
                  <a:schemeClr val="dk1"/>
                </a:solidFill>
                <a:latin typeface="Anton"/>
                <a:ea typeface="Anton"/>
                <a:cs typeface="Anton"/>
                <a:sym typeface="Anton"/>
              </a:rPr>
              <a:t>DECLARACIÓN DEL ARRAY</a:t>
            </a:r>
            <a:endParaRPr sz="4000" i="1">
              <a:latin typeface="Anton"/>
              <a:ea typeface="Anton"/>
              <a:cs typeface="Anton"/>
              <a:sym typeface="Anton"/>
            </a:endParaRPr>
          </a:p>
        </p:txBody>
      </p:sp>
      <p:sp>
        <p:nvSpPr>
          <p:cNvPr id="425" name="Google Shape;425;p85"/>
          <p:cNvSpPr txBox="1"/>
          <p:nvPr/>
        </p:nvSpPr>
        <p:spPr>
          <a:xfrm>
            <a:off x="373500" y="782700"/>
            <a:ext cx="8397000" cy="1521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600">
                <a:solidFill>
                  <a:schemeClr val="dk1"/>
                </a:solidFill>
                <a:highlight>
                  <a:srgbClr val="FFFFFF"/>
                </a:highlight>
                <a:latin typeface="Helvetica Neue Light"/>
                <a:ea typeface="Helvetica Neue Light"/>
                <a:cs typeface="Helvetica Neue Light"/>
                <a:sym typeface="Helvetica Neue Light"/>
              </a:rPr>
              <a:t>Para declarar una variable y asignar un array empleamos los </a:t>
            </a:r>
            <a:r>
              <a:rPr lang="en-GB" sz="1600" b="1">
                <a:solidFill>
                  <a:schemeClr val="dk1"/>
                </a:solidFill>
                <a:highlight>
                  <a:srgbClr val="FFFFFF"/>
                </a:highlight>
                <a:latin typeface="Helvetica Neue"/>
                <a:ea typeface="Helvetica Neue"/>
                <a:cs typeface="Helvetica Neue"/>
                <a:sym typeface="Helvetica Neue"/>
              </a:rPr>
              <a:t>corchetes ([ ])</a:t>
            </a:r>
            <a:r>
              <a:rPr lang="en-GB" sz="1600">
                <a:solidFill>
                  <a:schemeClr val="dk1"/>
                </a:solidFill>
                <a:highlight>
                  <a:srgbClr val="FFFFFF"/>
                </a:highlight>
                <a:latin typeface="Helvetica Neue Light"/>
                <a:ea typeface="Helvetica Neue Light"/>
                <a:cs typeface="Helvetica Neue Light"/>
                <a:sym typeface="Helvetica Neue Light"/>
              </a:rPr>
              <a:t> y dentro de ellos definimos todos los valores separados por coma.</a:t>
            </a:r>
            <a:endParaRPr sz="1600">
              <a:solidFill>
                <a:schemeClr val="dk1"/>
              </a:solidFill>
              <a:highlight>
                <a:srgbClr val="FFFFFF"/>
              </a:highlight>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r>
              <a:rPr lang="en-GB" sz="1600">
                <a:solidFill>
                  <a:schemeClr val="dk1"/>
                </a:solidFill>
                <a:highlight>
                  <a:srgbClr val="E0FF00"/>
                </a:highlight>
                <a:latin typeface="Helvetica Neue Light"/>
                <a:ea typeface="Helvetica Neue Light"/>
                <a:cs typeface="Helvetica Neue Light"/>
                <a:sym typeface="Helvetica Neue Light"/>
              </a:rPr>
              <a:t>Los arrays en Javascript empiezan siempre en la posición 0</a:t>
            </a:r>
            <a:r>
              <a:rPr lang="en-GB" sz="1600">
                <a:solidFill>
                  <a:schemeClr val="dk1"/>
                </a:solidFill>
                <a:highlight>
                  <a:srgbClr val="FFFFFF"/>
                </a:highlight>
                <a:latin typeface="Helvetica Neue Light"/>
                <a:ea typeface="Helvetica Neue Light"/>
                <a:cs typeface="Helvetica Neue Light"/>
                <a:sym typeface="Helvetica Neue Light"/>
              </a:rPr>
              <a:t>. Un array que tenga, por ejemplo, 10 elementos, tendrá posiciones de 0 a  9.</a:t>
            </a:r>
            <a:endParaRPr sz="1600">
              <a:solidFill>
                <a:schemeClr val="dk1"/>
              </a:solidFill>
              <a:highlight>
                <a:srgbClr val="FFFFFF"/>
              </a:highlight>
              <a:latin typeface="Helvetica Neue Light"/>
              <a:ea typeface="Helvetica Neue Light"/>
              <a:cs typeface="Helvetica Neue Light"/>
              <a:sym typeface="Helvetica Neue Light"/>
            </a:endParaRPr>
          </a:p>
        </p:txBody>
      </p:sp>
      <p:sp>
        <p:nvSpPr>
          <p:cNvPr id="426" name="Google Shape;426;p85"/>
          <p:cNvSpPr txBox="1"/>
          <p:nvPr/>
        </p:nvSpPr>
        <p:spPr>
          <a:xfrm>
            <a:off x="454050" y="2040725"/>
            <a:ext cx="8235900" cy="28755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chemeClr val="dk1"/>
              </a:buClr>
              <a:buSzPts val="1100"/>
              <a:buFont typeface="Arial"/>
              <a:buNone/>
            </a:pPr>
            <a:r>
              <a:rPr lang="en-GB" sz="1100">
                <a:solidFill>
                  <a:srgbClr val="6272A4"/>
                </a:solidFill>
                <a:latin typeface="Courier New"/>
                <a:ea typeface="Courier New"/>
                <a:cs typeface="Courier New"/>
                <a:sym typeface="Courier New"/>
              </a:rPr>
              <a:t>// Declaraciòn de array vacío</a:t>
            </a:r>
            <a:endParaRPr sz="11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500">
                <a:solidFill>
                  <a:srgbClr val="FF79C6"/>
                </a:solidFill>
                <a:latin typeface="Courier New"/>
                <a:ea typeface="Courier New"/>
                <a:cs typeface="Courier New"/>
                <a:sym typeface="Courier New"/>
              </a:rPr>
              <a:t>const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arrayA</a:t>
            </a:r>
            <a:r>
              <a:rPr lang="en-GB" sz="1500">
                <a:solidFill>
                  <a:srgbClr val="F8F8F2"/>
                </a:solidFill>
                <a:latin typeface="Courier New"/>
                <a:ea typeface="Courier New"/>
                <a:cs typeface="Courier New"/>
                <a:sym typeface="Courier New"/>
              </a:rPr>
              <a:t> </a:t>
            </a:r>
            <a:r>
              <a:rPr lang="en-GB" sz="1500">
                <a:solidFill>
                  <a:srgbClr val="FF79C6"/>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 [];</a:t>
            </a:r>
            <a:endParaRPr sz="15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100">
                <a:solidFill>
                  <a:srgbClr val="6272A4"/>
                </a:solidFill>
                <a:latin typeface="Courier New"/>
                <a:ea typeface="Courier New"/>
                <a:cs typeface="Courier New"/>
                <a:sym typeface="Courier New"/>
              </a:rPr>
              <a:t>// Declaracion de array con nùmeros</a:t>
            </a:r>
            <a:endParaRPr sz="11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500">
                <a:solidFill>
                  <a:srgbClr val="FF79C6"/>
                </a:solidFill>
                <a:latin typeface="Courier New"/>
                <a:ea typeface="Courier New"/>
                <a:cs typeface="Courier New"/>
                <a:sym typeface="Courier New"/>
              </a:rPr>
              <a:t>const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arrayB</a:t>
            </a:r>
            <a:r>
              <a:rPr lang="en-GB" sz="1500">
                <a:solidFill>
                  <a:srgbClr val="F8F8F2"/>
                </a:solidFill>
                <a:latin typeface="Courier New"/>
                <a:ea typeface="Courier New"/>
                <a:cs typeface="Courier New"/>
                <a:sym typeface="Courier New"/>
              </a:rPr>
              <a:t> </a:t>
            </a:r>
            <a:r>
              <a:rPr lang="en-GB" sz="1500">
                <a:solidFill>
                  <a:srgbClr val="FF79C6"/>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1</a:t>
            </a:r>
            <a:r>
              <a:rPr lang="en-GB" sz="1500">
                <a:solidFill>
                  <a:srgbClr val="F8F8F2"/>
                </a:solidFill>
                <a:latin typeface="Courier New"/>
                <a:ea typeface="Courier New"/>
                <a:cs typeface="Courier New"/>
                <a:sym typeface="Courier New"/>
              </a:rPr>
              <a:t>,</a:t>
            </a:r>
            <a:r>
              <a:rPr lang="en-GB" sz="1500">
                <a:solidFill>
                  <a:srgbClr val="BD93F9"/>
                </a:solidFill>
                <a:latin typeface="Courier New"/>
                <a:ea typeface="Courier New"/>
                <a:cs typeface="Courier New"/>
                <a:sym typeface="Courier New"/>
              </a:rPr>
              <a:t>2</a:t>
            </a:r>
            <a:r>
              <a:rPr lang="en-GB" sz="1500">
                <a:solidFill>
                  <a:srgbClr val="F8F8F2"/>
                </a:solidFill>
                <a:latin typeface="Courier New"/>
                <a:ea typeface="Courier New"/>
                <a:cs typeface="Courier New"/>
                <a:sym typeface="Courier New"/>
              </a:rPr>
              <a:t>];</a:t>
            </a:r>
            <a:endParaRPr sz="15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100">
                <a:solidFill>
                  <a:srgbClr val="6272A4"/>
                </a:solidFill>
                <a:latin typeface="Courier New"/>
                <a:ea typeface="Courier New"/>
                <a:cs typeface="Courier New"/>
                <a:sym typeface="Courier New"/>
              </a:rPr>
              <a:t>// Declaracion de array con strings</a:t>
            </a:r>
            <a:endParaRPr sz="11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500">
                <a:solidFill>
                  <a:srgbClr val="FF79C6"/>
                </a:solidFill>
                <a:latin typeface="Courier New"/>
                <a:ea typeface="Courier New"/>
                <a:cs typeface="Courier New"/>
                <a:sym typeface="Courier New"/>
              </a:rPr>
              <a:t>const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arrayC</a:t>
            </a:r>
            <a:r>
              <a:rPr lang="en-GB" sz="1500">
                <a:solidFill>
                  <a:srgbClr val="F8F8F2"/>
                </a:solidFill>
                <a:latin typeface="Courier New"/>
                <a:ea typeface="Courier New"/>
                <a:cs typeface="Courier New"/>
                <a:sym typeface="Courier New"/>
              </a:rPr>
              <a:t> </a:t>
            </a:r>
            <a:r>
              <a:rPr lang="en-GB" sz="1500">
                <a:solidFill>
                  <a:srgbClr val="FF79C6"/>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 [</a:t>
            </a:r>
            <a:r>
              <a:rPr lang="en-GB" sz="1500">
                <a:solidFill>
                  <a:srgbClr val="E9F284"/>
                </a:solidFill>
                <a:latin typeface="Courier New"/>
                <a:ea typeface="Courier New"/>
                <a:cs typeface="Courier New"/>
                <a:sym typeface="Courier New"/>
              </a:rPr>
              <a:t>"</a:t>
            </a:r>
            <a:r>
              <a:rPr lang="en-GB" sz="1500">
                <a:solidFill>
                  <a:srgbClr val="F1FA8C"/>
                </a:solidFill>
                <a:latin typeface="Courier New"/>
                <a:ea typeface="Courier New"/>
                <a:cs typeface="Courier New"/>
                <a:sym typeface="Courier New"/>
              </a:rPr>
              <a:t>C1</a:t>
            </a:r>
            <a:r>
              <a:rPr lang="en-GB" sz="1500">
                <a:solidFill>
                  <a:srgbClr val="E9F284"/>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a:t>
            </a:r>
            <a:r>
              <a:rPr lang="en-GB" sz="1500">
                <a:solidFill>
                  <a:srgbClr val="E9F284"/>
                </a:solidFill>
                <a:latin typeface="Courier New"/>
                <a:ea typeface="Courier New"/>
                <a:cs typeface="Courier New"/>
                <a:sym typeface="Courier New"/>
              </a:rPr>
              <a:t>"</a:t>
            </a:r>
            <a:r>
              <a:rPr lang="en-GB" sz="1500">
                <a:solidFill>
                  <a:srgbClr val="F1FA8C"/>
                </a:solidFill>
                <a:latin typeface="Courier New"/>
                <a:ea typeface="Courier New"/>
                <a:cs typeface="Courier New"/>
                <a:sym typeface="Courier New"/>
              </a:rPr>
              <a:t>C2</a:t>
            </a:r>
            <a:r>
              <a:rPr lang="en-GB" sz="1500">
                <a:solidFill>
                  <a:srgbClr val="E9F284"/>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a:t>
            </a:r>
            <a:r>
              <a:rPr lang="en-GB" sz="1500">
                <a:solidFill>
                  <a:srgbClr val="E9F284"/>
                </a:solidFill>
                <a:latin typeface="Courier New"/>
                <a:ea typeface="Courier New"/>
                <a:cs typeface="Courier New"/>
                <a:sym typeface="Courier New"/>
              </a:rPr>
              <a:t>"</a:t>
            </a:r>
            <a:r>
              <a:rPr lang="en-GB" sz="1500">
                <a:solidFill>
                  <a:srgbClr val="F1FA8C"/>
                </a:solidFill>
                <a:latin typeface="Courier New"/>
                <a:ea typeface="Courier New"/>
                <a:cs typeface="Courier New"/>
                <a:sym typeface="Courier New"/>
              </a:rPr>
              <a:t>C3</a:t>
            </a:r>
            <a:r>
              <a:rPr lang="en-GB" sz="1500">
                <a:solidFill>
                  <a:srgbClr val="E9F284"/>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a:t>
            </a:r>
            <a:endParaRPr sz="15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100">
                <a:solidFill>
                  <a:srgbClr val="6272A4"/>
                </a:solidFill>
                <a:latin typeface="Courier New"/>
                <a:ea typeface="Courier New"/>
                <a:cs typeface="Courier New"/>
                <a:sym typeface="Courier New"/>
              </a:rPr>
              <a:t>// Declaracion de array con booleanos</a:t>
            </a:r>
            <a:endParaRPr sz="11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500">
                <a:solidFill>
                  <a:srgbClr val="FF79C6"/>
                </a:solidFill>
                <a:latin typeface="Courier New"/>
                <a:ea typeface="Courier New"/>
                <a:cs typeface="Courier New"/>
                <a:sym typeface="Courier New"/>
              </a:rPr>
              <a:t>const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arrayD</a:t>
            </a:r>
            <a:r>
              <a:rPr lang="en-GB" sz="1500">
                <a:solidFill>
                  <a:srgbClr val="F8F8F2"/>
                </a:solidFill>
                <a:latin typeface="Courier New"/>
                <a:ea typeface="Courier New"/>
                <a:cs typeface="Courier New"/>
                <a:sym typeface="Courier New"/>
              </a:rPr>
              <a:t> </a:t>
            </a:r>
            <a:r>
              <a:rPr lang="en-GB" sz="1500">
                <a:solidFill>
                  <a:srgbClr val="FF79C6"/>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true</a:t>
            </a:r>
            <a:r>
              <a:rPr lang="en-GB" sz="1500">
                <a:solidFill>
                  <a:srgbClr val="F8F8F2"/>
                </a:solidFill>
                <a:latin typeface="Courier New"/>
                <a:ea typeface="Courier New"/>
                <a:cs typeface="Courier New"/>
                <a:sym typeface="Courier New"/>
              </a:rPr>
              <a:t>,</a:t>
            </a:r>
            <a:r>
              <a:rPr lang="en-GB" sz="1500">
                <a:solidFill>
                  <a:srgbClr val="BD93F9"/>
                </a:solidFill>
                <a:latin typeface="Courier New"/>
                <a:ea typeface="Courier New"/>
                <a:cs typeface="Courier New"/>
                <a:sym typeface="Courier New"/>
              </a:rPr>
              <a:t>false</a:t>
            </a:r>
            <a:r>
              <a:rPr lang="en-GB" sz="1500">
                <a:solidFill>
                  <a:srgbClr val="F8F8F2"/>
                </a:solidFill>
                <a:latin typeface="Courier New"/>
                <a:ea typeface="Courier New"/>
                <a:cs typeface="Courier New"/>
                <a:sym typeface="Courier New"/>
              </a:rPr>
              <a:t>,</a:t>
            </a:r>
            <a:r>
              <a:rPr lang="en-GB" sz="1500">
                <a:solidFill>
                  <a:srgbClr val="BD93F9"/>
                </a:solidFill>
                <a:latin typeface="Courier New"/>
                <a:ea typeface="Courier New"/>
                <a:cs typeface="Courier New"/>
                <a:sym typeface="Courier New"/>
              </a:rPr>
              <a:t>true</a:t>
            </a:r>
            <a:r>
              <a:rPr lang="en-GB" sz="1500">
                <a:solidFill>
                  <a:srgbClr val="F8F8F2"/>
                </a:solidFill>
                <a:latin typeface="Courier New"/>
                <a:ea typeface="Courier New"/>
                <a:cs typeface="Courier New"/>
                <a:sym typeface="Courier New"/>
              </a:rPr>
              <a:t>,</a:t>
            </a:r>
            <a:r>
              <a:rPr lang="en-GB" sz="1500">
                <a:solidFill>
                  <a:srgbClr val="BD93F9"/>
                </a:solidFill>
                <a:latin typeface="Courier New"/>
                <a:ea typeface="Courier New"/>
                <a:cs typeface="Courier New"/>
                <a:sym typeface="Courier New"/>
              </a:rPr>
              <a:t>false</a:t>
            </a:r>
            <a:r>
              <a:rPr lang="en-GB" sz="1500">
                <a:solidFill>
                  <a:srgbClr val="F8F8F2"/>
                </a:solidFill>
                <a:latin typeface="Courier New"/>
                <a:ea typeface="Courier New"/>
                <a:cs typeface="Courier New"/>
                <a:sym typeface="Courier New"/>
              </a:rPr>
              <a:t>];</a:t>
            </a:r>
            <a:endParaRPr sz="15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100">
                <a:solidFill>
                  <a:srgbClr val="6272A4"/>
                </a:solidFill>
                <a:latin typeface="Courier New"/>
                <a:ea typeface="Courier New"/>
                <a:cs typeface="Courier New"/>
                <a:sym typeface="Courier New"/>
              </a:rPr>
              <a:t>// Declaracion de array mixto</a:t>
            </a:r>
            <a:endParaRPr sz="11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500">
                <a:solidFill>
                  <a:srgbClr val="FF79C6"/>
                </a:solidFill>
                <a:latin typeface="Courier New"/>
                <a:ea typeface="Courier New"/>
                <a:cs typeface="Courier New"/>
                <a:sym typeface="Courier New"/>
              </a:rPr>
              <a:t>const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arrayE</a:t>
            </a:r>
            <a:r>
              <a:rPr lang="en-GB" sz="1500">
                <a:solidFill>
                  <a:srgbClr val="F8F8F2"/>
                </a:solidFill>
                <a:latin typeface="Courier New"/>
                <a:ea typeface="Courier New"/>
                <a:cs typeface="Courier New"/>
                <a:sym typeface="Courier New"/>
              </a:rPr>
              <a:t> </a:t>
            </a:r>
            <a:r>
              <a:rPr lang="en-GB" sz="1500">
                <a:solidFill>
                  <a:srgbClr val="FF79C6"/>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1</a:t>
            </a:r>
            <a:r>
              <a:rPr lang="en-GB" sz="1500">
                <a:solidFill>
                  <a:srgbClr val="F8F8F2"/>
                </a:solidFill>
                <a:latin typeface="Courier New"/>
                <a:ea typeface="Courier New"/>
                <a:cs typeface="Courier New"/>
                <a:sym typeface="Courier New"/>
              </a:rPr>
              <a:t>,</a:t>
            </a:r>
            <a:r>
              <a:rPr lang="en-GB" sz="1500">
                <a:solidFill>
                  <a:srgbClr val="BD93F9"/>
                </a:solidFill>
                <a:latin typeface="Courier New"/>
                <a:ea typeface="Courier New"/>
                <a:cs typeface="Courier New"/>
                <a:sym typeface="Courier New"/>
              </a:rPr>
              <a:t>false</a:t>
            </a:r>
            <a:r>
              <a:rPr lang="en-GB" sz="1500">
                <a:solidFill>
                  <a:srgbClr val="F8F8F2"/>
                </a:solidFill>
                <a:latin typeface="Courier New"/>
                <a:ea typeface="Courier New"/>
                <a:cs typeface="Courier New"/>
                <a:sym typeface="Courier New"/>
              </a:rPr>
              <a:t>,</a:t>
            </a:r>
            <a:r>
              <a:rPr lang="en-GB" sz="1500">
                <a:solidFill>
                  <a:srgbClr val="E9F284"/>
                </a:solidFill>
                <a:latin typeface="Courier New"/>
                <a:ea typeface="Courier New"/>
                <a:cs typeface="Courier New"/>
                <a:sym typeface="Courier New"/>
              </a:rPr>
              <a:t>"</a:t>
            </a:r>
            <a:r>
              <a:rPr lang="en-GB" sz="1500">
                <a:solidFill>
                  <a:srgbClr val="F1FA8C"/>
                </a:solidFill>
                <a:latin typeface="Courier New"/>
                <a:ea typeface="Courier New"/>
                <a:cs typeface="Courier New"/>
                <a:sym typeface="Courier New"/>
              </a:rPr>
              <a:t>C4</a:t>
            </a:r>
            <a:r>
              <a:rPr lang="en-GB" sz="1500">
                <a:solidFill>
                  <a:srgbClr val="E9F284"/>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a:t>
            </a:r>
            <a:r>
              <a:rPr lang="en-GB">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sz="1200">
              <a:solidFill>
                <a:srgbClr val="4DD0E1"/>
              </a:solidFill>
              <a:latin typeface="Courier New"/>
              <a:ea typeface="Courier New"/>
              <a:cs typeface="Courier New"/>
              <a:sym typeface="Courier New"/>
            </a:endParaRPr>
          </a:p>
        </p:txBody>
      </p:sp>
      <p:pic>
        <p:nvPicPr>
          <p:cNvPr id="427" name="Google Shape;427;p85"/>
          <p:cNvPicPr preferRelativeResize="0"/>
          <p:nvPr/>
        </p:nvPicPr>
        <p:blipFill>
          <a:blip r:embed="rId3">
            <a:alphaModFix/>
          </a:blip>
          <a:stretch>
            <a:fillRect/>
          </a:stretch>
        </p:blipFill>
        <p:spPr>
          <a:xfrm>
            <a:off x="7915025" y="4733250"/>
            <a:ext cx="1186526" cy="3306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E8E7E3"/>
        </a:solidFill>
        <a:effectLst/>
      </p:bgPr>
    </p:bg>
    <p:spTree>
      <p:nvGrpSpPr>
        <p:cNvPr id="1" name="Shape 1567"/>
        <p:cNvGrpSpPr/>
        <p:nvPr/>
      </p:nvGrpSpPr>
      <p:grpSpPr>
        <a:xfrm>
          <a:off x="0" y="0"/>
          <a:ext cx="0" cy="0"/>
          <a:chOff x="0" y="0"/>
          <a:chExt cx="0" cy="0"/>
        </a:xfrm>
      </p:grpSpPr>
      <p:sp>
        <p:nvSpPr>
          <p:cNvPr id="1568" name="Google Shape;1568;p202"/>
          <p:cNvSpPr txBox="1"/>
          <p:nvPr/>
        </p:nvSpPr>
        <p:spPr>
          <a:xfrm>
            <a:off x="1443000" y="2520825"/>
            <a:ext cx="62580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i="1">
                <a:latin typeface="Anton"/>
                <a:ea typeface="Anton"/>
                <a:cs typeface="Anton"/>
                <a:sym typeface="Anton"/>
              </a:rPr>
              <a:t>INCORPORAR ARRAYS</a:t>
            </a:r>
            <a:endParaRPr sz="4000" i="1">
              <a:latin typeface="Anton"/>
              <a:ea typeface="Anton"/>
              <a:cs typeface="Anton"/>
              <a:sym typeface="Anton"/>
            </a:endParaRPr>
          </a:p>
          <a:p>
            <a:pPr marL="0" marR="0" lvl="0" indent="0" algn="ctr" rtl="0">
              <a:lnSpc>
                <a:spcPct val="100000"/>
              </a:lnSpc>
              <a:spcBef>
                <a:spcPts val="0"/>
              </a:spcBef>
              <a:spcAft>
                <a:spcPts val="0"/>
              </a:spcAft>
              <a:buClr>
                <a:srgbClr val="000000"/>
              </a:buClr>
              <a:buSzPts val="4000"/>
              <a:buFont typeface="Arial"/>
              <a:buNone/>
            </a:pPr>
            <a:endParaRPr sz="4000" i="1">
              <a:latin typeface="Anton"/>
              <a:ea typeface="Anton"/>
              <a:cs typeface="Anton"/>
              <a:sym typeface="Anton"/>
            </a:endParaRPr>
          </a:p>
        </p:txBody>
      </p:sp>
      <p:sp>
        <p:nvSpPr>
          <p:cNvPr id="1569" name="Google Shape;1569;p202"/>
          <p:cNvSpPr txBox="1"/>
          <p:nvPr/>
        </p:nvSpPr>
        <p:spPr>
          <a:xfrm>
            <a:off x="938100" y="3509925"/>
            <a:ext cx="7267800" cy="8847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1"/>
              </a:buClr>
              <a:buSzPts val="1100"/>
              <a:buFont typeface="Arial"/>
              <a:buNone/>
            </a:pPr>
            <a:r>
              <a:rPr lang="en-GB" sz="2000">
                <a:solidFill>
                  <a:schemeClr val="dk1"/>
                </a:solidFill>
                <a:latin typeface="Helvetica Neue Light"/>
                <a:ea typeface="Helvetica Neue Light"/>
                <a:cs typeface="Helvetica Neue Light"/>
                <a:sym typeface="Helvetica Neue Light"/>
              </a:rPr>
              <a:t>Armar tu estructura de datos</a:t>
            </a:r>
            <a:endParaRPr sz="2000">
              <a:solidFill>
                <a:schemeClr val="dk1"/>
              </a:solidFill>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2000"/>
              <a:buFont typeface="Arial"/>
              <a:buNone/>
            </a:pPr>
            <a:endParaRPr sz="2000" b="0" i="0" u="none" strike="noStrike" cap="none">
              <a:solidFill>
                <a:schemeClr val="dk1"/>
              </a:solidFill>
              <a:highlight>
                <a:schemeClr val="lt1"/>
              </a:highlight>
              <a:latin typeface="Helvetica Neue Light"/>
              <a:ea typeface="Helvetica Neue Light"/>
              <a:cs typeface="Helvetica Neue Light"/>
              <a:sym typeface="Helvetica Neue Light"/>
            </a:endParaRPr>
          </a:p>
        </p:txBody>
      </p:sp>
      <p:pic>
        <p:nvPicPr>
          <p:cNvPr id="1570" name="Google Shape;1570;p202"/>
          <p:cNvPicPr preferRelativeResize="0"/>
          <p:nvPr/>
        </p:nvPicPr>
        <p:blipFill rotWithShape="1">
          <a:blip r:embed="rId3">
            <a:alphaModFix/>
          </a:blip>
          <a:srcRect/>
          <a:stretch/>
        </p:blipFill>
        <p:spPr>
          <a:xfrm>
            <a:off x="7567925" y="4659625"/>
            <a:ext cx="1186526" cy="330675"/>
          </a:xfrm>
          <a:prstGeom prst="rect">
            <a:avLst/>
          </a:prstGeom>
          <a:noFill/>
          <a:ln>
            <a:noFill/>
          </a:ln>
        </p:spPr>
      </p:pic>
      <p:pic>
        <p:nvPicPr>
          <p:cNvPr id="1571" name="Google Shape;1571;p202"/>
          <p:cNvPicPr preferRelativeResize="0"/>
          <p:nvPr/>
        </p:nvPicPr>
        <p:blipFill>
          <a:blip r:embed="rId4">
            <a:alphaModFix/>
          </a:blip>
          <a:stretch>
            <a:fillRect/>
          </a:stretch>
        </p:blipFill>
        <p:spPr>
          <a:xfrm>
            <a:off x="3928675" y="949200"/>
            <a:ext cx="1286650" cy="128957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graphicFrame>
        <p:nvGraphicFramePr>
          <p:cNvPr id="1576" name="Google Shape;1576;p203"/>
          <p:cNvGraphicFramePr/>
          <p:nvPr/>
        </p:nvGraphicFramePr>
        <p:xfrm>
          <a:off x="148226" y="143200"/>
          <a:ext cx="3000000" cy="3000000"/>
        </p:xfrm>
        <a:graphic>
          <a:graphicData uri="http://schemas.openxmlformats.org/drawingml/2006/table">
            <a:tbl>
              <a:tblPr>
                <a:noFill/>
                <a:tableStyleId>{B7162E0D-63C1-49C7-90FE-EE61F105313D}</a:tableStyleId>
              </a:tblPr>
              <a:tblGrid>
                <a:gridCol w="2955875">
                  <a:extLst>
                    <a:ext uri="{9D8B030D-6E8A-4147-A177-3AD203B41FA5}">
                      <a16:colId xmlns:a16="http://schemas.microsoft.com/office/drawing/2014/main" val="20000"/>
                    </a:ext>
                  </a:extLst>
                </a:gridCol>
                <a:gridCol w="3822275">
                  <a:extLst>
                    <a:ext uri="{9D8B030D-6E8A-4147-A177-3AD203B41FA5}">
                      <a16:colId xmlns:a16="http://schemas.microsoft.com/office/drawing/2014/main" val="20001"/>
                    </a:ext>
                  </a:extLst>
                </a:gridCol>
                <a:gridCol w="2069375">
                  <a:extLst>
                    <a:ext uri="{9D8B030D-6E8A-4147-A177-3AD203B41FA5}">
                      <a16:colId xmlns:a16="http://schemas.microsoft.com/office/drawing/2014/main" val="20002"/>
                    </a:ext>
                  </a:extLst>
                </a:gridCol>
              </a:tblGrid>
              <a:tr h="624850">
                <a:tc gridSpan="3">
                  <a:txBody>
                    <a:bodyPr/>
                    <a:lstStyle/>
                    <a:p>
                      <a:pPr marL="0" marR="0" lvl="0" indent="0" algn="l" rtl="0">
                        <a:lnSpc>
                          <a:spcPct val="100000"/>
                        </a:lnSpc>
                        <a:spcBef>
                          <a:spcPts val="0"/>
                        </a:spcBef>
                        <a:spcAft>
                          <a:spcPts val="0"/>
                        </a:spcAft>
                        <a:buClr>
                          <a:srgbClr val="000000"/>
                        </a:buClr>
                        <a:buSzPts val="2400"/>
                        <a:buFont typeface="Arial"/>
                        <a:buNone/>
                      </a:pPr>
                      <a:r>
                        <a:rPr lang="en-GB" sz="2400" i="1">
                          <a:solidFill>
                            <a:schemeClr val="dk1"/>
                          </a:solidFill>
                          <a:latin typeface="Anton"/>
                          <a:ea typeface="Anton"/>
                          <a:cs typeface="Anton"/>
                          <a:sym typeface="Anton"/>
                        </a:rPr>
                        <a:t>INCORPORAR ARRAYS</a:t>
                      </a:r>
                      <a:endParaRPr sz="2400" i="1">
                        <a:solidFill>
                          <a:schemeClr val="dk1"/>
                        </a:solidFill>
                        <a:latin typeface="Anton"/>
                        <a:ea typeface="Anton"/>
                        <a:cs typeface="Anton"/>
                        <a:sym typeface="Anton"/>
                      </a:endParaRPr>
                    </a:p>
                  </a:txBody>
                  <a:tcPr marL="91425" marR="91425" marT="162000"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E9E9E"/>
                    </a:solidFill>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0"/>
                  </a:ext>
                </a:extLst>
              </a:tr>
              <a:tr h="1179375">
                <a:tc gridSpan="2">
                  <a:txBody>
                    <a:bodyPr/>
                    <a:lstStyle/>
                    <a:p>
                      <a:pPr marL="0" marR="0" lvl="0" indent="0" algn="l" rtl="0">
                        <a:lnSpc>
                          <a:spcPct val="100000"/>
                        </a:lnSpc>
                        <a:spcBef>
                          <a:spcPts val="0"/>
                        </a:spcBef>
                        <a:spcAft>
                          <a:spcPts val="0"/>
                        </a:spcAft>
                        <a:buClr>
                          <a:srgbClr val="000000"/>
                        </a:buClr>
                        <a:buSzPts val="1600"/>
                        <a:buFont typeface="Arial"/>
                        <a:buNone/>
                      </a:pPr>
                      <a:r>
                        <a:rPr lang="en-GB" b="1" u="none" strike="noStrike" cap="none">
                          <a:latin typeface="Helvetica Neue"/>
                          <a:ea typeface="Helvetica Neue"/>
                          <a:cs typeface="Helvetica Neue"/>
                          <a:sym typeface="Helvetica Neue"/>
                        </a:rPr>
                        <a:t>Formato: </a:t>
                      </a:r>
                      <a:r>
                        <a:rPr lang="en-GB">
                          <a:solidFill>
                            <a:schemeClr val="dk1"/>
                          </a:solidFill>
                          <a:latin typeface="Helvetica Neue Light"/>
                          <a:ea typeface="Helvetica Neue Light"/>
                          <a:cs typeface="Helvetica Neue Light"/>
                          <a:sym typeface="Helvetica Neue Light"/>
                        </a:rPr>
                        <a:t>Página HTML y  código fuente en JavaScript. Debe identificar el apellido del estudiante en el nombre de archivo comprimido por “claseApellido”. </a:t>
                      </a:r>
                      <a:endParaRPr u="none" strike="noStrike" cap="none">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Clr>
                          <a:srgbClr val="000000"/>
                        </a:buClr>
                        <a:buSzPts val="1600"/>
                        <a:buFont typeface="Arial"/>
                        <a:buNone/>
                      </a:pPr>
                      <a:r>
                        <a:rPr lang="en-GB" b="1" u="none" strike="noStrike" cap="none">
                          <a:latin typeface="Helvetica Neue"/>
                          <a:ea typeface="Helvetica Neue"/>
                          <a:cs typeface="Helvetica Neue"/>
                          <a:sym typeface="Helvetica Neue"/>
                        </a:rPr>
                        <a:t>Sugerencia: </a:t>
                      </a:r>
                      <a:r>
                        <a:rPr lang="en-GB">
                          <a:latin typeface="Helvetica Neue Light"/>
                          <a:ea typeface="Helvetica Neue Light"/>
                          <a:cs typeface="Helvetica Neue Light"/>
                          <a:sym typeface="Helvetica Neue Light"/>
                        </a:rPr>
                        <a:t>Los Array cumplen el papel de listas en el programa. Principalmente, los usamos para agrupar elementos de un mismo tipo. Siempre que sea posible emplear los métodos disponibles para trabajar con ellos</a:t>
                      </a:r>
                      <a:endParaRPr u="none" strike="noStrike" cap="none">
                        <a:latin typeface="Helvetica Neue Light"/>
                        <a:ea typeface="Helvetica Neue Light"/>
                        <a:cs typeface="Helvetica Neue Light"/>
                        <a:sym typeface="Helvetica Neue Ligh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s-AR"/>
                    </a:p>
                  </a:txBody>
                  <a:tcPr/>
                </a:tc>
                <a:tc>
                  <a:txBody>
                    <a:bodyPr/>
                    <a:lstStyle/>
                    <a:p>
                      <a:pPr marL="0" marR="0" lvl="0" indent="0" algn="ctr" rtl="0">
                        <a:lnSpc>
                          <a:spcPct val="100000"/>
                        </a:lnSpc>
                        <a:spcBef>
                          <a:spcPts val="0"/>
                        </a:spcBef>
                        <a:spcAft>
                          <a:spcPts val="0"/>
                        </a:spcAft>
                        <a:buClr>
                          <a:srgbClr val="000000"/>
                        </a:buClr>
                        <a:buSzPts val="1500"/>
                        <a:buFont typeface="Arial"/>
                        <a:buNone/>
                      </a:pPr>
                      <a:endParaRPr sz="1500" u="none" strike="noStrike" cap="none">
                        <a:latin typeface="Helvetica Neue"/>
                        <a:ea typeface="Helvetica Neue"/>
                        <a:cs typeface="Helvetica Neue"/>
                        <a:sym typeface="Helvetica Neue"/>
                      </a:endParaRPr>
                    </a:p>
                  </a:txBody>
                  <a:tcPr marL="91425" marR="91425" marT="91425" marB="91425">
                    <a:lnL w="9525" cap="flat" cmpd="sng">
                      <a:solidFill>
                        <a:srgbClr val="000000"/>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706925">
                <a:tc gridSpan="3">
                  <a:txBody>
                    <a:bodyPr/>
                    <a:lstStyle/>
                    <a:p>
                      <a:pPr marL="0" marR="0" lvl="0" indent="0" algn="l" rtl="0">
                        <a:lnSpc>
                          <a:spcPct val="100000"/>
                        </a:lnSpc>
                        <a:spcBef>
                          <a:spcPts val="0"/>
                        </a:spcBef>
                        <a:spcAft>
                          <a:spcPts val="0"/>
                        </a:spcAft>
                        <a:buClr>
                          <a:srgbClr val="000000"/>
                        </a:buClr>
                        <a:buSzPts val="200"/>
                        <a:buFont typeface="Arial"/>
                        <a:buNone/>
                      </a:pPr>
                      <a:br>
                        <a:rPr lang="en-GB" b="1"/>
                      </a:br>
                      <a:r>
                        <a:rPr lang="en-GB" b="1" u="none" strike="noStrike" cap="none"/>
                        <a:t>&gt;&gt;</a:t>
                      </a:r>
                      <a:r>
                        <a:rPr lang="en-GB" b="1" u="none" strike="noStrike" cap="none">
                          <a:solidFill>
                            <a:srgbClr val="4D5156"/>
                          </a:solidFill>
                        </a:rPr>
                        <a:t> </a:t>
                      </a:r>
                      <a:r>
                        <a:rPr lang="en-GB" b="1" u="none" strike="noStrike" cap="none">
                          <a:latin typeface="Helvetica Neue"/>
                          <a:ea typeface="Helvetica Neue"/>
                          <a:cs typeface="Helvetica Neue"/>
                          <a:sym typeface="Helvetica Neue"/>
                        </a:rPr>
                        <a:t>Consigna:</a:t>
                      </a:r>
                      <a:r>
                        <a:rPr lang="en-GB" u="none" strike="noStrike" cap="none">
                          <a:latin typeface="Helvetica Neue Light"/>
                          <a:ea typeface="Helvetica Neue Light"/>
                          <a:cs typeface="Helvetica Neue Light"/>
                          <a:sym typeface="Helvetica Neue Light"/>
                        </a:rPr>
                        <a:t> </a:t>
                      </a:r>
                      <a:r>
                        <a:rPr lang="en-GB">
                          <a:solidFill>
                            <a:schemeClr val="dk1"/>
                          </a:solidFill>
                          <a:latin typeface="Helvetica Neue Light"/>
                          <a:ea typeface="Helvetica Neue Light"/>
                          <a:cs typeface="Helvetica Neue Light"/>
                          <a:sym typeface="Helvetica Neue Light"/>
                        </a:rPr>
                        <a:t>Traslada al proyecto integrador el concepto de objetos, visto en la clase de hoy. A partir de los ejemplos mostrados la primera clase, y en función del tipo de simulador que hayas elegido, deberás:</a:t>
                      </a:r>
                      <a:endParaRPr>
                        <a:solidFill>
                          <a:schemeClr val="dk1"/>
                        </a:solidFill>
                        <a:latin typeface="Helvetica Neue Light"/>
                        <a:ea typeface="Helvetica Neue Light"/>
                        <a:cs typeface="Helvetica Neue Light"/>
                        <a:sym typeface="Helvetica Neue Light"/>
                      </a:endParaRPr>
                    </a:p>
                    <a:p>
                      <a:pPr marL="457200" lvl="0" indent="-317500" algn="l" rtl="0">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Incorporar al menos un Array en tu proyecto.</a:t>
                      </a:r>
                      <a:endParaRPr>
                        <a:solidFill>
                          <a:schemeClr val="dk1"/>
                        </a:solidFill>
                        <a:latin typeface="Helvetica Neue Light"/>
                        <a:ea typeface="Helvetica Neue Light"/>
                        <a:cs typeface="Helvetica Neue Light"/>
                        <a:sym typeface="Helvetica Neue Light"/>
                      </a:endParaRPr>
                    </a:p>
                    <a:p>
                      <a:pPr marL="457200" lvl="0" indent="-317500" algn="l" rtl="0">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Utilizar algunos de los métodos o propiedades vistos en la clase.</a:t>
                      </a:r>
                      <a:endParaRPr>
                        <a:solidFill>
                          <a:schemeClr val="dk1"/>
                        </a:solidFill>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Clr>
                          <a:srgbClr val="000000"/>
                        </a:buClr>
                        <a:buSzPts val="1700"/>
                        <a:buFont typeface="Arial"/>
                        <a:buNone/>
                      </a:pPr>
                      <a:r>
                        <a:rPr lang="en-GB" b="1" u="none" strike="noStrike" cap="none"/>
                        <a:t>&gt;&gt;</a:t>
                      </a:r>
                      <a:r>
                        <a:rPr lang="en-GB" b="1" u="none" strike="noStrike" cap="none">
                          <a:solidFill>
                            <a:schemeClr val="dk1"/>
                          </a:solidFill>
                          <a:latin typeface="Helvetica Neue"/>
                          <a:ea typeface="Helvetica Neue"/>
                          <a:cs typeface="Helvetica Neue"/>
                          <a:sym typeface="Helvetica Neue"/>
                        </a:rPr>
                        <a:t>Aspectos a incluir en el entregable:</a:t>
                      </a:r>
                      <a:endParaRPr b="1" u="none" strike="noStrike" cap="none">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700"/>
                        <a:buFont typeface="Arial"/>
                        <a:buNone/>
                      </a:pPr>
                      <a:r>
                        <a:rPr lang="en-GB">
                          <a:solidFill>
                            <a:schemeClr val="dk1"/>
                          </a:solidFill>
                          <a:latin typeface="Helvetica Neue Light"/>
                          <a:ea typeface="Helvetica Neue Light"/>
                          <a:cs typeface="Helvetica Neue Light"/>
                          <a:sym typeface="Helvetica Neue Light"/>
                        </a:rPr>
                        <a:t>Archivo HTML y Archivo JS, referenciado en el HTML por etiqueta &lt;script src="js/miarchivo.js"&gt;&lt;/script&gt;, que incluya la definición de un algoritmo en JavaScript que emplee array para agrupar elementos similares.</a:t>
                      </a:r>
                      <a:endParaRPr>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Clr>
                          <a:schemeClr val="dk1"/>
                        </a:buClr>
                        <a:buSzPts val="1700"/>
                        <a:buFont typeface="Arial"/>
                        <a:buNone/>
                      </a:pPr>
                      <a:r>
                        <a:rPr lang="en-GB" b="1" u="none" strike="noStrike" cap="none"/>
                        <a:t>&gt;&gt;Ejemplo:</a:t>
                      </a:r>
                      <a:endParaRPr b="1" u="none" strike="noStrike" cap="none"/>
                    </a:p>
                    <a:p>
                      <a:pPr marL="0" lvl="0" indent="0" algn="l" rtl="0">
                        <a:spcBef>
                          <a:spcPts val="0"/>
                        </a:spcBef>
                        <a:spcAft>
                          <a:spcPts val="0"/>
                        </a:spcAft>
                        <a:buClr>
                          <a:schemeClr val="dk1"/>
                        </a:buClr>
                        <a:buSzPts val="1100"/>
                        <a:buFont typeface="Arial"/>
                        <a:buNone/>
                      </a:pPr>
                      <a:r>
                        <a:rPr lang="en-GB">
                          <a:solidFill>
                            <a:schemeClr val="dk1"/>
                          </a:solidFill>
                          <a:latin typeface="Helvetica Neue Light"/>
                          <a:ea typeface="Helvetica Neue Light"/>
                          <a:cs typeface="Helvetica Neue Light"/>
                          <a:sym typeface="Helvetica Neue Light"/>
                        </a:rPr>
                        <a:t>Podemos crear arrays para los objetos identificados en el simulador la clase anterior, Ejemplo: Array de Productos, Array de Personas,Array de Libros, Array de Autos,  Array de Comidas,  Array de Bebidas, Array de Tareas, etc.</a:t>
                      </a:r>
                      <a:endParaRPr>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Clr>
                          <a:schemeClr val="dk1"/>
                        </a:buClr>
                        <a:buSzPts val="1700"/>
                        <a:buFont typeface="Arial"/>
                        <a:buNone/>
                      </a:pPr>
                      <a:endParaRPr sz="17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2"/>
                  </a:ext>
                </a:extLst>
              </a:tr>
            </a:tbl>
          </a:graphicData>
        </a:graphic>
      </p:graphicFrame>
      <p:pic>
        <p:nvPicPr>
          <p:cNvPr id="1577" name="Google Shape;1577;p203"/>
          <p:cNvPicPr preferRelativeResize="0"/>
          <p:nvPr/>
        </p:nvPicPr>
        <p:blipFill rotWithShape="1">
          <a:blip r:embed="rId3">
            <a:alphaModFix/>
          </a:blip>
          <a:srcRect/>
          <a:stretch/>
        </p:blipFill>
        <p:spPr>
          <a:xfrm>
            <a:off x="7621175" y="4543350"/>
            <a:ext cx="1186526" cy="330675"/>
          </a:xfrm>
          <a:prstGeom prst="rect">
            <a:avLst/>
          </a:prstGeom>
          <a:noFill/>
          <a:ln>
            <a:noFill/>
          </a:ln>
        </p:spPr>
      </p:pic>
      <p:pic>
        <p:nvPicPr>
          <p:cNvPr id="1578" name="Google Shape;1578;p203"/>
          <p:cNvPicPr preferRelativeResize="0"/>
          <p:nvPr/>
        </p:nvPicPr>
        <p:blipFill>
          <a:blip r:embed="rId4">
            <a:alphaModFix/>
          </a:blip>
          <a:stretch>
            <a:fillRect/>
          </a:stretch>
        </p:blipFill>
        <p:spPr>
          <a:xfrm>
            <a:off x="7173525" y="974625"/>
            <a:ext cx="1634175" cy="6408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2"/>
        <p:cNvGrpSpPr/>
        <p:nvPr/>
      </p:nvGrpSpPr>
      <p:grpSpPr>
        <a:xfrm>
          <a:off x="0" y="0"/>
          <a:ext cx="0" cy="0"/>
          <a:chOff x="0" y="0"/>
          <a:chExt cx="0" cy="0"/>
        </a:xfrm>
      </p:grpSpPr>
      <p:sp>
        <p:nvSpPr>
          <p:cNvPr id="1583" name="Google Shape;1583;p204"/>
          <p:cNvSpPr txBox="1"/>
          <p:nvPr/>
        </p:nvSpPr>
        <p:spPr>
          <a:xfrm>
            <a:off x="2776738" y="1880500"/>
            <a:ext cx="2804700" cy="112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4000" i="1">
                <a:solidFill>
                  <a:srgbClr val="E0FF00"/>
                </a:solidFill>
                <a:latin typeface="Anton"/>
                <a:ea typeface="Anton"/>
                <a:cs typeface="Anton"/>
                <a:sym typeface="Anton"/>
              </a:rPr>
              <a:t>¿PREGUNTAS?</a:t>
            </a:r>
            <a:endParaRPr sz="4000" i="1">
              <a:solidFill>
                <a:srgbClr val="E0FF00"/>
              </a:solidFill>
              <a:latin typeface="Anton"/>
              <a:ea typeface="Anton"/>
              <a:cs typeface="Anton"/>
              <a:sym typeface="Anton"/>
            </a:endParaRPr>
          </a:p>
        </p:txBody>
      </p:sp>
      <p:pic>
        <p:nvPicPr>
          <p:cNvPr id="1584" name="Google Shape;1584;p204" descr="Tiger Face on Apple iOS 12.2"/>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205"/>
          <p:cNvSpPr txBox="1"/>
          <p:nvPr/>
        </p:nvSpPr>
        <p:spPr>
          <a:xfrm>
            <a:off x="1000475" y="1735300"/>
            <a:ext cx="7754100" cy="3407400"/>
          </a:xfrm>
          <a:prstGeom prst="rect">
            <a:avLst/>
          </a:prstGeom>
          <a:noFill/>
          <a:ln>
            <a:noFill/>
          </a:ln>
        </p:spPr>
        <p:txBody>
          <a:bodyPr spcFirstLastPara="1" wrap="square" lIns="91425" tIns="91425" rIns="91425" bIns="91425" anchor="ctr" anchorCtr="0">
            <a:noAutofit/>
          </a:bodyPr>
          <a:lstStyle/>
          <a:p>
            <a:pPr marL="1890000" lvl="0" indent="-24300" algn="l" rtl="0">
              <a:lnSpc>
                <a:spcPct val="100000"/>
              </a:lnSpc>
              <a:spcBef>
                <a:spcPts val="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Array |</a:t>
            </a:r>
            <a:endParaRPr sz="18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1000"/>
              </a:spcBef>
              <a:spcAft>
                <a:spcPts val="0"/>
              </a:spcAft>
              <a:buNone/>
            </a:pPr>
            <a:r>
              <a:rPr lang="en-GB" sz="1800">
                <a:solidFill>
                  <a:schemeClr val="dk1"/>
                </a:solidFill>
                <a:latin typeface="Helvetica Neue Light"/>
                <a:ea typeface="Helvetica Neue Light"/>
                <a:cs typeface="Helvetica Neue Light"/>
                <a:sym typeface="Helvetica Neue Light"/>
              </a:rPr>
              <a:t>			</a:t>
            </a:r>
            <a:r>
              <a:rPr lang="en-GB" sz="1800" b="1" i="1" u="sng">
                <a:solidFill>
                  <a:schemeClr val="accent5"/>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Los apuntes de Majo (Página 21 a 24).</a:t>
            </a:r>
            <a:endParaRPr sz="1800">
              <a:solidFill>
                <a:schemeClr val="dk1"/>
              </a:solidFill>
              <a:latin typeface="Helvetica Neue Light"/>
              <a:ea typeface="Helvetica Neue Light"/>
              <a:cs typeface="Helvetica Neue Light"/>
              <a:sym typeface="Helvetica Neue Light"/>
            </a:endParaRPr>
          </a:p>
          <a:p>
            <a:pPr marL="1890000" lvl="0" indent="-24300" algn="l" rtl="0">
              <a:lnSpc>
                <a:spcPct val="100000"/>
              </a:lnSpc>
              <a:spcBef>
                <a:spcPts val="100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Estructuras de Datos: Objetos y Arreglos | </a:t>
            </a:r>
            <a:br>
              <a:rPr lang="en-GB" sz="1800">
                <a:solidFill>
                  <a:schemeClr val="dk1"/>
                </a:solidFill>
                <a:latin typeface="Helvetica Neue Light"/>
                <a:ea typeface="Helvetica Neue Light"/>
                <a:cs typeface="Helvetica Neue Light"/>
                <a:sym typeface="Helvetica Neue Light"/>
              </a:rPr>
            </a:br>
            <a:r>
              <a:rPr lang="en-GB" sz="1800" b="1" i="1" u="sng">
                <a:solidFill>
                  <a:schemeClr val="hlink"/>
                </a:solidFill>
                <a:latin typeface="Helvetica Neue"/>
                <a:ea typeface="Helvetica Neue"/>
                <a:cs typeface="Helvetica Neue"/>
                <a:sym typeface="Helvetica Neue"/>
                <a:hlinkClick r:id="rId4"/>
              </a:rPr>
              <a:t>Eloquent JavaScript(ES)</a:t>
            </a:r>
            <a:r>
              <a:rPr lang="en-GB" sz="1800" b="1" i="1" u="sng">
                <a:solidFill>
                  <a:schemeClr val="hlink"/>
                </a:solidFill>
                <a:latin typeface="Helvetica Neue"/>
                <a:ea typeface="Helvetica Neue"/>
                <a:cs typeface="Helvetica Neue"/>
                <a:sym typeface="Helvetica Neue"/>
              </a:rPr>
              <a:t>.</a:t>
            </a:r>
            <a:endParaRPr sz="1800" b="1" i="1" u="sng">
              <a:solidFill>
                <a:schemeClr val="hlink"/>
              </a:solidFill>
              <a:latin typeface="Helvetica Neue"/>
              <a:ea typeface="Helvetica Neue"/>
              <a:cs typeface="Helvetica Neue"/>
              <a:sym typeface="Helvetica Neue"/>
            </a:endParaRPr>
          </a:p>
          <a:p>
            <a:pPr marL="1890000" lvl="0" indent="-24300" algn="l" rtl="0">
              <a:lnSpc>
                <a:spcPct val="100000"/>
              </a:lnSpc>
              <a:spcBef>
                <a:spcPts val="100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Práctica guiada |</a:t>
            </a:r>
            <a:br>
              <a:rPr lang="en-GB" sz="1800" b="1" i="1" u="sng">
                <a:solidFill>
                  <a:schemeClr val="hlink"/>
                </a:solidFill>
                <a:latin typeface="Helvetica Neue"/>
                <a:ea typeface="Helvetica Neue"/>
                <a:cs typeface="Helvetica Neue"/>
                <a:sym typeface="Helvetica Neue"/>
              </a:rPr>
            </a:br>
            <a:r>
              <a:rPr lang="en-GB" sz="1800" b="1" i="1" u="sng">
                <a:solidFill>
                  <a:schemeClr val="hlink"/>
                </a:solidFill>
                <a:latin typeface="Helvetica Neue"/>
                <a:ea typeface="Helvetica Neue"/>
                <a:cs typeface="Helvetica Neue"/>
                <a:sym typeface="Helvetica Neue"/>
                <a:hlinkClick r:id="rId5"/>
              </a:rPr>
              <a:t>Proyecto: Vida Electrónica</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marL="1890000" lvl="0" indent="-24300" algn="l" rtl="0">
              <a:lnSpc>
                <a:spcPct val="100000"/>
              </a:lnSpc>
              <a:spcBef>
                <a:spcPts val="1000"/>
              </a:spcBef>
              <a:spcAft>
                <a:spcPts val="0"/>
              </a:spcAft>
              <a:buClr>
                <a:srgbClr val="3CEFAB"/>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Documentación |</a:t>
            </a:r>
            <a:endParaRPr sz="18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1000"/>
              </a:spcBef>
              <a:spcAft>
                <a:spcPts val="0"/>
              </a:spcAft>
              <a:buNone/>
            </a:pPr>
            <a:r>
              <a:rPr lang="en-GB" sz="1800">
                <a:solidFill>
                  <a:schemeClr val="dk1"/>
                </a:solidFill>
                <a:latin typeface="Helvetica Neue Light"/>
                <a:ea typeface="Helvetica Neue Light"/>
                <a:cs typeface="Helvetica Neue Light"/>
                <a:sym typeface="Helvetica Neue Light"/>
              </a:rPr>
              <a:t>			</a:t>
            </a:r>
            <a:r>
              <a:rPr lang="en-GB" sz="1800" b="1" i="1" u="sng">
                <a:solidFill>
                  <a:schemeClr val="hlink"/>
                </a:solidFill>
                <a:latin typeface="Helvetica Neue"/>
                <a:ea typeface="Helvetica Neue"/>
                <a:cs typeface="Helvetica Neue"/>
                <a:sym typeface="Helvetica Neue"/>
                <a:hlinkClick r:id="rId6"/>
              </a:rPr>
              <a:t>Documentación STRING</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marL="1371600" lvl="0" indent="457200" algn="l" rtl="0">
              <a:spcBef>
                <a:spcPts val="1000"/>
              </a:spcBef>
              <a:spcAft>
                <a:spcPts val="0"/>
              </a:spcAft>
              <a:buNone/>
            </a:pPr>
            <a:r>
              <a:rPr lang="en-GB" sz="1800" b="1" i="1" u="sng">
                <a:solidFill>
                  <a:schemeClr val="hlink"/>
                </a:solidFill>
                <a:latin typeface="Helvetica Neue"/>
                <a:ea typeface="Helvetica Neue"/>
                <a:cs typeface="Helvetica Neue"/>
                <a:sym typeface="Helvetica Neue"/>
                <a:hlinkClick r:id="rId7"/>
              </a:rPr>
              <a:t>Documentación ARRAY</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1000"/>
              </a:spcBef>
              <a:spcAft>
                <a:spcPts val="0"/>
              </a:spcAft>
              <a:buNone/>
            </a:pPr>
            <a:endParaRPr sz="1800">
              <a:solidFill>
                <a:schemeClr val="dk1"/>
              </a:solidFill>
              <a:latin typeface="Helvetica Neue Light"/>
              <a:ea typeface="Helvetica Neue Light"/>
              <a:cs typeface="Helvetica Neue Light"/>
              <a:sym typeface="Helvetica Neue Light"/>
            </a:endParaRPr>
          </a:p>
          <a:p>
            <a:pPr marL="0" lvl="0" indent="0" algn="l" rtl="0">
              <a:lnSpc>
                <a:spcPct val="115000"/>
              </a:lnSpc>
              <a:spcBef>
                <a:spcPts val="1000"/>
              </a:spcBef>
              <a:spcAft>
                <a:spcPts val="1000"/>
              </a:spcAft>
              <a:buNone/>
            </a:pPr>
            <a:endParaRPr sz="1800">
              <a:solidFill>
                <a:schemeClr val="dk1"/>
              </a:solidFill>
              <a:latin typeface="Helvetica Neue Light"/>
              <a:ea typeface="Helvetica Neue Light"/>
              <a:cs typeface="Helvetica Neue Light"/>
              <a:sym typeface="Helvetica Neue Light"/>
            </a:endParaRPr>
          </a:p>
        </p:txBody>
      </p:sp>
      <p:pic>
        <p:nvPicPr>
          <p:cNvPr id="1590" name="Google Shape;1590;p205"/>
          <p:cNvPicPr preferRelativeResize="0"/>
          <p:nvPr/>
        </p:nvPicPr>
        <p:blipFill>
          <a:blip r:embed="rId8">
            <a:alphaModFix/>
          </a:blip>
          <a:stretch>
            <a:fillRect/>
          </a:stretch>
        </p:blipFill>
        <p:spPr>
          <a:xfrm>
            <a:off x="7567925" y="4659625"/>
            <a:ext cx="1186526" cy="330675"/>
          </a:xfrm>
          <a:prstGeom prst="rect">
            <a:avLst/>
          </a:prstGeom>
          <a:noFill/>
          <a:ln>
            <a:noFill/>
          </a:ln>
        </p:spPr>
      </p:pic>
      <p:pic>
        <p:nvPicPr>
          <p:cNvPr id="1591" name="Google Shape;1591;p205"/>
          <p:cNvPicPr preferRelativeResize="0"/>
          <p:nvPr/>
        </p:nvPicPr>
        <p:blipFill rotWithShape="1">
          <a:blip r:embed="rId9">
            <a:alphaModFix/>
          </a:blip>
          <a:srcRect/>
          <a:stretch/>
        </p:blipFill>
        <p:spPr>
          <a:xfrm>
            <a:off x="7411525" y="127700"/>
            <a:ext cx="1634174" cy="639850"/>
          </a:xfrm>
          <a:prstGeom prst="rect">
            <a:avLst/>
          </a:prstGeom>
          <a:noFill/>
          <a:ln>
            <a:noFill/>
          </a:ln>
        </p:spPr>
      </p:pic>
      <p:sp>
        <p:nvSpPr>
          <p:cNvPr id="1592" name="Google Shape;1592;p205"/>
          <p:cNvSpPr/>
          <p:nvPr/>
        </p:nvSpPr>
        <p:spPr>
          <a:xfrm>
            <a:off x="1145200" y="364125"/>
            <a:ext cx="1070700" cy="10707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05"/>
          <p:cNvSpPr txBox="1"/>
          <p:nvPr/>
        </p:nvSpPr>
        <p:spPr>
          <a:xfrm>
            <a:off x="2455275" y="432225"/>
            <a:ext cx="5892000" cy="93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4000" i="1">
                <a:latin typeface="Anton"/>
                <a:ea typeface="Anton"/>
                <a:cs typeface="Anton"/>
                <a:sym typeface="Anton"/>
              </a:rPr>
              <a:t>RECURSOS:</a:t>
            </a:r>
            <a:endParaRPr sz="4000" i="1">
              <a:latin typeface="Anton"/>
              <a:ea typeface="Anton"/>
              <a:cs typeface="Anton"/>
              <a:sym typeface="Anton"/>
            </a:endParaRPr>
          </a:p>
        </p:txBody>
      </p:sp>
      <p:pic>
        <p:nvPicPr>
          <p:cNvPr id="1594" name="Google Shape;1594;p205"/>
          <p:cNvPicPr preferRelativeResize="0"/>
          <p:nvPr/>
        </p:nvPicPr>
        <p:blipFill>
          <a:blip r:embed="rId10">
            <a:alphaModFix/>
          </a:blip>
          <a:stretch>
            <a:fillRect/>
          </a:stretch>
        </p:blipFill>
        <p:spPr>
          <a:xfrm>
            <a:off x="1408034" y="593440"/>
            <a:ext cx="545131" cy="545131"/>
          </a:xfrm>
          <a:prstGeom prst="rect">
            <a:avLst/>
          </a:prstGeom>
          <a:noFill/>
          <a:ln>
            <a:noFill/>
          </a:ln>
        </p:spPr>
      </p:pic>
      <p:sp>
        <p:nvSpPr>
          <p:cNvPr id="1595" name="Google Shape;1595;p205"/>
          <p:cNvSpPr txBox="1"/>
          <p:nvPr/>
        </p:nvSpPr>
        <p:spPr>
          <a:xfrm>
            <a:off x="882725" y="4795013"/>
            <a:ext cx="6764700" cy="639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a:solidFill>
                  <a:schemeClr val="dk1"/>
                </a:solidFill>
                <a:highlight>
                  <a:schemeClr val="lt1"/>
                </a:highlight>
                <a:latin typeface="Helvetica Neue Light"/>
                <a:ea typeface="Helvetica Neue Light"/>
                <a:cs typeface="Helvetica Neue Light"/>
                <a:sym typeface="Helvetica Neue Light"/>
              </a:rPr>
              <a:t>Disponible en </a:t>
            </a:r>
            <a:r>
              <a:rPr lang="en-GB" u="sng">
                <a:solidFill>
                  <a:schemeClr val="hlink"/>
                </a:solidFill>
                <a:highlight>
                  <a:schemeClr val="lt1"/>
                </a:highlight>
                <a:latin typeface="Helvetica Neue Light"/>
                <a:ea typeface="Helvetica Neue Light"/>
                <a:cs typeface="Helvetica Neue Light"/>
                <a:sym typeface="Helvetica Neue Light"/>
                <a:hlinkClick r:id="rId11"/>
              </a:rPr>
              <a:t>nuestro repositorio</a:t>
            </a:r>
            <a:r>
              <a:rPr lang="en-GB">
                <a:solidFill>
                  <a:schemeClr val="dk1"/>
                </a:solidFill>
                <a:highlight>
                  <a:schemeClr val="lt1"/>
                </a:highlight>
                <a:latin typeface="Helvetica Neue Light"/>
                <a:ea typeface="Helvetica Neue Light"/>
                <a:cs typeface="Helvetica Neue Light"/>
                <a:sym typeface="Helvetica Neue Light"/>
              </a:rPr>
              <a:t>.</a:t>
            </a:r>
            <a:endParaRPr>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9"/>
        <p:cNvGrpSpPr/>
        <p:nvPr/>
      </p:nvGrpSpPr>
      <p:grpSpPr>
        <a:xfrm>
          <a:off x="0" y="0"/>
          <a:ext cx="0" cy="0"/>
          <a:chOff x="0" y="0"/>
          <a:chExt cx="0" cy="0"/>
        </a:xfrm>
      </p:grpSpPr>
      <p:sp>
        <p:nvSpPr>
          <p:cNvPr id="1600" name="Google Shape;1600;p206"/>
          <p:cNvSpPr txBox="1"/>
          <p:nvPr/>
        </p:nvSpPr>
        <p:spPr>
          <a:xfrm>
            <a:off x="132525" y="2077200"/>
            <a:ext cx="5231100" cy="9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800" i="1">
                <a:solidFill>
                  <a:srgbClr val="E0FF00"/>
                </a:solidFill>
                <a:latin typeface="Anton"/>
                <a:ea typeface="Anton"/>
                <a:cs typeface="Anton"/>
                <a:sym typeface="Anton"/>
              </a:rPr>
              <a:t>¡MUCHAS GRACIAS!</a:t>
            </a:r>
            <a:endParaRPr sz="4800" i="1">
              <a:solidFill>
                <a:srgbClr val="E0FF00"/>
              </a:solidFill>
              <a:latin typeface="Anton"/>
              <a:ea typeface="Anton"/>
              <a:cs typeface="Anton"/>
              <a:sym typeface="Anton"/>
            </a:endParaRPr>
          </a:p>
        </p:txBody>
      </p:sp>
      <p:sp>
        <p:nvSpPr>
          <p:cNvPr id="1601" name="Google Shape;1601;p206"/>
          <p:cNvSpPr txBox="1"/>
          <p:nvPr/>
        </p:nvSpPr>
        <p:spPr>
          <a:xfrm>
            <a:off x="4754400" y="1261300"/>
            <a:ext cx="4389600" cy="295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marL="457200" lvl="0" indent="-368300" algn="l" rtl="0">
              <a:lnSpc>
                <a:spcPct val="100000"/>
              </a:lnSpc>
              <a:spcBef>
                <a:spcPts val="0"/>
              </a:spcBef>
              <a:spcAft>
                <a:spcPts val="0"/>
              </a:spcAft>
              <a:buClr>
                <a:srgbClr val="E0FF00"/>
              </a:buClr>
              <a:buSzPts val="2200"/>
              <a:buFont typeface="Helvetica Neue Light"/>
              <a:buChar char="-"/>
            </a:pPr>
            <a:r>
              <a:rPr lang="en-GB" sz="1500">
                <a:solidFill>
                  <a:srgbClr val="E0FF00"/>
                </a:solidFill>
                <a:latin typeface="Helvetica Neue Light"/>
                <a:ea typeface="Helvetica Neue Light"/>
                <a:cs typeface="Helvetica Neue Light"/>
                <a:sym typeface="Helvetica Neue Light"/>
              </a:rPr>
              <a:t>Métodos y propiedades en Array.</a:t>
            </a:r>
            <a:endParaRPr sz="1500">
              <a:solidFill>
                <a:srgbClr val="E0FF00"/>
              </a:solidFill>
              <a:latin typeface="Helvetica Neue Light"/>
              <a:ea typeface="Helvetica Neue Light"/>
              <a:cs typeface="Helvetica Neue Light"/>
              <a:sym typeface="Helvetica Neue Light"/>
            </a:endParaRPr>
          </a:p>
          <a:p>
            <a:pPr marL="457200" lvl="0" indent="-368300" algn="l" rtl="0">
              <a:lnSpc>
                <a:spcPct val="100000"/>
              </a:lnSpc>
              <a:spcBef>
                <a:spcPts val="0"/>
              </a:spcBef>
              <a:spcAft>
                <a:spcPts val="0"/>
              </a:spcAft>
              <a:buClr>
                <a:srgbClr val="E0FF00"/>
              </a:buClr>
              <a:buSzPts val="2200"/>
              <a:buFont typeface="Helvetica Neue Light"/>
              <a:buChar char="-"/>
            </a:pPr>
            <a:r>
              <a:rPr lang="en-GB" sz="1500">
                <a:solidFill>
                  <a:srgbClr val="E0FF00"/>
                </a:solidFill>
                <a:latin typeface="Helvetica Neue Light"/>
                <a:ea typeface="Helvetica Neue Light"/>
                <a:cs typeface="Helvetica Neue Light"/>
                <a:sym typeface="Helvetica Neue Light"/>
              </a:rPr>
              <a:t>Función del typeof.</a:t>
            </a:r>
            <a:endParaRPr sz="1500">
              <a:solidFill>
                <a:srgbClr val="E0FF00"/>
              </a:solidFill>
              <a:latin typeface="Helvetica Neue Light"/>
              <a:ea typeface="Helvetica Neue Light"/>
              <a:cs typeface="Helvetica Neue Light"/>
              <a:sym typeface="Helvetica Neue Light"/>
            </a:endParaRPr>
          </a:p>
          <a:p>
            <a:pPr marL="457200" lvl="0" indent="-368300" algn="l" rtl="0">
              <a:lnSpc>
                <a:spcPct val="100000"/>
              </a:lnSpc>
              <a:spcBef>
                <a:spcPts val="0"/>
              </a:spcBef>
              <a:spcAft>
                <a:spcPts val="0"/>
              </a:spcAft>
              <a:buClr>
                <a:srgbClr val="E0FF00"/>
              </a:buClr>
              <a:buSzPts val="2200"/>
              <a:buFont typeface="Helvetica Neue Light"/>
              <a:buChar char="-"/>
            </a:pPr>
            <a:r>
              <a:rPr lang="en-GB" sz="1500">
                <a:solidFill>
                  <a:srgbClr val="E0FF00"/>
                </a:solidFill>
                <a:latin typeface="Helvetica Neue Light"/>
                <a:ea typeface="Helvetica Neue Light"/>
                <a:cs typeface="Helvetica Neue Light"/>
                <a:sym typeface="Helvetica Neue Light"/>
              </a:rPr>
              <a:t>Métodos de búsqueda y transformación.</a:t>
            </a:r>
            <a:endParaRPr sz="1500">
              <a:solidFill>
                <a:srgbClr val="E0FF00"/>
              </a:solidFill>
              <a:latin typeface="Helvetica Neue Light"/>
              <a:ea typeface="Helvetica Neue Light"/>
              <a:cs typeface="Helvetica Neue Light"/>
              <a:sym typeface="Helvetica Neue Light"/>
            </a:endParaRPr>
          </a:p>
          <a:p>
            <a:pPr marL="457200" lvl="0" indent="-323850" algn="l" rtl="0">
              <a:lnSpc>
                <a:spcPct val="100000"/>
              </a:lnSpc>
              <a:spcBef>
                <a:spcPts val="0"/>
              </a:spcBef>
              <a:spcAft>
                <a:spcPts val="0"/>
              </a:spcAft>
              <a:buClr>
                <a:srgbClr val="E0FF00"/>
              </a:buClr>
              <a:buSzPts val="1500"/>
              <a:buFont typeface="Helvetica Neue Light"/>
              <a:buChar char="-"/>
            </a:pPr>
            <a:r>
              <a:rPr lang="en-GB" sz="1500">
                <a:solidFill>
                  <a:srgbClr val="E0FF00"/>
                </a:solidFill>
                <a:latin typeface="Helvetica Neue Light"/>
                <a:ea typeface="Helvetica Neue Light"/>
                <a:cs typeface="Helvetica Neue Light"/>
                <a:sym typeface="Helvetica Neue Light"/>
              </a:rPr>
              <a:t>Funciones de orden superior o Higher Order Functions.</a:t>
            </a:r>
            <a:endParaRPr sz="1500">
              <a:solidFill>
                <a:srgbClr val="E0FF00"/>
              </a:solidFill>
              <a:latin typeface="Helvetica Neue Light"/>
              <a:ea typeface="Helvetica Neue Light"/>
              <a:cs typeface="Helvetica Neue Light"/>
              <a:sym typeface="Helvetica Neue Light"/>
            </a:endParaRPr>
          </a:p>
          <a:p>
            <a:pPr marL="457200" lvl="0" indent="-323850" algn="l" rtl="0">
              <a:lnSpc>
                <a:spcPct val="100000"/>
              </a:lnSpc>
              <a:spcBef>
                <a:spcPts val="0"/>
              </a:spcBef>
              <a:spcAft>
                <a:spcPts val="0"/>
              </a:spcAft>
              <a:buClr>
                <a:srgbClr val="E0FF00"/>
              </a:buClr>
              <a:buSzPts val="1500"/>
              <a:buFont typeface="Helvetica Neue Light"/>
              <a:buChar char="-"/>
            </a:pPr>
            <a:r>
              <a:rPr lang="en-GB" sz="1500">
                <a:solidFill>
                  <a:srgbClr val="E0FF00"/>
                </a:solidFill>
                <a:latin typeface="Helvetica Neue Light"/>
                <a:ea typeface="Helvetica Neue Light"/>
                <a:cs typeface="Helvetica Neue Light"/>
                <a:sym typeface="Helvetica Neue Light"/>
              </a:rPr>
              <a:t>Métodos de búsqueda y transformación.</a:t>
            </a:r>
            <a:endParaRPr sz="1500">
              <a:solidFill>
                <a:srgbClr val="E0FF00"/>
              </a:solidFill>
              <a:latin typeface="Helvetica Neue Light"/>
              <a:ea typeface="Helvetica Neue Light"/>
              <a:cs typeface="Helvetica Neue Light"/>
              <a:sym typeface="Helvetica Neue Light"/>
            </a:endParaRPr>
          </a:p>
          <a:p>
            <a:pPr marL="457200" lvl="0" indent="-323850" algn="l" rtl="0">
              <a:lnSpc>
                <a:spcPct val="100000"/>
              </a:lnSpc>
              <a:spcBef>
                <a:spcPts val="0"/>
              </a:spcBef>
              <a:spcAft>
                <a:spcPts val="0"/>
              </a:spcAft>
              <a:buClr>
                <a:srgbClr val="E0FF00"/>
              </a:buClr>
              <a:buSzPts val="1500"/>
              <a:buFont typeface="Helvetica Neue Light"/>
              <a:buChar char="-"/>
            </a:pPr>
            <a:r>
              <a:rPr lang="en-GB" sz="1500">
                <a:solidFill>
                  <a:srgbClr val="E0FF00"/>
                </a:solidFill>
                <a:latin typeface="Helvetica Neue Light"/>
                <a:ea typeface="Helvetica Neue Light"/>
                <a:cs typeface="Helvetica Neue Light"/>
                <a:sym typeface="Helvetica Neue Light"/>
              </a:rPr>
              <a:t>Objeto Math: Propiedades y métodos.</a:t>
            </a:r>
            <a:endParaRPr sz="1500">
              <a:solidFill>
                <a:srgbClr val="E0FF00"/>
              </a:solidFill>
              <a:latin typeface="Helvetica Neue Light"/>
              <a:ea typeface="Helvetica Neue Light"/>
              <a:cs typeface="Helvetica Neue Light"/>
              <a:sym typeface="Helvetica Neue Light"/>
            </a:endParaRPr>
          </a:p>
          <a:p>
            <a:pPr marL="457200" lvl="0" indent="-323850" algn="l" rtl="0">
              <a:lnSpc>
                <a:spcPct val="100000"/>
              </a:lnSpc>
              <a:spcBef>
                <a:spcPts val="0"/>
              </a:spcBef>
              <a:spcAft>
                <a:spcPts val="0"/>
              </a:spcAft>
              <a:buClr>
                <a:srgbClr val="E0FF00"/>
              </a:buClr>
              <a:buSzPts val="1500"/>
              <a:buFont typeface="Helvetica Neue Light"/>
              <a:buChar char="-"/>
            </a:pPr>
            <a:r>
              <a:rPr lang="en-GB" sz="1500">
                <a:solidFill>
                  <a:srgbClr val="E0FF00"/>
                </a:solidFill>
                <a:latin typeface="Helvetica Neue Light"/>
                <a:ea typeface="Helvetica Neue Light"/>
                <a:cs typeface="Helvetica Neue Light"/>
                <a:sym typeface="Helvetica Neue Light"/>
              </a:rPr>
              <a:t>Clase Date: Constructor, Valor, Presentación y Diferencias entre fechas.</a:t>
            </a:r>
            <a:endParaRPr sz="15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5"/>
        <p:cNvGrpSpPr/>
        <p:nvPr/>
      </p:nvGrpSpPr>
      <p:grpSpPr>
        <a:xfrm>
          <a:off x="0" y="0"/>
          <a:ext cx="0" cy="0"/>
          <a:chOff x="0" y="0"/>
          <a:chExt cx="0" cy="0"/>
        </a:xfrm>
      </p:grpSpPr>
      <p:sp>
        <p:nvSpPr>
          <p:cNvPr id="1606" name="Google Shape;1606;p207"/>
          <p:cNvSpPr txBox="1"/>
          <p:nvPr/>
        </p:nvSpPr>
        <p:spPr>
          <a:xfrm>
            <a:off x="2110051" y="2409500"/>
            <a:ext cx="49239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i="1">
                <a:solidFill>
                  <a:srgbClr val="E0FF00"/>
                </a:solidFill>
                <a:latin typeface="Anton"/>
                <a:ea typeface="Anton"/>
                <a:cs typeface="Anton"/>
                <a:sym typeface="Anton"/>
              </a:rPr>
              <a:t>OPINA Y VALORA ESTA CLASE</a:t>
            </a:r>
            <a:endParaRPr sz="3600" i="1">
              <a:solidFill>
                <a:srgbClr val="E0FF00"/>
              </a:solidFill>
              <a:latin typeface="Anton"/>
              <a:ea typeface="Anton"/>
              <a:cs typeface="Anton"/>
              <a:sym typeface="Anton"/>
            </a:endParaRPr>
          </a:p>
        </p:txBody>
      </p:sp>
      <p:pic>
        <p:nvPicPr>
          <p:cNvPr id="1607" name="Google Shape;1607;p207" descr="Dizzy on Apple iOS 12.2"/>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gradFill>
          <a:gsLst>
            <a:gs pos="0">
              <a:srgbClr val="EF89D2"/>
            </a:gs>
            <a:gs pos="100000">
              <a:srgbClr val="E0FF00"/>
            </a:gs>
          </a:gsLst>
          <a:lin ang="10800025" scaled="0"/>
        </a:gradFill>
        <a:effectLst/>
      </p:bgPr>
    </p:bg>
    <p:spTree>
      <p:nvGrpSpPr>
        <p:cNvPr id="1" name="Shape 1611"/>
        <p:cNvGrpSpPr/>
        <p:nvPr/>
      </p:nvGrpSpPr>
      <p:grpSpPr>
        <a:xfrm>
          <a:off x="0" y="0"/>
          <a:ext cx="0" cy="0"/>
          <a:chOff x="0" y="0"/>
          <a:chExt cx="0" cy="0"/>
        </a:xfrm>
      </p:grpSpPr>
      <p:sp>
        <p:nvSpPr>
          <p:cNvPr id="1612" name="Google Shape;1612;p208"/>
          <p:cNvSpPr txBox="1"/>
          <p:nvPr/>
        </p:nvSpPr>
        <p:spPr>
          <a:xfrm>
            <a:off x="1398000" y="207720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i="1">
                <a:solidFill>
                  <a:srgbClr val="121212"/>
                </a:solidFill>
                <a:latin typeface="Anton"/>
                <a:ea typeface="Anton"/>
                <a:cs typeface="Anton"/>
                <a:sym typeface="Anton"/>
              </a:rPr>
              <a:t>#DEMOCRATIZANDOLAEDUCACIÓN</a:t>
            </a:r>
            <a:endParaRPr sz="3600" i="1">
              <a:solidFill>
                <a:srgbClr val="121212"/>
              </a:solidFill>
              <a:latin typeface="Anton"/>
              <a:ea typeface="Anton"/>
              <a:cs typeface="Anton"/>
              <a:sym typeface="Anton"/>
            </a:endParaRPr>
          </a:p>
        </p:txBody>
      </p:sp>
      <p:pic>
        <p:nvPicPr>
          <p:cNvPr id="1613" name="Google Shape;1613;p20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86"/>
          <p:cNvSpPr txBox="1"/>
          <p:nvPr/>
        </p:nvSpPr>
        <p:spPr>
          <a:xfrm>
            <a:off x="1671825" y="129531"/>
            <a:ext cx="56661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500" i="1">
                <a:solidFill>
                  <a:schemeClr val="dk1"/>
                </a:solidFill>
                <a:latin typeface="Anton"/>
                <a:ea typeface="Anton"/>
                <a:cs typeface="Anton"/>
                <a:sym typeface="Anton"/>
              </a:rPr>
              <a:t>ACCESO AL ARRAY</a:t>
            </a:r>
            <a:endParaRPr sz="4500" i="1">
              <a:latin typeface="Anton"/>
              <a:ea typeface="Anton"/>
              <a:cs typeface="Anton"/>
              <a:sym typeface="Anton"/>
            </a:endParaRPr>
          </a:p>
        </p:txBody>
      </p:sp>
      <p:sp>
        <p:nvSpPr>
          <p:cNvPr id="433" name="Google Shape;433;p86"/>
          <p:cNvSpPr txBox="1"/>
          <p:nvPr/>
        </p:nvSpPr>
        <p:spPr>
          <a:xfrm>
            <a:off x="373500" y="960725"/>
            <a:ext cx="8397000" cy="127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Los elementos dentro de un array tienen un </a:t>
            </a:r>
            <a:r>
              <a:rPr lang="en-GB" sz="1800" b="1">
                <a:solidFill>
                  <a:schemeClr val="dk1"/>
                </a:solidFill>
                <a:highlight>
                  <a:srgbClr val="FFFFFF"/>
                </a:highlight>
                <a:latin typeface="Helvetica Neue"/>
                <a:ea typeface="Helvetica Neue"/>
                <a:cs typeface="Helvetica Neue"/>
                <a:sym typeface="Helvetica Neue"/>
              </a:rPr>
              <a:t>índice</a:t>
            </a:r>
            <a:r>
              <a:rPr lang="en-GB" sz="1800">
                <a:solidFill>
                  <a:schemeClr val="dk1"/>
                </a:solidFill>
                <a:highlight>
                  <a:srgbClr val="FFFFFF"/>
                </a:highlight>
                <a:latin typeface="Helvetica Neue Light"/>
                <a:ea typeface="Helvetica Neue Light"/>
                <a:cs typeface="Helvetica Neue Light"/>
                <a:sym typeface="Helvetica Neue Light"/>
              </a:rPr>
              <a:t> que determina su </a:t>
            </a:r>
            <a:r>
              <a:rPr lang="en-GB" sz="1800" b="1">
                <a:solidFill>
                  <a:schemeClr val="dk1"/>
                </a:solidFill>
                <a:highlight>
                  <a:srgbClr val="FFFFFF"/>
                </a:highlight>
                <a:latin typeface="Helvetica Neue"/>
                <a:ea typeface="Helvetica Neue"/>
                <a:cs typeface="Helvetica Neue"/>
                <a:sym typeface="Helvetica Neue"/>
              </a:rPr>
              <a:t>posición </a:t>
            </a:r>
            <a:r>
              <a:rPr lang="en-GB" sz="1800">
                <a:solidFill>
                  <a:schemeClr val="dk1"/>
                </a:solidFill>
                <a:highlight>
                  <a:srgbClr val="FFFFFF"/>
                </a:highlight>
                <a:latin typeface="Helvetica Neue Light"/>
                <a:ea typeface="Helvetica Neue Light"/>
                <a:cs typeface="Helvetica Neue Light"/>
                <a:sym typeface="Helvetica Neue Light"/>
              </a:rPr>
              <a:t>en el mismo. </a:t>
            </a:r>
            <a:endParaRPr sz="1800">
              <a:solidFill>
                <a:schemeClr val="dk1"/>
              </a:solidFill>
              <a:highlight>
                <a:srgbClr val="FFFFFF"/>
              </a:highlight>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r>
              <a:rPr lang="en-GB" sz="1800">
                <a:solidFill>
                  <a:schemeClr val="dk1"/>
                </a:solidFill>
                <a:highlight>
                  <a:srgbClr val="E0FF00"/>
                </a:highlight>
                <a:latin typeface="Helvetica Neue Light"/>
                <a:ea typeface="Helvetica Neue Light"/>
                <a:cs typeface="Helvetica Neue Light"/>
                <a:sym typeface="Helvetica Neue Light"/>
              </a:rPr>
              <a:t>Así, es posible acceder a los elementos dentro de un array a través de su posición:</a:t>
            </a:r>
            <a:endParaRPr sz="1800">
              <a:solidFill>
                <a:schemeClr val="dk1"/>
              </a:solidFill>
              <a:highlight>
                <a:srgbClr val="E0FF00"/>
              </a:highlight>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434" name="Google Shape;434;p86"/>
          <p:cNvSpPr txBox="1"/>
          <p:nvPr/>
        </p:nvSpPr>
        <p:spPr>
          <a:xfrm>
            <a:off x="454050" y="2240225"/>
            <a:ext cx="8235900" cy="21120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4</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5</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chemeClr val="lt1"/>
                </a:solidFill>
                <a:latin typeface="Courier New"/>
                <a:ea typeface="Courier New"/>
                <a:cs typeface="Courier New"/>
                <a:sym typeface="Courier New"/>
              </a:rPr>
              <a:t>console</a:t>
            </a:r>
            <a:r>
              <a:rPr lang="en-GB" sz="1600">
                <a:solidFill>
                  <a:srgbClr val="FF79C6"/>
                </a:solidFill>
                <a:latin typeface="Courier New"/>
                <a:ea typeface="Courier New"/>
                <a:cs typeface="Courier New"/>
                <a:sym typeface="Courier New"/>
              </a:rPr>
              <a:t>.</a:t>
            </a:r>
            <a:r>
              <a:rPr lang="en-GB" sz="1600">
                <a:solidFill>
                  <a:srgbClr val="00FF00"/>
                </a:solidFill>
                <a:latin typeface="Courier New"/>
                <a:ea typeface="Courier New"/>
                <a:cs typeface="Courier New"/>
                <a:sym typeface="Courier New"/>
              </a:rPr>
              <a:t>log</a:t>
            </a:r>
            <a:r>
              <a:rPr lang="en-GB" sz="1600">
                <a:solidFill>
                  <a:srgbClr val="FF79C6"/>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chemeClr val="lt1"/>
                </a:solidFill>
                <a:latin typeface="Courier New"/>
                <a:ea typeface="Courier New"/>
                <a:cs typeface="Courier New"/>
                <a:sym typeface="Courier New"/>
              </a:rPr>
              <a:t>[0]</a:t>
            </a:r>
            <a:r>
              <a:rPr lang="en-GB" sz="1600">
                <a:solidFill>
                  <a:srgbClr val="FF79C6"/>
                </a:solidFill>
                <a:latin typeface="Courier New"/>
                <a:ea typeface="Courier New"/>
                <a:cs typeface="Courier New"/>
                <a:sym typeface="Courier New"/>
              </a:rPr>
              <a:t> )</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 1; </a:t>
            </a:r>
            <a:endParaRPr sz="16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chemeClr val="lt1"/>
                </a:solidFill>
                <a:latin typeface="Courier New"/>
                <a:ea typeface="Courier New"/>
                <a:cs typeface="Courier New"/>
                <a:sym typeface="Courier New"/>
              </a:rPr>
              <a:t>console</a:t>
            </a:r>
            <a:r>
              <a:rPr lang="en-GB" sz="1600">
                <a:solidFill>
                  <a:srgbClr val="FF79C6"/>
                </a:solidFill>
                <a:latin typeface="Courier New"/>
                <a:ea typeface="Courier New"/>
                <a:cs typeface="Courier New"/>
                <a:sym typeface="Courier New"/>
              </a:rPr>
              <a:t>.</a:t>
            </a:r>
            <a:r>
              <a:rPr lang="en-GB" sz="1600">
                <a:solidFill>
                  <a:srgbClr val="00FF00"/>
                </a:solidFill>
                <a:latin typeface="Courier New"/>
                <a:ea typeface="Courier New"/>
                <a:cs typeface="Courier New"/>
                <a:sym typeface="Courier New"/>
              </a:rPr>
              <a:t>log</a:t>
            </a:r>
            <a:r>
              <a:rPr lang="en-GB" sz="1600">
                <a:solidFill>
                  <a:srgbClr val="FF79C6"/>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chemeClr val="lt1"/>
                </a:solidFill>
                <a:latin typeface="Courier New"/>
                <a:ea typeface="Courier New"/>
                <a:cs typeface="Courier New"/>
                <a:sym typeface="Courier New"/>
              </a:rPr>
              <a:t>[3]</a:t>
            </a:r>
            <a:r>
              <a:rPr lang="en-GB" sz="1600">
                <a:solidFill>
                  <a:srgbClr val="FF79C6"/>
                </a:solidFill>
                <a:latin typeface="Courier New"/>
                <a:ea typeface="Courier New"/>
                <a:cs typeface="Courier New"/>
                <a:sym typeface="Courier New"/>
              </a:rPr>
              <a:t> )</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 4; </a:t>
            </a:r>
            <a:endParaRPr sz="16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resultado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 </a:t>
            </a:r>
            <a:endParaRPr sz="16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chemeClr val="lt1"/>
                </a:solidFill>
                <a:latin typeface="Courier New"/>
                <a:ea typeface="Courier New"/>
                <a:cs typeface="Courier New"/>
                <a:sym typeface="Courier New"/>
              </a:rPr>
              <a:t>console</a:t>
            </a:r>
            <a:r>
              <a:rPr lang="en-GB" sz="1600">
                <a:solidFill>
                  <a:srgbClr val="FF79C6"/>
                </a:solidFill>
                <a:latin typeface="Courier New"/>
                <a:ea typeface="Courier New"/>
                <a:cs typeface="Courier New"/>
                <a:sym typeface="Courier New"/>
              </a:rPr>
              <a:t>.</a:t>
            </a:r>
            <a:r>
              <a:rPr lang="en-GB" sz="1600">
                <a:solidFill>
                  <a:srgbClr val="00FF00"/>
                </a:solidFill>
                <a:latin typeface="Courier New"/>
                <a:ea typeface="Courier New"/>
                <a:cs typeface="Courier New"/>
                <a:sym typeface="Courier New"/>
              </a:rPr>
              <a:t>log</a:t>
            </a:r>
            <a:r>
              <a:rPr lang="en-GB" sz="1600">
                <a:solidFill>
                  <a:srgbClr val="FF79C6"/>
                </a:solidFill>
                <a:latin typeface="Courier New"/>
                <a:ea typeface="Courier New"/>
                <a:cs typeface="Courier New"/>
                <a:sym typeface="Courier New"/>
              </a:rPr>
              <a:t>( </a:t>
            </a:r>
            <a:r>
              <a:rPr lang="en-GB" sz="1600">
                <a:solidFill>
                  <a:srgbClr val="F8F8F2"/>
                </a:solidFill>
                <a:latin typeface="Courier New"/>
                <a:ea typeface="Courier New"/>
                <a:cs typeface="Courier New"/>
                <a:sym typeface="Courier New"/>
              </a:rPr>
              <a:t>resultado </a:t>
            </a:r>
            <a:r>
              <a:rPr lang="en-GB" sz="1600">
                <a:solidFill>
                  <a:srgbClr val="FF79C6"/>
                </a:solidFill>
                <a:latin typeface="Courier New"/>
                <a:ea typeface="Courier New"/>
                <a:cs typeface="Courier New"/>
                <a:sym typeface="Courier New"/>
              </a:rPr>
              <a:t> ) </a:t>
            </a:r>
            <a:r>
              <a:rPr lang="en-GB" sz="1600">
                <a:solidFill>
                  <a:srgbClr val="6272A4"/>
                </a:solidFill>
                <a:latin typeface="Courier New"/>
                <a:ea typeface="Courier New"/>
                <a:cs typeface="Courier New"/>
                <a:sym typeface="Courier New"/>
              </a:rPr>
              <a:t>// 5;</a:t>
            </a:r>
            <a:endParaRPr sz="1000">
              <a:solidFill>
                <a:srgbClr val="6272A4"/>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sz="1200">
              <a:solidFill>
                <a:srgbClr val="4DD0E1"/>
              </a:solidFill>
              <a:latin typeface="Courier New"/>
              <a:ea typeface="Courier New"/>
              <a:cs typeface="Courier New"/>
              <a:sym typeface="Courier New"/>
            </a:endParaRPr>
          </a:p>
        </p:txBody>
      </p:sp>
      <p:pic>
        <p:nvPicPr>
          <p:cNvPr id="435" name="Google Shape;435;p86"/>
          <p:cNvPicPr preferRelativeResize="0"/>
          <p:nvPr/>
        </p:nvPicPr>
        <p:blipFill>
          <a:blip r:embed="rId3">
            <a:alphaModFix/>
          </a:blip>
          <a:stretch>
            <a:fillRect/>
          </a:stretch>
        </p:blipFill>
        <p:spPr>
          <a:xfrm>
            <a:off x="7915025" y="4733250"/>
            <a:ext cx="1186526" cy="33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87"/>
          <p:cNvSpPr txBox="1"/>
          <p:nvPr/>
        </p:nvSpPr>
        <p:spPr>
          <a:xfrm>
            <a:off x="1671825" y="129531"/>
            <a:ext cx="56661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500" i="1">
                <a:solidFill>
                  <a:schemeClr val="dk1"/>
                </a:solidFill>
                <a:latin typeface="Anton"/>
                <a:ea typeface="Anton"/>
                <a:cs typeface="Anton"/>
                <a:sym typeface="Anton"/>
              </a:rPr>
              <a:t>RECORRIDO DEL ARRAY</a:t>
            </a:r>
            <a:endParaRPr sz="4500" i="1">
              <a:latin typeface="Anton"/>
              <a:ea typeface="Anton"/>
              <a:cs typeface="Anton"/>
              <a:sym typeface="Anton"/>
            </a:endParaRPr>
          </a:p>
        </p:txBody>
      </p:sp>
      <p:sp>
        <p:nvSpPr>
          <p:cNvPr id="441" name="Google Shape;441;p87"/>
          <p:cNvSpPr txBox="1"/>
          <p:nvPr/>
        </p:nvSpPr>
        <p:spPr>
          <a:xfrm>
            <a:off x="373500" y="960725"/>
            <a:ext cx="8397000" cy="158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Decimos que estamos recorriendo un Array cuando empleamos </a:t>
            </a:r>
            <a:r>
              <a:rPr lang="en-GB" sz="2000">
                <a:solidFill>
                  <a:schemeClr val="dk1"/>
                </a:solidFill>
                <a:highlight>
                  <a:srgbClr val="E0FF00"/>
                </a:highlight>
                <a:latin typeface="Helvetica Neue Light"/>
                <a:ea typeface="Helvetica Neue Light"/>
                <a:cs typeface="Helvetica Neue Light"/>
                <a:sym typeface="Helvetica Neue Light"/>
              </a:rPr>
              <a:t>un </a:t>
            </a:r>
            <a:r>
              <a:rPr lang="en-GB" sz="2000" b="1">
                <a:solidFill>
                  <a:schemeClr val="dk1"/>
                </a:solidFill>
                <a:highlight>
                  <a:srgbClr val="E0FF00"/>
                </a:highlight>
                <a:latin typeface="Helvetica Neue"/>
                <a:ea typeface="Helvetica Neue"/>
                <a:cs typeface="Helvetica Neue"/>
                <a:sym typeface="Helvetica Neue"/>
              </a:rPr>
              <a:t>bucle </a:t>
            </a:r>
            <a:r>
              <a:rPr lang="en-GB" sz="2000">
                <a:solidFill>
                  <a:schemeClr val="dk1"/>
                </a:solidFill>
                <a:highlight>
                  <a:srgbClr val="E0FF00"/>
                </a:highlight>
                <a:latin typeface="Helvetica Neue Light"/>
                <a:ea typeface="Helvetica Neue Light"/>
                <a:cs typeface="Helvetica Neue Light"/>
                <a:sym typeface="Helvetica Neue Light"/>
              </a:rPr>
              <a:t>para acceder a cada elemento por separado.</a:t>
            </a:r>
            <a:endParaRPr sz="2000">
              <a:solidFill>
                <a:schemeClr val="dk1"/>
              </a:solidFill>
              <a:highlight>
                <a:srgbClr val="E0FF00"/>
              </a:highlight>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Los Array en JavaScript son </a:t>
            </a:r>
            <a:r>
              <a:rPr lang="en-GB" sz="2000" b="1">
                <a:solidFill>
                  <a:schemeClr val="dk1"/>
                </a:solidFill>
                <a:highlight>
                  <a:srgbClr val="FFFFFF"/>
                </a:highlight>
                <a:latin typeface="Helvetica Neue"/>
                <a:ea typeface="Helvetica Neue"/>
                <a:cs typeface="Helvetica Neue"/>
                <a:sym typeface="Helvetica Neue"/>
              </a:rPr>
              <a:t>objetos iterables</a:t>
            </a:r>
            <a:r>
              <a:rPr lang="en-GB" sz="2000">
                <a:solidFill>
                  <a:schemeClr val="dk1"/>
                </a:solidFill>
                <a:highlight>
                  <a:srgbClr val="FFFFFF"/>
                </a:highlight>
                <a:latin typeface="Helvetica Neue Light"/>
                <a:ea typeface="Helvetica Neue Light"/>
                <a:cs typeface="Helvetica Neue Light"/>
                <a:sym typeface="Helvetica Neue Light"/>
              </a:rPr>
              <a:t>, lo que permite usar distintas estructuras para iterar sobre ellos.</a:t>
            </a:r>
            <a:endParaRPr sz="2000">
              <a:solidFill>
                <a:schemeClr val="dk1"/>
              </a:solidFill>
              <a:highlight>
                <a:srgbClr val="FFFFFF"/>
              </a:highlight>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endParaRPr sz="2000">
              <a:solidFill>
                <a:schemeClr val="dk1"/>
              </a:solidFill>
              <a:highlight>
                <a:srgbClr val="FFFFFF"/>
              </a:highlight>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42" name="Google Shape;442;p87"/>
          <p:cNvSpPr txBox="1"/>
          <p:nvPr/>
        </p:nvSpPr>
        <p:spPr>
          <a:xfrm>
            <a:off x="386925" y="2681975"/>
            <a:ext cx="8235900" cy="14937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4</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5</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index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0</a:t>
            </a:r>
            <a:r>
              <a:rPr lang="en-GB" sz="1600">
                <a:solidFill>
                  <a:srgbClr val="F8F8F2"/>
                </a:solidFill>
                <a:latin typeface="Courier New"/>
                <a:ea typeface="Courier New"/>
                <a:cs typeface="Courier New"/>
                <a:sym typeface="Courier New"/>
              </a:rPr>
              <a:t>; index </a:t>
            </a:r>
            <a:r>
              <a:rPr lang="en-GB" sz="1600">
                <a:solidFill>
                  <a:srgbClr val="FF79C6"/>
                </a:solidFill>
                <a:latin typeface="Courier New"/>
                <a:ea typeface="Courier New"/>
                <a:cs typeface="Courier New"/>
                <a:sym typeface="Courier New"/>
              </a:rPr>
              <a:t>&lt;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5</a:t>
            </a:r>
            <a:r>
              <a:rPr lang="en-GB" sz="1600">
                <a:solidFill>
                  <a:srgbClr val="F8F8F2"/>
                </a:solidFill>
                <a:latin typeface="Courier New"/>
                <a:ea typeface="Courier New"/>
                <a:cs typeface="Courier New"/>
                <a:sym typeface="Courier New"/>
              </a:rPr>
              <a:t>; index</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alert</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numeros</a:t>
            </a:r>
            <a:r>
              <a:rPr lang="en-GB" sz="1600">
                <a:solidFill>
                  <a:srgbClr val="F8F8F2"/>
                </a:solidFill>
                <a:latin typeface="Courier New"/>
                <a:ea typeface="Courier New"/>
                <a:cs typeface="Courier New"/>
                <a:sym typeface="Courier New"/>
              </a:rPr>
              <a:t>[index]);</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600">
              <a:solidFill>
                <a:srgbClr val="FF79C6"/>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00">
              <a:solidFill>
                <a:srgbClr val="6272A4"/>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sz="1200">
              <a:solidFill>
                <a:srgbClr val="4DD0E1"/>
              </a:solidFill>
              <a:latin typeface="Courier New"/>
              <a:ea typeface="Courier New"/>
              <a:cs typeface="Courier New"/>
              <a:sym typeface="Courier New"/>
            </a:endParaRPr>
          </a:p>
        </p:txBody>
      </p:sp>
      <p:pic>
        <p:nvPicPr>
          <p:cNvPr id="443" name="Google Shape;443;p87"/>
          <p:cNvPicPr preferRelativeResize="0"/>
          <p:nvPr/>
        </p:nvPicPr>
        <p:blipFill>
          <a:blip r:embed="rId3">
            <a:alphaModFix/>
          </a:blip>
          <a:stretch>
            <a:fillRect/>
          </a:stretch>
        </p:blipFill>
        <p:spPr>
          <a:xfrm>
            <a:off x="7915025" y="4733250"/>
            <a:ext cx="1186526" cy="33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7"/>
        <p:cNvGrpSpPr/>
        <p:nvPr/>
      </p:nvGrpSpPr>
      <p:grpSpPr>
        <a:xfrm>
          <a:off x="0" y="0"/>
          <a:ext cx="0" cy="0"/>
          <a:chOff x="0" y="0"/>
          <a:chExt cx="0" cy="0"/>
        </a:xfrm>
      </p:grpSpPr>
      <p:sp>
        <p:nvSpPr>
          <p:cNvPr id="448" name="Google Shape;448;p88"/>
          <p:cNvSpPr txBox="1"/>
          <p:nvPr/>
        </p:nvSpPr>
        <p:spPr>
          <a:xfrm>
            <a:off x="1398000" y="1656150"/>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a:solidFill>
                  <a:srgbClr val="E0FF00"/>
                </a:solidFill>
                <a:latin typeface="Anton"/>
                <a:ea typeface="Anton"/>
                <a:cs typeface="Anton"/>
                <a:sym typeface="Anton"/>
              </a:rPr>
              <a:t>ARRAY: MÉTODOS Y PROPIEDADES</a:t>
            </a:r>
            <a:endParaRPr sz="3600" i="1">
              <a:solidFill>
                <a:srgbClr val="E0FF00"/>
              </a:solidFill>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89"/>
          <p:cNvSpPr txBox="1"/>
          <p:nvPr/>
        </p:nvSpPr>
        <p:spPr>
          <a:xfrm>
            <a:off x="1671825" y="372822"/>
            <a:ext cx="56661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500" i="1">
                <a:solidFill>
                  <a:schemeClr val="dk1"/>
                </a:solidFill>
                <a:latin typeface="Anton"/>
                <a:ea typeface="Anton"/>
                <a:cs typeface="Anton"/>
                <a:sym typeface="Anton"/>
              </a:rPr>
              <a:t>LENGTH</a:t>
            </a:r>
            <a:endParaRPr sz="4500" i="1">
              <a:latin typeface="Anton"/>
              <a:ea typeface="Anton"/>
              <a:cs typeface="Anton"/>
              <a:sym typeface="Anton"/>
            </a:endParaRPr>
          </a:p>
        </p:txBody>
      </p:sp>
      <p:sp>
        <p:nvSpPr>
          <p:cNvPr id="454" name="Google Shape;454;p89"/>
          <p:cNvSpPr txBox="1"/>
          <p:nvPr/>
        </p:nvSpPr>
        <p:spPr>
          <a:xfrm>
            <a:off x="678225" y="1420926"/>
            <a:ext cx="7653300" cy="1521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Al igual que en un String, la</a:t>
            </a:r>
            <a:r>
              <a:rPr lang="en-GB" sz="2000">
                <a:solidFill>
                  <a:schemeClr val="dk1"/>
                </a:solidFill>
                <a:latin typeface="Helvetica Neue Light"/>
                <a:ea typeface="Helvetica Neue Light"/>
                <a:cs typeface="Helvetica Neue Light"/>
                <a:sym typeface="Helvetica Neue Light"/>
              </a:rPr>
              <a:t> </a:t>
            </a:r>
            <a:r>
              <a:rPr lang="en-GB" sz="2000" b="1">
                <a:solidFill>
                  <a:schemeClr val="dk1"/>
                </a:solidFill>
                <a:latin typeface="Helvetica Neue"/>
                <a:ea typeface="Helvetica Neue"/>
                <a:cs typeface="Helvetica Neue"/>
                <a:sym typeface="Helvetica Neue"/>
              </a:rPr>
              <a:t>propiedad length</a:t>
            </a:r>
            <a:r>
              <a:rPr lang="en-GB" sz="2000">
                <a:solidFill>
                  <a:schemeClr val="dk1"/>
                </a:solidFill>
                <a:highlight>
                  <a:srgbClr val="FFFFFF"/>
                </a:highlight>
                <a:latin typeface="Helvetica Neue Light"/>
                <a:ea typeface="Helvetica Neue Light"/>
                <a:cs typeface="Helvetica Neue Light"/>
                <a:sym typeface="Helvetica Neue Light"/>
              </a:rPr>
              <a:t> nos sirve para obtener el largo de un Array, es decir, para identificar </a:t>
            </a:r>
            <a:r>
              <a:rPr lang="en-GB" sz="2000">
                <a:solidFill>
                  <a:schemeClr val="dk1"/>
                </a:solidFill>
                <a:highlight>
                  <a:srgbClr val="EF89D2"/>
                </a:highlight>
                <a:latin typeface="Helvetica Neue Light"/>
                <a:ea typeface="Helvetica Neue Light"/>
                <a:cs typeface="Helvetica Neue Light"/>
                <a:sym typeface="Helvetica Neue Light"/>
              </a:rPr>
              <a:t>cuántos elementos tiene</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455" name="Google Shape;455;p8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6" name="Google Shape;456;p89"/>
          <p:cNvSpPr txBox="1"/>
          <p:nvPr/>
        </p:nvSpPr>
        <p:spPr>
          <a:xfrm>
            <a:off x="1118850" y="2713925"/>
            <a:ext cx="6906300" cy="10794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miArray</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marca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palabra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miArray</a:t>
            </a:r>
            <a:r>
              <a:rPr lang="en-GB" sz="1600">
                <a:solidFill>
                  <a:srgbClr val="F8F8F2"/>
                </a:solidFill>
                <a:latin typeface="Courier New"/>
                <a:ea typeface="Courier New"/>
                <a:cs typeface="Courier New"/>
                <a:sym typeface="Courier New"/>
              </a:rPr>
              <a:t>.length ); </a:t>
            </a:r>
            <a:r>
              <a:rPr lang="en-GB" sz="1600">
                <a:solidFill>
                  <a:srgbClr val="6272A4"/>
                </a:solidFill>
                <a:latin typeface="Courier New"/>
                <a:ea typeface="Courier New"/>
                <a:cs typeface="Courier New"/>
                <a:sym typeface="Courier New"/>
              </a:rPr>
              <a:t>//imprime 3</a:t>
            </a:r>
            <a:endParaRPr sz="1600">
              <a:solidFill>
                <a:srgbClr val="6272A4"/>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a:solidFill>
                <a:srgbClr val="4DD0E1"/>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b="1">
              <a:solidFill>
                <a:srgbClr val="999999"/>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90"/>
          <p:cNvSpPr txBox="1"/>
          <p:nvPr/>
        </p:nvSpPr>
        <p:spPr>
          <a:xfrm>
            <a:off x="1671825" y="372822"/>
            <a:ext cx="56661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500" i="1">
                <a:solidFill>
                  <a:schemeClr val="dk1"/>
                </a:solidFill>
                <a:latin typeface="Anton"/>
                <a:ea typeface="Anton"/>
                <a:cs typeface="Anton"/>
                <a:sym typeface="Anton"/>
              </a:rPr>
              <a:t>LENGTH</a:t>
            </a:r>
            <a:endParaRPr sz="4500" i="1">
              <a:latin typeface="Anton"/>
              <a:ea typeface="Anton"/>
              <a:cs typeface="Anton"/>
              <a:sym typeface="Anton"/>
            </a:endParaRPr>
          </a:p>
        </p:txBody>
      </p:sp>
      <p:sp>
        <p:nvSpPr>
          <p:cNvPr id="462" name="Google Shape;462;p90"/>
          <p:cNvSpPr txBox="1"/>
          <p:nvPr/>
        </p:nvSpPr>
        <p:spPr>
          <a:xfrm>
            <a:off x="678225" y="1300051"/>
            <a:ext cx="7653300" cy="1521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 común utilizarlo para definir </a:t>
            </a:r>
            <a:r>
              <a:rPr lang="en-GB" sz="2000">
                <a:solidFill>
                  <a:schemeClr val="dk1"/>
                </a:solidFill>
                <a:highlight>
                  <a:srgbClr val="EF89D2"/>
                </a:highlight>
                <a:latin typeface="Helvetica Neue Light"/>
                <a:ea typeface="Helvetica Neue Light"/>
                <a:cs typeface="Helvetica Neue Light"/>
                <a:sym typeface="Helvetica Neue Light"/>
              </a:rPr>
              <a:t>el límite de una iteración sobre un array</a:t>
            </a:r>
            <a:r>
              <a:rPr lang="en-GB" sz="2000">
                <a:solidFill>
                  <a:schemeClr val="dk1"/>
                </a:solidFill>
                <a:highlight>
                  <a:srgbClr val="FFFFFF"/>
                </a:highlight>
                <a:latin typeface="Helvetica Neue Light"/>
                <a:ea typeface="Helvetica Neue Light"/>
                <a:cs typeface="Helvetica Neue Light"/>
                <a:sym typeface="Helvetica Neue Light"/>
              </a:rPr>
              <a:t>, ya que la </a:t>
            </a:r>
            <a:r>
              <a:rPr lang="en-GB" sz="2000" b="1">
                <a:solidFill>
                  <a:schemeClr val="dk1"/>
                </a:solidFill>
                <a:latin typeface="Helvetica Neue"/>
                <a:ea typeface="Helvetica Neue"/>
                <a:cs typeface="Helvetica Neue"/>
                <a:sym typeface="Helvetica Neue"/>
              </a:rPr>
              <a:t>propiedad length</a:t>
            </a:r>
            <a:r>
              <a:rPr lang="en-GB" sz="2000">
                <a:solidFill>
                  <a:schemeClr val="dk1"/>
                </a:solidFill>
                <a:highlight>
                  <a:srgbClr val="FFFFFF"/>
                </a:highlight>
                <a:latin typeface="Helvetica Neue Light"/>
                <a:ea typeface="Helvetica Neue Light"/>
                <a:cs typeface="Helvetica Neue Light"/>
                <a:sym typeface="Helvetica Neue Light"/>
              </a:rPr>
              <a:t> me permite saber explícitamente la longitud del mismo:</a:t>
            </a:r>
            <a:endParaRPr/>
          </a:p>
        </p:txBody>
      </p:sp>
      <p:pic>
        <p:nvPicPr>
          <p:cNvPr id="463" name="Google Shape;463;p9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64" name="Google Shape;464;p90"/>
          <p:cNvSpPr txBox="1"/>
          <p:nvPr/>
        </p:nvSpPr>
        <p:spPr>
          <a:xfrm>
            <a:off x="1187200" y="2584125"/>
            <a:ext cx="6906300" cy="20031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4</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5, 6, 7, 8</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i</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0</a:t>
            </a:r>
            <a:r>
              <a:rPr lang="en-GB" sz="1600">
                <a:solidFill>
                  <a:srgbClr val="F8F8F2"/>
                </a:solidFill>
                <a:latin typeface="Courier New"/>
                <a:ea typeface="Courier New"/>
                <a:cs typeface="Courier New"/>
                <a:sym typeface="Courier New"/>
              </a:rPr>
              <a:t>; i </a:t>
            </a:r>
            <a:r>
              <a:rPr lang="en-GB" sz="1600">
                <a:solidFill>
                  <a:srgbClr val="FF79C6"/>
                </a:solidFill>
                <a:latin typeface="Courier New"/>
                <a:ea typeface="Courier New"/>
                <a:cs typeface="Courier New"/>
                <a:sym typeface="Courier New"/>
              </a:rPr>
              <a:t>&lt;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rgbClr val="50FA7B"/>
                </a:solidFill>
                <a:latin typeface="Courier New"/>
                <a:ea typeface="Courier New"/>
                <a:cs typeface="Courier New"/>
                <a:sym typeface="Courier New"/>
              </a:rPr>
              <a:t>length</a:t>
            </a:r>
            <a:r>
              <a:rPr lang="en-GB" sz="1600">
                <a:solidFill>
                  <a:srgbClr val="F8F8F2"/>
                </a:solidFill>
                <a:latin typeface="Courier New"/>
                <a:ea typeface="Courier New"/>
                <a:cs typeface="Courier New"/>
                <a:sym typeface="Courier New"/>
              </a:rPr>
              <a:t>; i</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alert</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numeros</a:t>
            </a:r>
            <a:r>
              <a:rPr lang="en-GB" sz="1600">
                <a:solidFill>
                  <a:srgbClr val="F8F8F2"/>
                </a:solidFill>
                <a:latin typeface="Courier New"/>
                <a:ea typeface="Courier New"/>
                <a:cs typeface="Courier New"/>
                <a:sym typeface="Courier New"/>
              </a:rPr>
              <a:t>[i]);</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F79C6"/>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a:solidFill>
                <a:srgbClr val="4DD0E1"/>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b="1">
              <a:solidFill>
                <a:srgbClr val="999999"/>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91"/>
          <p:cNvSpPr txBox="1"/>
          <p:nvPr/>
        </p:nvSpPr>
        <p:spPr>
          <a:xfrm>
            <a:off x="1671825" y="372822"/>
            <a:ext cx="56661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500" i="1">
                <a:solidFill>
                  <a:schemeClr val="dk1"/>
                </a:solidFill>
                <a:latin typeface="Anton"/>
                <a:ea typeface="Anton"/>
                <a:cs typeface="Anton"/>
                <a:sym typeface="Anton"/>
              </a:rPr>
              <a:t>AGREGAR ELEMENTOS</a:t>
            </a:r>
            <a:endParaRPr sz="4500" i="1">
              <a:latin typeface="Anton"/>
              <a:ea typeface="Anton"/>
              <a:cs typeface="Anton"/>
              <a:sym typeface="Anton"/>
            </a:endParaRPr>
          </a:p>
        </p:txBody>
      </p:sp>
      <p:sp>
        <p:nvSpPr>
          <p:cNvPr id="470" name="Google Shape;470;p91"/>
          <p:cNvSpPr txBox="1"/>
          <p:nvPr/>
        </p:nvSpPr>
        <p:spPr>
          <a:xfrm>
            <a:off x="394050" y="1169575"/>
            <a:ext cx="8355900" cy="1521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000">
                <a:solidFill>
                  <a:schemeClr val="dk1"/>
                </a:solidFill>
                <a:highlight>
                  <a:srgbClr val="EF89D2"/>
                </a:highlight>
                <a:latin typeface="Helvetica Neue Light"/>
                <a:ea typeface="Helvetica Neue Light"/>
                <a:cs typeface="Helvetica Neue Light"/>
                <a:sym typeface="Helvetica Neue Light"/>
              </a:rPr>
              <a:t>Para sumar un elemento</a:t>
            </a:r>
            <a:r>
              <a:rPr lang="en-GB" sz="2000">
                <a:solidFill>
                  <a:schemeClr val="dk1"/>
                </a:solidFill>
                <a:highlight>
                  <a:srgbClr val="FFFFFF"/>
                </a:highlight>
                <a:latin typeface="Helvetica Neue Light"/>
                <a:ea typeface="Helvetica Neue Light"/>
                <a:cs typeface="Helvetica Neue Light"/>
                <a:sym typeface="Helvetica Neue Light"/>
              </a:rPr>
              <a:t> a un Array ya existente, se utiliza el </a:t>
            </a:r>
            <a:r>
              <a:rPr lang="en-GB" sz="2000" b="1">
                <a:solidFill>
                  <a:schemeClr val="dk1"/>
                </a:solidFill>
                <a:latin typeface="Helvetica Neue"/>
                <a:ea typeface="Helvetica Neue"/>
                <a:cs typeface="Helvetica Neue"/>
                <a:sym typeface="Helvetica Neue"/>
              </a:rPr>
              <a:t>método push</a:t>
            </a:r>
            <a:r>
              <a:rPr lang="en-GB" sz="2000">
                <a:solidFill>
                  <a:schemeClr val="dk1"/>
                </a:solidFill>
                <a:highlight>
                  <a:srgbClr val="FFFFFF"/>
                </a:highlight>
                <a:latin typeface="Helvetica Neue Light"/>
                <a:ea typeface="Helvetica Neue Light"/>
                <a:cs typeface="Helvetica Neue Light"/>
                <a:sym typeface="Helvetica Neue Light"/>
              </a:rPr>
              <a:t>, pasando como parámetro el valor (o variable) a agregar.</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471" name="Google Shape;471;p9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2" name="Google Shape;472;p91"/>
          <p:cNvSpPr txBox="1"/>
          <p:nvPr/>
        </p:nvSpPr>
        <p:spPr>
          <a:xfrm>
            <a:off x="394050" y="2148175"/>
            <a:ext cx="8355900" cy="2361600"/>
          </a:xfrm>
          <a:prstGeom prst="rect">
            <a:avLst/>
          </a:prstGeom>
          <a:solidFill>
            <a:srgbClr val="000000"/>
          </a:solidFill>
          <a:ln>
            <a:noFill/>
          </a:ln>
        </p:spPr>
        <p:txBody>
          <a:bodyPr spcFirstLastPara="1" wrap="square" lIns="180000" tIns="180000" rIns="180000" bIns="180000" anchor="t" anchorCtr="0">
            <a:noAutofit/>
          </a:bodyPr>
          <a:lstStyle/>
          <a:p>
            <a:pPr marL="0" lvl="0" indent="0" algn="just" rtl="0">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miArray</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marca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palabra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miArray</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push</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otro elemento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endParaRPr sz="160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miArray</a:t>
            </a:r>
            <a:r>
              <a:rPr lang="en-GB" sz="1600">
                <a:solidFill>
                  <a:srgbClr val="F8F8F2"/>
                </a:solidFill>
                <a:latin typeface="Courier New"/>
                <a:ea typeface="Courier New"/>
                <a:cs typeface="Courier New"/>
                <a:sym typeface="Courier New"/>
              </a:rPr>
              <a:t>.length) </a:t>
            </a:r>
            <a:r>
              <a:rPr lang="en-GB" sz="1600">
                <a:solidFill>
                  <a:srgbClr val="6272A4"/>
                </a:solidFill>
                <a:latin typeface="Courier New"/>
                <a:ea typeface="Courier New"/>
                <a:cs typeface="Courier New"/>
                <a:sym typeface="Courier New"/>
              </a:rPr>
              <a:t>// ⇒ 4</a:t>
            </a:r>
            <a:endParaRPr sz="160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miArray</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//["marca", 3, "palabra", “otro elemento”]</a:t>
            </a:r>
            <a:endParaRPr sz="2000">
              <a:solidFill>
                <a:srgbClr val="FF79C6"/>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a:solidFill>
                <a:srgbClr val="FFFFFF"/>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3"/>
        <p:cNvGrpSpPr/>
        <p:nvPr/>
      </p:nvGrpSpPr>
      <p:grpSpPr>
        <a:xfrm>
          <a:off x="0" y="0"/>
          <a:ext cx="0" cy="0"/>
          <a:chOff x="0" y="0"/>
          <a:chExt cx="0" cy="0"/>
        </a:xfrm>
      </p:grpSpPr>
      <p:sp>
        <p:nvSpPr>
          <p:cNvPr id="284" name="Google Shape;284;p74"/>
          <p:cNvSpPr txBox="1"/>
          <p:nvPr/>
        </p:nvSpPr>
        <p:spPr>
          <a:xfrm>
            <a:off x="1453850" y="1843275"/>
            <a:ext cx="5902200" cy="112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0" i="1" u="none" strike="noStrike" cap="none">
                <a:solidFill>
                  <a:srgbClr val="E0FF00"/>
                </a:solidFill>
                <a:latin typeface="Anton"/>
                <a:ea typeface="Anton"/>
                <a:cs typeface="Anton"/>
                <a:sym typeface="Anton"/>
              </a:rPr>
              <a:t>¿DUDAS DEL ON-BOARDING?</a:t>
            </a:r>
            <a:endParaRPr sz="4000" b="0" i="1" u="none" strike="noStrike" cap="none">
              <a:solidFill>
                <a:srgbClr val="E0FF00"/>
              </a:solidFill>
              <a:latin typeface="Anton"/>
              <a:ea typeface="Anton"/>
              <a:cs typeface="Anton"/>
              <a:sym typeface="Anton"/>
            </a:endParaRPr>
          </a:p>
        </p:txBody>
      </p:sp>
      <p:sp>
        <p:nvSpPr>
          <p:cNvPr id="285" name="Google Shape;285;p74"/>
          <p:cNvSpPr/>
          <p:nvPr/>
        </p:nvSpPr>
        <p:spPr>
          <a:xfrm>
            <a:off x="3436038" y="2829200"/>
            <a:ext cx="2271900" cy="567900"/>
          </a:xfrm>
          <a:prstGeom prst="roundRect">
            <a:avLst>
              <a:gd name="adj" fmla="val 16667"/>
            </a:avLst>
          </a:prstGeom>
          <a:noFill/>
          <a:ln w="2857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0" i="0" u="sng" strike="noStrike" cap="none">
                <a:solidFill>
                  <a:schemeClr val="hlink"/>
                </a:solidFill>
                <a:latin typeface="Anton"/>
                <a:ea typeface="Anton"/>
                <a:cs typeface="Anton"/>
                <a:sym typeface="Anton"/>
                <a:hlinkClick r:id="rId4"/>
              </a:rPr>
              <a:t>MIRALO AQUI</a:t>
            </a:r>
            <a:endParaRPr sz="1800" b="0" i="0" u="none" strike="noStrike" cap="none">
              <a:solidFill>
                <a:srgbClr val="FFFFFF"/>
              </a:solidFill>
              <a:latin typeface="Anton"/>
              <a:ea typeface="Anton"/>
              <a:cs typeface="Anton"/>
              <a:sym typeface="Anton"/>
            </a:endParaRPr>
          </a:p>
        </p:txBody>
      </p:sp>
      <p:pic>
        <p:nvPicPr>
          <p:cNvPr id="286" name="Google Shape;286;p74" descr="Tiger Face on Apple iOS 12.2"/>
          <p:cNvPicPr preferRelativeResize="0"/>
          <p:nvPr/>
        </p:nvPicPr>
        <p:blipFill rotWithShape="1">
          <a:blip r:embed="rId5">
            <a:alphaModFix/>
          </a:blip>
          <a:srcRect/>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92"/>
          <p:cNvSpPr txBox="1"/>
          <p:nvPr/>
        </p:nvSpPr>
        <p:spPr>
          <a:xfrm>
            <a:off x="1671825" y="372822"/>
            <a:ext cx="56661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500" i="1">
                <a:solidFill>
                  <a:schemeClr val="dk1"/>
                </a:solidFill>
                <a:latin typeface="Anton"/>
                <a:ea typeface="Anton"/>
                <a:cs typeface="Anton"/>
                <a:sym typeface="Anton"/>
              </a:rPr>
              <a:t>AGREGAR ELEMENTOS</a:t>
            </a:r>
            <a:endParaRPr sz="4500" i="1">
              <a:latin typeface="Anton"/>
              <a:ea typeface="Anton"/>
              <a:cs typeface="Anton"/>
              <a:sym typeface="Anton"/>
            </a:endParaRPr>
          </a:p>
        </p:txBody>
      </p:sp>
      <p:sp>
        <p:nvSpPr>
          <p:cNvPr id="478" name="Google Shape;478;p92"/>
          <p:cNvSpPr txBox="1"/>
          <p:nvPr/>
        </p:nvSpPr>
        <p:spPr>
          <a:xfrm>
            <a:off x="604050" y="1188776"/>
            <a:ext cx="7653300" cy="1521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El </a:t>
            </a:r>
            <a:r>
              <a:rPr lang="en-GB" sz="1800" b="1">
                <a:solidFill>
                  <a:schemeClr val="dk1"/>
                </a:solidFill>
                <a:latin typeface="Helvetica Neue"/>
                <a:ea typeface="Helvetica Neue"/>
                <a:cs typeface="Helvetica Neue"/>
                <a:sym typeface="Helvetica Neue"/>
              </a:rPr>
              <a:t>método push ()</a:t>
            </a:r>
            <a:r>
              <a:rPr lang="en-GB" sz="1800">
                <a:solidFill>
                  <a:schemeClr val="dk1"/>
                </a:solidFill>
                <a:latin typeface="Helvetica Neue Light"/>
                <a:ea typeface="Helvetica Neue Light"/>
                <a:cs typeface="Helvetica Neue Light"/>
                <a:sym typeface="Helvetica Neue Light"/>
              </a:rPr>
              <a:t> </a:t>
            </a:r>
            <a:r>
              <a:rPr lang="en-GB" sz="1800">
                <a:solidFill>
                  <a:schemeClr val="dk1"/>
                </a:solidFill>
                <a:highlight>
                  <a:srgbClr val="FFFFFF"/>
                </a:highlight>
                <a:latin typeface="Helvetica Neue Light"/>
                <a:ea typeface="Helvetica Neue Light"/>
                <a:cs typeface="Helvetica Neue Light"/>
                <a:sym typeface="Helvetica Neue Light"/>
              </a:rPr>
              <a:t>agrega elementos </a:t>
            </a:r>
            <a:r>
              <a:rPr lang="en-GB" sz="1800">
                <a:solidFill>
                  <a:schemeClr val="dk1"/>
                </a:solidFill>
                <a:highlight>
                  <a:srgbClr val="EF89D2"/>
                </a:highlight>
                <a:latin typeface="Helvetica Neue Light"/>
                <a:ea typeface="Helvetica Neue Light"/>
                <a:cs typeface="Helvetica Neue Light"/>
                <a:sym typeface="Helvetica Neue Light"/>
              </a:rPr>
              <a:t>al </a:t>
            </a:r>
            <a:r>
              <a:rPr lang="en-GB" sz="1800" i="1">
                <a:solidFill>
                  <a:schemeClr val="dk1"/>
                </a:solidFill>
                <a:highlight>
                  <a:srgbClr val="EF89D2"/>
                </a:highlight>
                <a:latin typeface="Helvetica Neue Light"/>
                <a:ea typeface="Helvetica Neue Light"/>
                <a:cs typeface="Helvetica Neue Light"/>
                <a:sym typeface="Helvetica Neue Light"/>
              </a:rPr>
              <a:t>final </a:t>
            </a:r>
            <a:r>
              <a:rPr lang="en-GB" sz="1800">
                <a:solidFill>
                  <a:schemeClr val="dk1"/>
                </a:solidFill>
                <a:highlight>
                  <a:srgbClr val="EF89D2"/>
                </a:highlight>
                <a:latin typeface="Helvetica Neue Light"/>
                <a:ea typeface="Helvetica Neue Light"/>
                <a:cs typeface="Helvetica Neue Light"/>
                <a:sym typeface="Helvetica Neue Light"/>
              </a:rPr>
              <a:t>del array</a:t>
            </a:r>
            <a:r>
              <a:rPr lang="en-GB" sz="1800">
                <a:solidFill>
                  <a:schemeClr val="dk1"/>
                </a:solidFill>
                <a:highlight>
                  <a:srgbClr val="FFFFFF"/>
                </a:highlight>
                <a:latin typeface="Helvetica Neue Light"/>
                <a:ea typeface="Helvetica Neue Light"/>
                <a:cs typeface="Helvetica Neue Light"/>
                <a:sym typeface="Helvetica Neue Light"/>
              </a:rPr>
              <a:t>. Si queremos agregar </a:t>
            </a:r>
            <a:r>
              <a:rPr lang="en-GB" sz="1800">
                <a:solidFill>
                  <a:schemeClr val="dk1"/>
                </a:solidFill>
                <a:highlight>
                  <a:srgbClr val="EF89D2"/>
                </a:highlight>
                <a:latin typeface="Helvetica Neue Light"/>
                <a:ea typeface="Helvetica Neue Light"/>
                <a:cs typeface="Helvetica Neue Light"/>
                <a:sym typeface="Helvetica Neue Light"/>
              </a:rPr>
              <a:t>al </a:t>
            </a:r>
            <a:r>
              <a:rPr lang="en-GB" sz="1800" i="1">
                <a:solidFill>
                  <a:schemeClr val="dk1"/>
                </a:solidFill>
                <a:highlight>
                  <a:srgbClr val="EF89D2"/>
                </a:highlight>
                <a:latin typeface="Helvetica Neue Light"/>
                <a:ea typeface="Helvetica Neue Light"/>
                <a:cs typeface="Helvetica Neue Light"/>
                <a:sym typeface="Helvetica Neue Light"/>
              </a:rPr>
              <a:t>inicio</a:t>
            </a:r>
            <a:r>
              <a:rPr lang="en-GB" sz="1800">
                <a:solidFill>
                  <a:schemeClr val="dk1"/>
                </a:solidFill>
                <a:highlight>
                  <a:srgbClr val="EF89D2"/>
                </a:highlight>
                <a:latin typeface="Helvetica Neue Light"/>
                <a:ea typeface="Helvetica Neue Light"/>
                <a:cs typeface="Helvetica Neue Light"/>
                <a:sym typeface="Helvetica Neue Light"/>
              </a:rPr>
              <a:t> del array</a:t>
            </a:r>
            <a:r>
              <a:rPr lang="en-GB" sz="1800">
                <a:solidFill>
                  <a:schemeClr val="dk1"/>
                </a:solidFill>
                <a:highlight>
                  <a:srgbClr val="FFFFFF"/>
                </a:highlight>
                <a:latin typeface="Helvetica Neue Light"/>
                <a:ea typeface="Helvetica Neue Light"/>
                <a:cs typeface="Helvetica Neue Light"/>
                <a:sym typeface="Helvetica Neue Light"/>
              </a:rPr>
              <a:t>, utilizamos el método </a:t>
            </a:r>
            <a:r>
              <a:rPr lang="en-GB" sz="1800" b="1">
                <a:solidFill>
                  <a:schemeClr val="dk1"/>
                </a:solidFill>
                <a:latin typeface="Helvetica Neue"/>
                <a:ea typeface="Helvetica Neue"/>
                <a:cs typeface="Helvetica Neue"/>
                <a:sym typeface="Helvetica Neue"/>
              </a:rPr>
              <a:t>unshift()</a:t>
            </a:r>
            <a:r>
              <a:rPr lang="en-GB" sz="1800">
                <a:solidFill>
                  <a:schemeClr val="dk1"/>
                </a:solidFill>
                <a:highlight>
                  <a:srgbClr val="FFFFFF"/>
                </a:highlight>
                <a:latin typeface="Helvetica Neue Light"/>
                <a:ea typeface="Helvetica Neue Light"/>
                <a:cs typeface="Helvetica Neue Light"/>
                <a:sym typeface="Helvetica Neue Light"/>
              </a:rPr>
              <a:t> de forma similar:</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479" name="Google Shape;479;p9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0" name="Google Shape;480;p92"/>
          <p:cNvSpPr txBox="1"/>
          <p:nvPr/>
        </p:nvSpPr>
        <p:spPr>
          <a:xfrm>
            <a:off x="326925" y="2139000"/>
            <a:ext cx="8355900" cy="2361600"/>
          </a:xfrm>
          <a:prstGeom prst="rect">
            <a:avLst/>
          </a:prstGeom>
          <a:solidFill>
            <a:srgbClr val="000000"/>
          </a:solidFill>
          <a:ln>
            <a:noFill/>
          </a:ln>
        </p:spPr>
        <p:txBody>
          <a:bodyPr spcFirstLastPara="1" wrap="square" lIns="180000" tIns="180000" rIns="180000" bIns="180000" anchor="t" anchorCtr="0">
            <a:noAutofit/>
          </a:bodyPr>
          <a:lstStyle/>
          <a:p>
            <a:pPr marL="0" lvl="0" indent="0" algn="just" rtl="0">
              <a:lnSpc>
                <a:spcPct val="135714"/>
              </a:lnSpc>
              <a:spcBef>
                <a:spcPts val="0"/>
              </a:spcBef>
              <a:spcAft>
                <a:spcPts val="0"/>
              </a:spcAft>
              <a:buClr>
                <a:schemeClr val="dk1"/>
              </a:buClr>
              <a:buSzPts val="1100"/>
              <a:buFont typeface="Arial"/>
              <a:buNone/>
            </a:pPr>
            <a:r>
              <a:rPr lang="en-GB" sz="1700">
                <a:solidFill>
                  <a:srgbClr val="FF79C6"/>
                </a:solidFill>
                <a:latin typeface="Courier New"/>
                <a:ea typeface="Courier New"/>
                <a:cs typeface="Courier New"/>
                <a:sym typeface="Courier New"/>
              </a:rPr>
              <a:t>const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miArray</a:t>
            </a:r>
            <a:r>
              <a:rPr lang="en-GB" sz="1700">
                <a:solidFill>
                  <a:srgbClr val="F8F8F2"/>
                </a:solidFill>
                <a:latin typeface="Courier New"/>
                <a:ea typeface="Courier New"/>
                <a:cs typeface="Courier New"/>
                <a:sym typeface="Courier New"/>
              </a:rPr>
              <a:t> </a:t>
            </a:r>
            <a:r>
              <a:rPr lang="en-GB" sz="1700">
                <a:solidFill>
                  <a:srgbClr val="FF79C6"/>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marca</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3</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palabra</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a:t>
            </a:r>
            <a:endParaRPr sz="170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endParaRPr sz="170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sz="1700">
                <a:solidFill>
                  <a:srgbClr val="BD93F9"/>
                </a:solidFill>
                <a:latin typeface="Courier New"/>
                <a:ea typeface="Courier New"/>
                <a:cs typeface="Courier New"/>
                <a:sym typeface="Courier New"/>
              </a:rPr>
              <a:t>miArray</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unshift</a:t>
            </a:r>
            <a:r>
              <a:rPr lang="en-GB" sz="1700">
                <a:solidFill>
                  <a:srgbClr val="F8F8F2"/>
                </a:solidFill>
                <a:latin typeface="Courier New"/>
                <a:ea typeface="Courier New"/>
                <a:cs typeface="Courier New"/>
                <a:sym typeface="Courier New"/>
              </a:rPr>
              <a:t>(</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otro elemento</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a:t>
            </a:r>
            <a:endParaRPr sz="170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endParaRPr sz="170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sz="1700">
                <a:solidFill>
                  <a:srgbClr val="BD93F9"/>
                </a:solidFill>
                <a:latin typeface="Courier New"/>
                <a:ea typeface="Courier New"/>
                <a:cs typeface="Courier New"/>
                <a:sym typeface="Courier New"/>
              </a:rPr>
              <a:t>console</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log</a:t>
            </a:r>
            <a:r>
              <a:rPr lang="en-GB" sz="1700">
                <a:solidFill>
                  <a:srgbClr val="F8F8F2"/>
                </a:solidFill>
                <a:latin typeface="Courier New"/>
                <a:ea typeface="Courier New"/>
                <a:cs typeface="Courier New"/>
                <a:sym typeface="Courier New"/>
              </a:rPr>
              <a:t>(</a:t>
            </a:r>
            <a:r>
              <a:rPr lang="en-GB" sz="1700">
                <a:solidFill>
                  <a:srgbClr val="BD93F9"/>
                </a:solidFill>
                <a:latin typeface="Courier New"/>
                <a:ea typeface="Courier New"/>
                <a:cs typeface="Courier New"/>
                <a:sym typeface="Courier New"/>
              </a:rPr>
              <a:t>miArray</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700">
                <a:solidFill>
                  <a:srgbClr val="6272A4"/>
                </a:solidFill>
                <a:latin typeface="Courier New"/>
                <a:ea typeface="Courier New"/>
                <a:cs typeface="Courier New"/>
                <a:sym typeface="Courier New"/>
              </a:rPr>
              <a:t>//[“otro elemento”, "marca", 3, "palabra"]</a:t>
            </a:r>
            <a:endParaRPr sz="2100">
              <a:solidFill>
                <a:srgbClr val="FF79C6"/>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a:solidFill>
                <a:srgbClr val="FFFFFF"/>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93"/>
          <p:cNvSpPr txBox="1"/>
          <p:nvPr/>
        </p:nvSpPr>
        <p:spPr>
          <a:xfrm>
            <a:off x="1671825" y="372822"/>
            <a:ext cx="56661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500" i="1">
                <a:solidFill>
                  <a:schemeClr val="dk1"/>
                </a:solidFill>
                <a:latin typeface="Anton"/>
                <a:ea typeface="Anton"/>
                <a:cs typeface="Anton"/>
                <a:sym typeface="Anton"/>
              </a:rPr>
              <a:t>QUITAR ELEMENTOS</a:t>
            </a:r>
            <a:endParaRPr sz="4500" i="1">
              <a:latin typeface="Anton"/>
              <a:ea typeface="Anton"/>
              <a:cs typeface="Anton"/>
              <a:sym typeface="Anton"/>
            </a:endParaRPr>
          </a:p>
        </p:txBody>
      </p:sp>
      <p:sp>
        <p:nvSpPr>
          <p:cNvPr id="486" name="Google Shape;486;p93"/>
          <p:cNvSpPr txBox="1"/>
          <p:nvPr/>
        </p:nvSpPr>
        <p:spPr>
          <a:xfrm>
            <a:off x="496800" y="1171850"/>
            <a:ext cx="8150400" cy="2508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De forma inversa, existen métodos para eliminar elementos del array.</a:t>
            </a:r>
            <a:endParaRPr sz="2000">
              <a:solidFill>
                <a:schemeClr val="dk1"/>
              </a:solidFill>
              <a:highlight>
                <a:srgbClr val="FFFFFF"/>
              </a:highlight>
              <a:latin typeface="Helvetica Neue Light"/>
              <a:ea typeface="Helvetica Neue Light"/>
              <a:cs typeface="Helvetica Neue Light"/>
              <a:sym typeface="Helvetica Neue Light"/>
            </a:endParaRPr>
          </a:p>
          <a:p>
            <a:pPr marL="0" lvl="0" indent="0" algn="ctr" rtl="0">
              <a:lnSpc>
                <a:spcPct val="115000"/>
              </a:lnSpc>
              <a:spcBef>
                <a:spcPts val="100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Si queremos eliminar </a:t>
            </a:r>
            <a:r>
              <a:rPr lang="en-GB" sz="2000">
                <a:solidFill>
                  <a:schemeClr val="dk1"/>
                </a:solidFill>
                <a:highlight>
                  <a:srgbClr val="EF89D2"/>
                </a:highlight>
                <a:latin typeface="Helvetica Neue Light"/>
                <a:ea typeface="Helvetica Neue Light"/>
                <a:cs typeface="Helvetica Neue Light"/>
                <a:sym typeface="Helvetica Neue Light"/>
              </a:rPr>
              <a:t>el primer elemento del array</a:t>
            </a:r>
            <a:r>
              <a:rPr lang="en-GB" sz="2000">
                <a:solidFill>
                  <a:schemeClr val="dk1"/>
                </a:solidFill>
                <a:highlight>
                  <a:srgbClr val="FFFFFF"/>
                </a:highlight>
                <a:latin typeface="Helvetica Neue Light"/>
                <a:ea typeface="Helvetica Neue Light"/>
                <a:cs typeface="Helvetica Neue Light"/>
                <a:sym typeface="Helvetica Neue Light"/>
              </a:rPr>
              <a:t> utilizamos el </a:t>
            </a:r>
            <a:r>
              <a:rPr lang="en-GB" sz="2000" b="1">
                <a:solidFill>
                  <a:schemeClr val="dk1"/>
                </a:solidFill>
                <a:latin typeface="Helvetica Neue"/>
                <a:ea typeface="Helvetica Neue"/>
                <a:cs typeface="Helvetica Neue"/>
                <a:sym typeface="Helvetica Neue"/>
              </a:rPr>
              <a:t>método shift();</a:t>
            </a:r>
            <a:r>
              <a:rPr lang="en-GB" sz="2000">
                <a:solidFill>
                  <a:schemeClr val="dk1"/>
                </a:solidFill>
                <a:highlight>
                  <a:schemeClr val="lt1"/>
                </a:highlight>
                <a:latin typeface="Helvetica Neue Light"/>
                <a:ea typeface="Helvetica Neue Light"/>
                <a:cs typeface="Helvetica Neue Light"/>
                <a:sym typeface="Helvetica Neue Light"/>
              </a:rPr>
              <a:t> y si queremos eliminar </a:t>
            </a:r>
            <a:r>
              <a:rPr lang="en-GB" sz="2000">
                <a:solidFill>
                  <a:schemeClr val="dk1"/>
                </a:solidFill>
                <a:highlight>
                  <a:srgbClr val="EF89D2"/>
                </a:highlight>
                <a:latin typeface="Helvetica Neue Light"/>
                <a:ea typeface="Helvetica Neue Light"/>
                <a:cs typeface="Helvetica Neue Light"/>
                <a:sym typeface="Helvetica Neue Light"/>
              </a:rPr>
              <a:t>el último elemento</a:t>
            </a:r>
            <a:r>
              <a:rPr lang="en-GB" sz="2000">
                <a:solidFill>
                  <a:schemeClr val="dk1"/>
                </a:solidFill>
                <a:highlight>
                  <a:schemeClr val="lt1"/>
                </a:highlight>
                <a:latin typeface="Helvetica Neue Light"/>
                <a:ea typeface="Helvetica Neue Light"/>
                <a:cs typeface="Helvetica Neue Light"/>
                <a:sym typeface="Helvetica Neue Light"/>
              </a:rPr>
              <a:t>, el </a:t>
            </a:r>
            <a:r>
              <a:rPr lang="en-GB" sz="2000" b="1">
                <a:solidFill>
                  <a:schemeClr val="dk1"/>
                </a:solidFill>
                <a:latin typeface="Helvetica Neue"/>
                <a:ea typeface="Helvetica Neue"/>
                <a:cs typeface="Helvetica Neue"/>
                <a:sym typeface="Helvetica Neue"/>
              </a:rPr>
              <a:t>método pop()</a:t>
            </a:r>
            <a:r>
              <a:rPr lang="en-GB" sz="2000">
                <a:solidFill>
                  <a:schemeClr val="dk1"/>
                </a:solidFill>
                <a:latin typeface="Helvetica Neue Light"/>
                <a:ea typeface="Helvetica Neue Light"/>
                <a:cs typeface="Helvetica Neue Light"/>
                <a:sym typeface="Helvetica Neue Light"/>
              </a:rPr>
              <a:t>.</a:t>
            </a:r>
            <a:endParaRPr sz="2000">
              <a:solidFill>
                <a:schemeClr val="dk1"/>
              </a:solidFill>
              <a:latin typeface="Helvetica Neue Light"/>
              <a:ea typeface="Helvetica Neue Light"/>
              <a:cs typeface="Helvetica Neue Light"/>
              <a:sym typeface="Helvetica Neue Light"/>
            </a:endParaRPr>
          </a:p>
        </p:txBody>
      </p:sp>
      <p:pic>
        <p:nvPicPr>
          <p:cNvPr id="487" name="Google Shape;487;p9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88" name="Google Shape;488;p93"/>
          <p:cNvPicPr preferRelativeResize="0"/>
          <p:nvPr/>
        </p:nvPicPr>
        <p:blipFill>
          <a:blip r:embed="rId4">
            <a:alphaModFix/>
          </a:blip>
          <a:stretch>
            <a:fillRect/>
          </a:stretch>
        </p:blipFill>
        <p:spPr>
          <a:xfrm>
            <a:off x="3102325" y="2791195"/>
            <a:ext cx="2939325" cy="1651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94"/>
          <p:cNvSpPr txBox="1"/>
          <p:nvPr/>
        </p:nvSpPr>
        <p:spPr>
          <a:xfrm>
            <a:off x="1671825" y="372822"/>
            <a:ext cx="56661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500" i="1">
                <a:solidFill>
                  <a:schemeClr val="dk1"/>
                </a:solidFill>
                <a:latin typeface="Anton"/>
                <a:ea typeface="Anton"/>
                <a:cs typeface="Anton"/>
                <a:sym typeface="Anton"/>
              </a:rPr>
              <a:t>POP y SHIFT</a:t>
            </a:r>
            <a:endParaRPr sz="4500" i="1">
              <a:latin typeface="Anton"/>
              <a:ea typeface="Anton"/>
              <a:cs typeface="Anton"/>
              <a:sym typeface="Anton"/>
            </a:endParaRPr>
          </a:p>
        </p:txBody>
      </p:sp>
      <p:pic>
        <p:nvPicPr>
          <p:cNvPr id="494" name="Google Shape;494;p9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95" name="Google Shape;495;p94"/>
          <p:cNvSpPr txBox="1"/>
          <p:nvPr/>
        </p:nvSpPr>
        <p:spPr>
          <a:xfrm>
            <a:off x="715275" y="1361925"/>
            <a:ext cx="7579200" cy="2955000"/>
          </a:xfrm>
          <a:prstGeom prst="rect">
            <a:avLst/>
          </a:prstGeom>
          <a:solidFill>
            <a:srgbClr val="000000"/>
          </a:solidFill>
          <a:ln>
            <a:noFill/>
          </a:ln>
        </p:spPr>
        <p:txBody>
          <a:bodyPr spcFirstLastPara="1" wrap="square" lIns="180000" tIns="180000" rIns="180000" bIns="180000" anchor="t" anchorCtr="0">
            <a:noAutofit/>
          </a:bodyPr>
          <a:lstStyle/>
          <a:p>
            <a:pPr marL="0" lvl="0" indent="0" algn="just" rtl="0">
              <a:lnSpc>
                <a:spcPct val="135714"/>
              </a:lnSpc>
              <a:spcBef>
                <a:spcPts val="0"/>
              </a:spcBef>
              <a:spcAft>
                <a:spcPts val="0"/>
              </a:spcAft>
              <a:buClr>
                <a:schemeClr val="dk1"/>
              </a:buClr>
              <a:buSzPts val="1100"/>
              <a:buFont typeface="Arial"/>
              <a:buNone/>
            </a:pPr>
            <a:r>
              <a:rPr lang="en-GB" sz="1700">
                <a:solidFill>
                  <a:srgbClr val="FF79C6"/>
                </a:solidFill>
                <a:latin typeface="Courier New"/>
                <a:ea typeface="Courier New"/>
                <a:cs typeface="Courier New"/>
                <a:sym typeface="Courier New"/>
              </a:rPr>
              <a:t>const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nombres </a:t>
            </a:r>
            <a:r>
              <a:rPr lang="en-GB" sz="1700">
                <a:solidFill>
                  <a:srgbClr val="FF79C6"/>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Luis</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Ana</a:t>
            </a:r>
            <a:r>
              <a:rPr lang="en-GB" sz="1700">
                <a:solidFill>
                  <a:srgbClr val="E9F284"/>
                </a:solidFill>
                <a:latin typeface="Courier New"/>
                <a:ea typeface="Courier New"/>
                <a:cs typeface="Courier New"/>
                <a:sym typeface="Courier New"/>
              </a:rPr>
              <a:t>", "</a:t>
            </a:r>
            <a:r>
              <a:rPr lang="en-GB" sz="1700">
                <a:solidFill>
                  <a:srgbClr val="F1FA8C"/>
                </a:solidFill>
                <a:latin typeface="Courier New"/>
                <a:ea typeface="Courier New"/>
                <a:cs typeface="Courier New"/>
                <a:sym typeface="Courier New"/>
              </a:rPr>
              <a:t>Julia</a:t>
            </a:r>
            <a:r>
              <a:rPr lang="en-GB" sz="1700">
                <a:solidFill>
                  <a:srgbClr val="E9F284"/>
                </a:solidFill>
                <a:latin typeface="Courier New"/>
                <a:ea typeface="Courier New"/>
                <a:cs typeface="Courier New"/>
                <a:sym typeface="Courier New"/>
              </a:rPr>
              <a:t>", “Juan”</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endParaRPr sz="170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sz="1700">
                <a:solidFill>
                  <a:srgbClr val="BD93F9"/>
                </a:solidFill>
                <a:latin typeface="Courier New"/>
                <a:ea typeface="Courier New"/>
                <a:cs typeface="Courier New"/>
                <a:sym typeface="Courier New"/>
              </a:rPr>
              <a:t>nombres</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pop</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sz="1700">
                <a:solidFill>
                  <a:srgbClr val="BD93F9"/>
                </a:solidFill>
                <a:latin typeface="Courier New"/>
                <a:ea typeface="Courier New"/>
                <a:cs typeface="Courier New"/>
                <a:sym typeface="Courier New"/>
              </a:rPr>
              <a:t>console</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log</a:t>
            </a:r>
            <a:r>
              <a:rPr lang="en-GB" sz="1700">
                <a:solidFill>
                  <a:srgbClr val="F8F8F2"/>
                </a:solidFill>
                <a:latin typeface="Courier New"/>
                <a:ea typeface="Courier New"/>
                <a:cs typeface="Courier New"/>
                <a:sym typeface="Courier New"/>
              </a:rPr>
              <a:t>(</a:t>
            </a:r>
            <a:r>
              <a:rPr lang="en-GB" sz="1700">
                <a:solidFill>
                  <a:srgbClr val="BD93F9"/>
                </a:solidFill>
                <a:latin typeface="Courier New"/>
                <a:ea typeface="Courier New"/>
                <a:cs typeface="Courier New"/>
                <a:sym typeface="Courier New"/>
              </a:rPr>
              <a:t>nombres</a:t>
            </a:r>
            <a:r>
              <a:rPr lang="en-GB" sz="1700">
                <a:solidFill>
                  <a:srgbClr val="F8F8F2"/>
                </a:solidFill>
                <a:latin typeface="Courier New"/>
                <a:ea typeface="Courier New"/>
                <a:cs typeface="Courier New"/>
                <a:sym typeface="Courier New"/>
              </a:rPr>
              <a:t>) </a:t>
            </a:r>
            <a:r>
              <a:rPr lang="en-GB" sz="1700">
                <a:solidFill>
                  <a:srgbClr val="6272A4"/>
                </a:solidFill>
                <a:latin typeface="Courier New"/>
                <a:ea typeface="Courier New"/>
                <a:cs typeface="Courier New"/>
                <a:sym typeface="Courier New"/>
              </a:rPr>
              <a:t>// ["Luis", "Ana", "Julia"]</a:t>
            </a:r>
            <a:endParaRPr sz="170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endParaRPr sz="170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sz="1700">
                <a:solidFill>
                  <a:srgbClr val="BD93F9"/>
                </a:solidFill>
                <a:latin typeface="Courier New"/>
                <a:ea typeface="Courier New"/>
                <a:cs typeface="Courier New"/>
                <a:sym typeface="Courier New"/>
              </a:rPr>
              <a:t>nombres</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shift</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sz="1700">
                <a:solidFill>
                  <a:srgbClr val="BD93F9"/>
                </a:solidFill>
                <a:latin typeface="Courier New"/>
                <a:ea typeface="Courier New"/>
                <a:cs typeface="Courier New"/>
                <a:sym typeface="Courier New"/>
              </a:rPr>
              <a:t>console</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log</a:t>
            </a:r>
            <a:r>
              <a:rPr lang="en-GB" sz="1700">
                <a:solidFill>
                  <a:srgbClr val="F8F8F2"/>
                </a:solidFill>
                <a:latin typeface="Courier New"/>
                <a:ea typeface="Courier New"/>
                <a:cs typeface="Courier New"/>
                <a:sym typeface="Courier New"/>
              </a:rPr>
              <a:t>(</a:t>
            </a:r>
            <a:r>
              <a:rPr lang="en-GB" sz="1700">
                <a:solidFill>
                  <a:srgbClr val="BD93F9"/>
                </a:solidFill>
                <a:latin typeface="Courier New"/>
                <a:ea typeface="Courier New"/>
                <a:cs typeface="Courier New"/>
                <a:sym typeface="Courier New"/>
              </a:rPr>
              <a:t>nombres</a:t>
            </a:r>
            <a:r>
              <a:rPr lang="en-GB" sz="1700">
                <a:solidFill>
                  <a:srgbClr val="F8F8F2"/>
                </a:solidFill>
                <a:latin typeface="Courier New"/>
                <a:ea typeface="Courier New"/>
                <a:cs typeface="Courier New"/>
                <a:sym typeface="Courier New"/>
              </a:rPr>
              <a:t>) </a:t>
            </a:r>
            <a:r>
              <a:rPr lang="en-GB" sz="1700">
                <a:solidFill>
                  <a:srgbClr val="6272A4"/>
                </a:solidFill>
                <a:latin typeface="Courier New"/>
                <a:ea typeface="Courier New"/>
                <a:cs typeface="Courier New"/>
                <a:sym typeface="Courier New"/>
              </a:rPr>
              <a:t>// ["Ana", "Julia"]</a:t>
            </a:r>
            <a:endParaRPr sz="2200">
              <a:solidFill>
                <a:srgbClr val="FF79C6"/>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a:solidFill>
                <a:srgbClr val="FFFFFF"/>
              </a:solidFill>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95"/>
          <p:cNvSpPr txBox="1"/>
          <p:nvPr/>
        </p:nvSpPr>
        <p:spPr>
          <a:xfrm>
            <a:off x="1671825" y="372822"/>
            <a:ext cx="56661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500" i="1">
                <a:solidFill>
                  <a:schemeClr val="dk1"/>
                </a:solidFill>
                <a:latin typeface="Anton"/>
                <a:ea typeface="Anton"/>
                <a:cs typeface="Anton"/>
                <a:sym typeface="Anton"/>
              </a:rPr>
              <a:t>SPLICE</a:t>
            </a:r>
            <a:endParaRPr sz="4500" i="1">
              <a:latin typeface="Anton"/>
              <a:ea typeface="Anton"/>
              <a:cs typeface="Anton"/>
              <a:sym typeface="Anton"/>
            </a:endParaRPr>
          </a:p>
        </p:txBody>
      </p:sp>
      <p:sp>
        <p:nvSpPr>
          <p:cNvPr id="501" name="Google Shape;501;p95"/>
          <p:cNvSpPr txBox="1"/>
          <p:nvPr/>
        </p:nvSpPr>
        <p:spPr>
          <a:xfrm>
            <a:off x="462075" y="1151250"/>
            <a:ext cx="8365500" cy="1521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200"/>
              </a:spcAft>
              <a:buClr>
                <a:schemeClr val="dk1"/>
              </a:buClr>
              <a:buSzPts val="1100"/>
              <a:buFont typeface="Arial"/>
              <a:buNone/>
            </a:pPr>
            <a:r>
              <a:rPr lang="en-GB" sz="1700">
                <a:solidFill>
                  <a:schemeClr val="dk1"/>
                </a:solidFill>
                <a:latin typeface="Helvetica Neue Light"/>
                <a:ea typeface="Helvetica Neue Light"/>
                <a:cs typeface="Helvetica Neue Light"/>
                <a:sym typeface="Helvetica Neue Light"/>
              </a:rPr>
              <a:t>El </a:t>
            </a:r>
            <a:r>
              <a:rPr lang="en-GB" sz="1700" b="1">
                <a:solidFill>
                  <a:schemeClr val="dk1"/>
                </a:solidFill>
                <a:latin typeface="Helvetica Neue"/>
                <a:ea typeface="Helvetica Neue"/>
                <a:cs typeface="Helvetica Neue"/>
                <a:sym typeface="Helvetica Neue"/>
              </a:rPr>
              <a:t>método splice() </a:t>
            </a:r>
            <a:r>
              <a:rPr lang="en-GB" sz="1700">
                <a:solidFill>
                  <a:schemeClr val="dk1"/>
                </a:solidFill>
                <a:latin typeface="Helvetica Neue Light"/>
                <a:ea typeface="Helvetica Neue Light"/>
                <a:cs typeface="Helvetica Neue Light"/>
                <a:sym typeface="Helvetica Neue Light"/>
              </a:rPr>
              <a:t>permite eliminar uno o varios elementos de un array en cualquier posición. </a:t>
            </a:r>
            <a:r>
              <a:rPr lang="en-GB" sz="1700">
                <a:solidFill>
                  <a:schemeClr val="dk1"/>
                </a:solidFill>
                <a:highlight>
                  <a:srgbClr val="EF89D2"/>
                </a:highlight>
                <a:latin typeface="Helvetica Neue Light"/>
                <a:ea typeface="Helvetica Neue Light"/>
                <a:cs typeface="Helvetica Neue Light"/>
                <a:sym typeface="Helvetica Neue Light"/>
              </a:rPr>
              <a:t>Funciona con 2 parámetros</a:t>
            </a:r>
            <a:r>
              <a:rPr lang="en-GB" sz="1700">
                <a:solidFill>
                  <a:schemeClr val="dk1"/>
                </a:solidFill>
                <a:latin typeface="Helvetica Neue Light"/>
                <a:ea typeface="Helvetica Neue Light"/>
                <a:cs typeface="Helvetica Neue Light"/>
                <a:sym typeface="Helvetica Neue Light"/>
              </a:rPr>
              <a:t>: el primero es el </a:t>
            </a:r>
            <a:r>
              <a:rPr lang="en-GB" sz="1700" i="1">
                <a:solidFill>
                  <a:schemeClr val="dk1"/>
                </a:solidFill>
                <a:latin typeface="Helvetica Neue Light"/>
                <a:ea typeface="Helvetica Neue Light"/>
                <a:cs typeface="Helvetica Neue Light"/>
                <a:sym typeface="Helvetica Neue Light"/>
              </a:rPr>
              <a:t>índice</a:t>
            </a:r>
            <a:r>
              <a:rPr lang="en-GB" sz="1700">
                <a:solidFill>
                  <a:schemeClr val="dk1"/>
                </a:solidFill>
                <a:latin typeface="Helvetica Neue Light"/>
                <a:ea typeface="Helvetica Neue Light"/>
                <a:cs typeface="Helvetica Neue Light"/>
                <a:sym typeface="Helvetica Neue Light"/>
              </a:rPr>
              <a:t> donde se ubica el método para trabajar, y el segundo es la </a:t>
            </a:r>
            <a:r>
              <a:rPr lang="en-GB" sz="1700" i="1">
                <a:solidFill>
                  <a:schemeClr val="dk1"/>
                </a:solidFill>
                <a:latin typeface="Helvetica Neue Light"/>
                <a:ea typeface="Helvetica Neue Light"/>
                <a:cs typeface="Helvetica Neue Light"/>
                <a:sym typeface="Helvetica Neue Light"/>
              </a:rPr>
              <a:t>cantidad de elementos a eliminar</a:t>
            </a:r>
            <a:r>
              <a:rPr lang="en-GB" sz="1700">
                <a:solidFill>
                  <a:schemeClr val="dk1"/>
                </a:solidFill>
                <a:latin typeface="Helvetica Neue Light"/>
                <a:ea typeface="Helvetica Neue Light"/>
                <a:cs typeface="Helvetica Neue Light"/>
                <a:sym typeface="Helvetica Neue Light"/>
              </a:rPr>
              <a:t> desde esa posición.</a:t>
            </a:r>
            <a:endParaRPr sz="2500">
              <a:solidFill>
                <a:schemeClr val="dk1"/>
              </a:solidFill>
              <a:highlight>
                <a:srgbClr val="FFFFFF"/>
              </a:highlight>
              <a:latin typeface="Helvetica Neue Light"/>
              <a:ea typeface="Helvetica Neue Light"/>
              <a:cs typeface="Helvetica Neue Light"/>
              <a:sym typeface="Helvetica Neue Light"/>
            </a:endParaRPr>
          </a:p>
        </p:txBody>
      </p:sp>
      <p:pic>
        <p:nvPicPr>
          <p:cNvPr id="502" name="Google Shape;502;p9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3" name="Google Shape;503;p95"/>
          <p:cNvSpPr txBox="1"/>
          <p:nvPr/>
        </p:nvSpPr>
        <p:spPr>
          <a:xfrm>
            <a:off x="276200" y="2781938"/>
            <a:ext cx="8777400" cy="1829100"/>
          </a:xfrm>
          <a:prstGeom prst="rect">
            <a:avLst/>
          </a:prstGeom>
          <a:solidFill>
            <a:srgbClr val="000000"/>
          </a:solidFill>
          <a:ln>
            <a:noFill/>
          </a:ln>
        </p:spPr>
        <p:txBody>
          <a:bodyPr spcFirstLastPara="1" wrap="square" lIns="180000" tIns="180000" rIns="180000" bIns="180000" anchor="t" anchorCtr="0">
            <a:noAutofit/>
          </a:bodyPr>
          <a:lstStyle/>
          <a:p>
            <a:pPr marL="0" lvl="0" indent="0" algn="just" rtl="0">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Rita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Pedro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Miguel</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Ana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Vanesa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splice</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endParaRPr sz="160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console</a:t>
            </a:r>
            <a:r>
              <a:rPr lang="en-GB" sz="1600">
                <a:solidFill>
                  <a:srgbClr val="6272A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 ['Rita', 'Ana', 'Vanesa']</a:t>
            </a:r>
            <a:endParaRPr sz="2000">
              <a:solidFill>
                <a:srgbClr val="FF79C6"/>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a:solidFill>
                <a:srgbClr val="F06292"/>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a:solidFill>
                <a:srgbClr val="4DD0E1"/>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96"/>
          <p:cNvSpPr txBox="1"/>
          <p:nvPr/>
        </p:nvSpPr>
        <p:spPr>
          <a:xfrm>
            <a:off x="1671825" y="372822"/>
            <a:ext cx="56661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500" i="1">
                <a:solidFill>
                  <a:schemeClr val="dk1"/>
                </a:solidFill>
                <a:latin typeface="Anton"/>
                <a:ea typeface="Anton"/>
                <a:cs typeface="Anton"/>
                <a:sym typeface="Anton"/>
              </a:rPr>
              <a:t>JOIN</a:t>
            </a:r>
            <a:endParaRPr sz="4500" i="1">
              <a:latin typeface="Anton"/>
              <a:ea typeface="Anton"/>
              <a:cs typeface="Anton"/>
              <a:sym typeface="Anton"/>
            </a:endParaRPr>
          </a:p>
        </p:txBody>
      </p:sp>
      <p:sp>
        <p:nvSpPr>
          <p:cNvPr id="509" name="Google Shape;509;p96"/>
          <p:cNvSpPr txBox="1"/>
          <p:nvPr/>
        </p:nvSpPr>
        <p:spPr>
          <a:xfrm>
            <a:off x="678225" y="1286626"/>
            <a:ext cx="7653300" cy="1521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Mediante el </a:t>
            </a:r>
            <a:r>
              <a:rPr lang="en-GB" sz="1900" b="1">
                <a:solidFill>
                  <a:schemeClr val="dk1"/>
                </a:solidFill>
                <a:latin typeface="Helvetica Neue"/>
                <a:ea typeface="Helvetica Neue"/>
                <a:cs typeface="Helvetica Neue"/>
                <a:sym typeface="Helvetica Neue"/>
              </a:rPr>
              <a:t>método join </a:t>
            </a:r>
            <a:r>
              <a:rPr lang="en-GB" sz="1900">
                <a:solidFill>
                  <a:schemeClr val="dk1"/>
                </a:solidFill>
                <a:highlight>
                  <a:srgbClr val="FFFFFF"/>
                </a:highlight>
                <a:latin typeface="Helvetica Neue Light"/>
                <a:ea typeface="Helvetica Neue Light"/>
                <a:cs typeface="Helvetica Neue Light"/>
                <a:sym typeface="Helvetica Neue Light"/>
              </a:rPr>
              <a:t> podemos generar </a:t>
            </a:r>
            <a:r>
              <a:rPr lang="en-GB" sz="1900">
                <a:solidFill>
                  <a:schemeClr val="dk1"/>
                </a:solidFill>
                <a:highlight>
                  <a:srgbClr val="EF89D2"/>
                </a:highlight>
                <a:latin typeface="Helvetica Neue Light"/>
                <a:ea typeface="Helvetica Neue Light"/>
                <a:cs typeface="Helvetica Neue Light"/>
                <a:sym typeface="Helvetica Neue Light"/>
              </a:rPr>
              <a:t>un </a:t>
            </a:r>
            <a:r>
              <a:rPr lang="en-GB" sz="1900" i="1">
                <a:solidFill>
                  <a:schemeClr val="dk1"/>
                </a:solidFill>
                <a:highlight>
                  <a:srgbClr val="EF89D2"/>
                </a:highlight>
                <a:latin typeface="Helvetica Neue Light"/>
                <a:ea typeface="Helvetica Neue Light"/>
                <a:cs typeface="Helvetica Neue Light"/>
                <a:sym typeface="Helvetica Neue Light"/>
              </a:rPr>
              <a:t>string</a:t>
            </a:r>
            <a:r>
              <a:rPr lang="en-GB" sz="1900">
                <a:solidFill>
                  <a:schemeClr val="dk1"/>
                </a:solidFill>
                <a:highlight>
                  <a:srgbClr val="EF89D2"/>
                </a:highlight>
                <a:latin typeface="Helvetica Neue Light"/>
                <a:ea typeface="Helvetica Neue Light"/>
                <a:cs typeface="Helvetica Neue Light"/>
                <a:sym typeface="Helvetica Neue Light"/>
              </a:rPr>
              <a:t> con todos los elementos del array, separados por el valor que pasamos por parámetro</a:t>
            </a:r>
            <a:r>
              <a:rPr lang="en-GB" sz="1900">
                <a:solidFill>
                  <a:schemeClr val="dk1"/>
                </a:solidFill>
                <a:highlight>
                  <a:srgbClr val="FFFFFF"/>
                </a:highlight>
                <a:latin typeface="Helvetica Neue Light"/>
                <a:ea typeface="Helvetica Neue Light"/>
                <a:cs typeface="Helvetica Neue Light"/>
                <a:sym typeface="Helvetica Neue Light"/>
              </a:rPr>
              <a:t>:</a:t>
            </a:r>
            <a:endParaRPr sz="1900">
              <a:solidFill>
                <a:schemeClr val="dk1"/>
              </a:solidFill>
              <a:highlight>
                <a:srgbClr val="FFFFFF"/>
              </a:highlight>
              <a:latin typeface="Helvetica Neue Light"/>
              <a:ea typeface="Helvetica Neue Light"/>
              <a:cs typeface="Helvetica Neue Light"/>
              <a:sym typeface="Helvetica Neue Light"/>
            </a:endParaRPr>
          </a:p>
        </p:txBody>
      </p:sp>
      <p:pic>
        <p:nvPicPr>
          <p:cNvPr id="510" name="Google Shape;510;p9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1" name="Google Shape;511;p96"/>
          <p:cNvSpPr txBox="1"/>
          <p:nvPr/>
        </p:nvSpPr>
        <p:spPr>
          <a:xfrm>
            <a:off x="489825" y="2386525"/>
            <a:ext cx="8030100" cy="2273100"/>
          </a:xfrm>
          <a:prstGeom prst="rect">
            <a:avLst/>
          </a:prstGeom>
          <a:solidFill>
            <a:srgbClr val="000000"/>
          </a:solidFill>
          <a:ln>
            <a:noFill/>
          </a:ln>
        </p:spPr>
        <p:txBody>
          <a:bodyPr spcFirstLastPara="1" wrap="square" lIns="180000" tIns="180000" rIns="180000" bIns="180000" anchor="t" anchorCtr="0">
            <a:noAutofit/>
          </a:bodyPr>
          <a:lstStyle/>
          <a:p>
            <a:pPr marL="0" lvl="0" indent="0" algn="just" rtl="0">
              <a:lnSpc>
                <a:spcPct val="135714"/>
              </a:lnSpc>
              <a:spcBef>
                <a:spcPts val="0"/>
              </a:spcBef>
              <a:spcAft>
                <a:spcPts val="0"/>
              </a:spcAft>
              <a:buClr>
                <a:schemeClr val="dk1"/>
              </a:buClr>
              <a:buSzPts val="1100"/>
              <a:buFont typeface="Arial"/>
              <a:buNone/>
            </a:pPr>
            <a:r>
              <a:rPr lang="en-GB">
                <a:solidFill>
                  <a:srgbClr val="FF79C6"/>
                </a:solidFill>
                <a:latin typeface="Courier New"/>
                <a:ea typeface="Courier New"/>
                <a:cs typeface="Courier New"/>
                <a:sym typeface="Courier New"/>
              </a:rPr>
              <a:t>const</a:t>
            </a:r>
            <a:r>
              <a:rPr lang="en-GB">
                <a:solidFill>
                  <a:srgbClr val="F8F8F2"/>
                </a:solidFill>
                <a:latin typeface="Courier New"/>
                <a:ea typeface="Courier New"/>
                <a:cs typeface="Courier New"/>
                <a:sym typeface="Courier New"/>
              </a:rPr>
              <a:t> </a:t>
            </a:r>
            <a:r>
              <a:rPr lang="en-GB">
                <a:solidFill>
                  <a:srgbClr val="BD93F9"/>
                </a:solidFill>
                <a:latin typeface="Courier New"/>
                <a:ea typeface="Courier New"/>
                <a:cs typeface="Courier New"/>
                <a:sym typeface="Courier New"/>
              </a:rPr>
              <a:t>nombres </a:t>
            </a:r>
            <a:r>
              <a:rPr lang="en-GB">
                <a:solidFill>
                  <a:srgbClr val="FF79C6"/>
                </a:solidFill>
                <a:latin typeface="Courier New"/>
                <a:ea typeface="Courier New"/>
                <a:cs typeface="Courier New"/>
                <a:sym typeface="Courier New"/>
              </a:rPr>
              <a:t>=</a:t>
            </a:r>
            <a:r>
              <a:rPr lang="en-GB">
                <a:solidFill>
                  <a:srgbClr val="F8F8F2"/>
                </a:solidFill>
                <a:latin typeface="Courier New"/>
                <a:ea typeface="Courier New"/>
                <a:cs typeface="Courier New"/>
                <a:sym typeface="Courier New"/>
              </a:rPr>
              <a:t> [</a:t>
            </a:r>
            <a:r>
              <a:rPr lang="en-GB">
                <a:solidFill>
                  <a:srgbClr val="E9F284"/>
                </a:solidFill>
                <a:latin typeface="Courier New"/>
                <a:ea typeface="Courier New"/>
                <a:cs typeface="Courier New"/>
                <a:sym typeface="Courier New"/>
              </a:rPr>
              <a:t>"</a:t>
            </a:r>
            <a:r>
              <a:rPr lang="en-GB">
                <a:solidFill>
                  <a:srgbClr val="F1FA8C"/>
                </a:solidFill>
                <a:latin typeface="Courier New"/>
                <a:ea typeface="Courier New"/>
                <a:cs typeface="Courier New"/>
                <a:sym typeface="Courier New"/>
              </a:rPr>
              <a:t>Luis</a:t>
            </a:r>
            <a:r>
              <a:rPr lang="en-GB">
                <a:solidFill>
                  <a:srgbClr val="E9F284"/>
                </a:solidFill>
                <a:latin typeface="Courier New"/>
                <a:ea typeface="Courier New"/>
                <a:cs typeface="Courier New"/>
                <a:sym typeface="Courier New"/>
              </a:rPr>
              <a:t>"</a:t>
            </a:r>
            <a:r>
              <a:rPr lang="en-GB">
                <a:solidFill>
                  <a:srgbClr val="F8F8F2"/>
                </a:solidFill>
                <a:latin typeface="Courier New"/>
                <a:ea typeface="Courier New"/>
                <a:cs typeface="Courier New"/>
                <a:sym typeface="Courier New"/>
              </a:rPr>
              <a:t>, </a:t>
            </a:r>
            <a:r>
              <a:rPr lang="en-GB">
                <a:solidFill>
                  <a:srgbClr val="E9F284"/>
                </a:solidFill>
                <a:latin typeface="Courier New"/>
                <a:ea typeface="Courier New"/>
                <a:cs typeface="Courier New"/>
                <a:sym typeface="Courier New"/>
              </a:rPr>
              <a:t>"</a:t>
            </a:r>
            <a:r>
              <a:rPr lang="en-GB">
                <a:solidFill>
                  <a:srgbClr val="F1FA8C"/>
                </a:solidFill>
                <a:latin typeface="Courier New"/>
                <a:ea typeface="Courier New"/>
                <a:cs typeface="Courier New"/>
                <a:sym typeface="Courier New"/>
              </a:rPr>
              <a:t>Ana</a:t>
            </a:r>
            <a:r>
              <a:rPr lang="en-GB">
                <a:solidFill>
                  <a:srgbClr val="E9F284"/>
                </a:solidFill>
                <a:latin typeface="Courier New"/>
                <a:ea typeface="Courier New"/>
                <a:cs typeface="Courier New"/>
                <a:sym typeface="Courier New"/>
              </a:rPr>
              <a:t>", "</a:t>
            </a:r>
            <a:r>
              <a:rPr lang="en-GB">
                <a:solidFill>
                  <a:srgbClr val="F1FA8C"/>
                </a:solidFill>
                <a:latin typeface="Courier New"/>
                <a:ea typeface="Courier New"/>
                <a:cs typeface="Courier New"/>
                <a:sym typeface="Courier New"/>
              </a:rPr>
              <a:t>Julia</a:t>
            </a:r>
            <a:r>
              <a:rPr lang="en-GB">
                <a:solidFill>
                  <a:srgbClr val="E9F284"/>
                </a:solidFill>
                <a:latin typeface="Courier New"/>
                <a:ea typeface="Courier New"/>
                <a:cs typeface="Courier New"/>
                <a:sym typeface="Courier New"/>
              </a:rPr>
              <a:t>", “Juan”</a:t>
            </a:r>
            <a:r>
              <a:rPr lang="en-GB">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endParaRPr>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a:solidFill>
                  <a:srgbClr val="BD93F9"/>
                </a:solidFill>
                <a:latin typeface="Courier New"/>
                <a:ea typeface="Courier New"/>
                <a:cs typeface="Courier New"/>
                <a:sym typeface="Courier New"/>
              </a:rPr>
              <a:t>console</a:t>
            </a:r>
            <a:r>
              <a:rPr lang="en-GB">
                <a:solidFill>
                  <a:srgbClr val="F8F8F2"/>
                </a:solidFill>
                <a:latin typeface="Courier New"/>
                <a:ea typeface="Courier New"/>
                <a:cs typeface="Courier New"/>
                <a:sym typeface="Courier New"/>
              </a:rPr>
              <a:t>.</a:t>
            </a:r>
            <a:r>
              <a:rPr lang="en-GB">
                <a:solidFill>
                  <a:srgbClr val="50FA7B"/>
                </a:solidFill>
                <a:latin typeface="Courier New"/>
                <a:ea typeface="Courier New"/>
                <a:cs typeface="Courier New"/>
                <a:sym typeface="Courier New"/>
              </a:rPr>
              <a:t>log</a:t>
            </a:r>
            <a:r>
              <a:rPr lang="en-GB">
                <a:solidFill>
                  <a:srgbClr val="F8F8F2"/>
                </a:solidFill>
                <a:latin typeface="Courier New"/>
                <a:ea typeface="Courier New"/>
                <a:cs typeface="Courier New"/>
                <a:sym typeface="Courier New"/>
              </a:rPr>
              <a:t>( </a:t>
            </a:r>
            <a:r>
              <a:rPr lang="en-GB">
                <a:solidFill>
                  <a:srgbClr val="BD93F9"/>
                </a:solidFill>
                <a:latin typeface="Courier New"/>
                <a:ea typeface="Courier New"/>
                <a:cs typeface="Courier New"/>
                <a:sym typeface="Courier New"/>
              </a:rPr>
              <a:t>nombres.</a:t>
            </a:r>
            <a:r>
              <a:rPr lang="en-GB">
                <a:solidFill>
                  <a:srgbClr val="50FA7B"/>
                </a:solidFill>
                <a:latin typeface="Courier New"/>
                <a:ea typeface="Courier New"/>
                <a:cs typeface="Courier New"/>
                <a:sym typeface="Courier New"/>
              </a:rPr>
              <a:t>join(</a:t>
            </a:r>
            <a:r>
              <a:rPr lang="en-GB">
                <a:solidFill>
                  <a:schemeClr val="accent1"/>
                </a:solidFill>
                <a:latin typeface="Courier New"/>
                <a:ea typeface="Courier New"/>
                <a:cs typeface="Courier New"/>
                <a:sym typeface="Courier New"/>
              </a:rPr>
              <a:t>“, ”</a:t>
            </a:r>
            <a:r>
              <a:rPr lang="en-GB">
                <a:solidFill>
                  <a:srgbClr val="50FA7B"/>
                </a:solidFill>
                <a:latin typeface="Courier New"/>
                <a:ea typeface="Courier New"/>
                <a:cs typeface="Courier New"/>
                <a:sym typeface="Courier New"/>
              </a:rPr>
              <a:t>) </a:t>
            </a:r>
            <a:r>
              <a:rPr lang="en-GB">
                <a:solidFill>
                  <a:srgbClr val="F8F8F2"/>
                </a:solidFill>
                <a:latin typeface="Courier New"/>
                <a:ea typeface="Courier New"/>
                <a:cs typeface="Courier New"/>
                <a:sym typeface="Courier New"/>
              </a:rPr>
              <a:t>) </a:t>
            </a:r>
            <a:endParaRPr>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a:solidFill>
                  <a:srgbClr val="6272A4"/>
                </a:solidFill>
                <a:latin typeface="Courier New"/>
                <a:ea typeface="Courier New"/>
                <a:cs typeface="Courier New"/>
                <a:sym typeface="Courier New"/>
              </a:rPr>
              <a:t>// Luis, Ana, Julia</a:t>
            </a:r>
            <a:endParaRPr>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endParaRPr>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a:solidFill>
                  <a:srgbClr val="BD93F9"/>
                </a:solidFill>
                <a:latin typeface="Courier New"/>
                <a:ea typeface="Courier New"/>
                <a:cs typeface="Courier New"/>
                <a:sym typeface="Courier New"/>
              </a:rPr>
              <a:t>console</a:t>
            </a:r>
            <a:r>
              <a:rPr lang="en-GB">
                <a:solidFill>
                  <a:srgbClr val="F8F8F2"/>
                </a:solidFill>
                <a:latin typeface="Courier New"/>
                <a:ea typeface="Courier New"/>
                <a:cs typeface="Courier New"/>
                <a:sym typeface="Courier New"/>
              </a:rPr>
              <a:t>.</a:t>
            </a:r>
            <a:r>
              <a:rPr lang="en-GB">
                <a:solidFill>
                  <a:srgbClr val="50FA7B"/>
                </a:solidFill>
                <a:latin typeface="Courier New"/>
                <a:ea typeface="Courier New"/>
                <a:cs typeface="Courier New"/>
                <a:sym typeface="Courier New"/>
              </a:rPr>
              <a:t>log</a:t>
            </a:r>
            <a:r>
              <a:rPr lang="en-GB">
                <a:solidFill>
                  <a:srgbClr val="F8F8F2"/>
                </a:solidFill>
                <a:latin typeface="Courier New"/>
                <a:ea typeface="Courier New"/>
                <a:cs typeface="Courier New"/>
                <a:sym typeface="Courier New"/>
              </a:rPr>
              <a:t>( </a:t>
            </a:r>
            <a:r>
              <a:rPr lang="en-GB">
                <a:solidFill>
                  <a:srgbClr val="BD93F9"/>
                </a:solidFill>
                <a:latin typeface="Courier New"/>
                <a:ea typeface="Courier New"/>
                <a:cs typeface="Courier New"/>
                <a:sym typeface="Courier New"/>
              </a:rPr>
              <a:t>nombres.</a:t>
            </a:r>
            <a:r>
              <a:rPr lang="en-GB">
                <a:solidFill>
                  <a:srgbClr val="50FA7B"/>
                </a:solidFill>
                <a:latin typeface="Courier New"/>
                <a:ea typeface="Courier New"/>
                <a:cs typeface="Courier New"/>
                <a:sym typeface="Courier New"/>
              </a:rPr>
              <a:t>join(</a:t>
            </a:r>
            <a:r>
              <a:rPr lang="en-GB">
                <a:solidFill>
                  <a:schemeClr val="accent1"/>
                </a:solidFill>
                <a:latin typeface="Courier New"/>
                <a:ea typeface="Courier New"/>
                <a:cs typeface="Courier New"/>
                <a:sym typeface="Courier New"/>
              </a:rPr>
              <a:t>“*”</a:t>
            </a:r>
            <a:r>
              <a:rPr lang="en-GB">
                <a:solidFill>
                  <a:srgbClr val="50FA7B"/>
                </a:solidFill>
                <a:latin typeface="Courier New"/>
                <a:ea typeface="Courier New"/>
                <a:cs typeface="Courier New"/>
                <a:sym typeface="Courier New"/>
              </a:rPr>
              <a:t>) </a:t>
            </a:r>
            <a:r>
              <a:rPr lang="en-GB">
                <a:solidFill>
                  <a:srgbClr val="F8F8F2"/>
                </a:solidFill>
                <a:latin typeface="Courier New"/>
                <a:ea typeface="Courier New"/>
                <a:cs typeface="Courier New"/>
                <a:sym typeface="Courier New"/>
              </a:rPr>
              <a:t>) </a:t>
            </a:r>
            <a:endParaRPr>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a:solidFill>
                  <a:srgbClr val="6272A4"/>
                </a:solidFill>
                <a:latin typeface="Courier New"/>
                <a:ea typeface="Courier New"/>
                <a:cs typeface="Courier New"/>
                <a:sym typeface="Courier New"/>
              </a:rPr>
              <a:t>// Luis*Ana*Julia</a:t>
            </a:r>
            <a:endParaRPr>
              <a:solidFill>
                <a:srgbClr val="BD93F9"/>
              </a:solidFill>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97"/>
          <p:cNvSpPr txBox="1"/>
          <p:nvPr/>
        </p:nvSpPr>
        <p:spPr>
          <a:xfrm>
            <a:off x="1671825" y="372822"/>
            <a:ext cx="56661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500" i="1">
                <a:solidFill>
                  <a:schemeClr val="dk1"/>
                </a:solidFill>
                <a:latin typeface="Anton"/>
                <a:ea typeface="Anton"/>
                <a:cs typeface="Anton"/>
                <a:sym typeface="Anton"/>
              </a:rPr>
              <a:t>CONCAT</a:t>
            </a:r>
            <a:endParaRPr sz="4500" i="1">
              <a:latin typeface="Anton"/>
              <a:ea typeface="Anton"/>
              <a:cs typeface="Anton"/>
              <a:sym typeface="Anton"/>
            </a:endParaRPr>
          </a:p>
        </p:txBody>
      </p:sp>
      <p:sp>
        <p:nvSpPr>
          <p:cNvPr id="517" name="Google Shape;517;p97"/>
          <p:cNvSpPr txBox="1"/>
          <p:nvPr/>
        </p:nvSpPr>
        <p:spPr>
          <a:xfrm>
            <a:off x="678225" y="1300051"/>
            <a:ext cx="7653300" cy="1521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Mediante el </a:t>
            </a:r>
            <a:r>
              <a:rPr lang="en-GB" sz="2000" b="1">
                <a:solidFill>
                  <a:schemeClr val="dk1"/>
                </a:solidFill>
                <a:latin typeface="Helvetica Neue"/>
                <a:ea typeface="Helvetica Neue"/>
                <a:cs typeface="Helvetica Neue"/>
                <a:sym typeface="Helvetica Neue"/>
              </a:rPr>
              <a:t>método concat </a:t>
            </a:r>
            <a:r>
              <a:rPr lang="en-GB" sz="2000">
                <a:solidFill>
                  <a:schemeClr val="dk1"/>
                </a:solidFill>
                <a:highlight>
                  <a:srgbClr val="FFFFFF"/>
                </a:highlight>
                <a:latin typeface="Helvetica Neue Light"/>
                <a:ea typeface="Helvetica Neue Light"/>
                <a:cs typeface="Helvetica Neue Light"/>
                <a:sym typeface="Helvetica Neue Light"/>
              </a:rPr>
              <a:t>podemos </a:t>
            </a:r>
            <a:r>
              <a:rPr lang="en-GB" sz="2000">
                <a:solidFill>
                  <a:schemeClr val="dk1"/>
                </a:solidFill>
                <a:highlight>
                  <a:srgbClr val="EF89D2"/>
                </a:highlight>
                <a:latin typeface="Helvetica Neue Light"/>
                <a:ea typeface="Helvetica Neue Light"/>
                <a:cs typeface="Helvetica Neue Light"/>
                <a:sym typeface="Helvetica Neue Light"/>
              </a:rPr>
              <a:t>combinar dos Arrays en un único Array</a:t>
            </a:r>
            <a:r>
              <a:rPr lang="en-GB" sz="2000">
                <a:solidFill>
                  <a:schemeClr val="dk1"/>
                </a:solidFill>
                <a:highlight>
                  <a:srgbClr val="FFFFFF"/>
                </a:highlight>
                <a:latin typeface="Helvetica Neue Light"/>
                <a:ea typeface="Helvetica Neue Light"/>
                <a:cs typeface="Helvetica Neue Light"/>
                <a:sym typeface="Helvetica Neue Light"/>
              </a:rPr>
              <a:t> resultante:</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518" name="Google Shape;518;p9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9" name="Google Shape;519;p97"/>
          <p:cNvSpPr txBox="1"/>
          <p:nvPr/>
        </p:nvSpPr>
        <p:spPr>
          <a:xfrm>
            <a:off x="678225" y="2213200"/>
            <a:ext cx="8076300" cy="2361600"/>
          </a:xfrm>
          <a:prstGeom prst="rect">
            <a:avLst/>
          </a:prstGeom>
          <a:solidFill>
            <a:srgbClr val="000000"/>
          </a:solidFill>
          <a:ln>
            <a:noFill/>
          </a:ln>
        </p:spPr>
        <p:txBody>
          <a:bodyPr spcFirstLastPara="1" wrap="square" lIns="180000" tIns="180000" rIns="180000" bIns="180000" anchor="t" anchorCtr="0">
            <a:noAutofit/>
          </a:bodyPr>
          <a:lstStyle/>
          <a:p>
            <a:pPr marL="0" lvl="0" indent="0" algn="just" rtl="0">
              <a:lnSpc>
                <a:spcPct val="135714"/>
              </a:lnSpc>
              <a:spcBef>
                <a:spcPts val="0"/>
              </a:spcBef>
              <a:spcAft>
                <a:spcPts val="0"/>
              </a:spcAft>
              <a:buClr>
                <a:schemeClr val="dk1"/>
              </a:buClr>
              <a:buSzPts val="1100"/>
              <a:buFont typeface="Arial"/>
              <a:buNone/>
            </a:pPr>
            <a:r>
              <a:rPr lang="en-GB" sz="1700">
                <a:solidFill>
                  <a:srgbClr val="FF79C6"/>
                </a:solidFill>
                <a:latin typeface="Courier New"/>
                <a:ea typeface="Courier New"/>
                <a:cs typeface="Courier New"/>
                <a:sym typeface="Courier New"/>
              </a:rPr>
              <a:t>const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perros</a:t>
            </a:r>
            <a:r>
              <a:rPr lang="en-GB" sz="1700">
                <a:solidFill>
                  <a:srgbClr val="F8F8F2"/>
                </a:solidFill>
                <a:latin typeface="Courier New"/>
                <a:ea typeface="Courier New"/>
                <a:cs typeface="Courier New"/>
                <a:sym typeface="Courier New"/>
              </a:rPr>
              <a:t>   </a:t>
            </a:r>
            <a:r>
              <a:rPr lang="en-GB" sz="1700">
                <a:solidFill>
                  <a:srgbClr val="FF79C6"/>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Pupy</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“Ronnie”</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sz="1700">
                <a:solidFill>
                  <a:srgbClr val="FF79C6"/>
                </a:solidFill>
                <a:latin typeface="Courier New"/>
                <a:ea typeface="Courier New"/>
                <a:cs typeface="Courier New"/>
                <a:sym typeface="Courier New"/>
              </a:rPr>
              <a:t>const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gatos</a:t>
            </a:r>
            <a:r>
              <a:rPr lang="en-GB" sz="1700">
                <a:solidFill>
                  <a:srgbClr val="F8F8F2"/>
                </a:solidFill>
                <a:latin typeface="Courier New"/>
                <a:ea typeface="Courier New"/>
                <a:cs typeface="Courier New"/>
                <a:sym typeface="Courier New"/>
              </a:rPr>
              <a:t> </a:t>
            </a:r>
            <a:r>
              <a:rPr lang="en-GB" sz="1700">
                <a:solidFill>
                  <a:srgbClr val="FF79C6"/>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Mishi</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“Garfield”</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Zuri</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sz="1700">
                <a:solidFill>
                  <a:srgbClr val="FF79C6"/>
                </a:solidFill>
                <a:latin typeface="Courier New"/>
                <a:ea typeface="Courier New"/>
                <a:cs typeface="Courier New"/>
                <a:sym typeface="Courier New"/>
              </a:rPr>
              <a:t>const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mascotas </a:t>
            </a:r>
            <a:r>
              <a:rPr lang="en-GB" sz="1700">
                <a:solidFill>
                  <a:srgbClr val="FF79C6"/>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perros</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concat</a:t>
            </a:r>
            <a:r>
              <a:rPr lang="en-GB" sz="1700">
                <a:solidFill>
                  <a:srgbClr val="F8F8F2"/>
                </a:solidFill>
                <a:latin typeface="Courier New"/>
                <a:ea typeface="Courier New"/>
                <a:cs typeface="Courier New"/>
                <a:sym typeface="Courier New"/>
              </a:rPr>
              <a:t>(</a:t>
            </a:r>
            <a:r>
              <a:rPr lang="en-GB" sz="1700">
                <a:solidFill>
                  <a:srgbClr val="BD93F9"/>
                </a:solidFill>
                <a:latin typeface="Courier New"/>
                <a:ea typeface="Courier New"/>
                <a:cs typeface="Courier New"/>
                <a:sym typeface="Courier New"/>
              </a:rPr>
              <a:t>gatos</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sz="1700">
                <a:solidFill>
                  <a:srgbClr val="BD93F9"/>
                </a:solidFill>
                <a:latin typeface="Courier New"/>
                <a:ea typeface="Courier New"/>
                <a:cs typeface="Courier New"/>
                <a:sym typeface="Courier New"/>
              </a:rPr>
              <a:t>console</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log</a:t>
            </a:r>
            <a:r>
              <a:rPr lang="en-GB" sz="1700">
                <a:solidFill>
                  <a:srgbClr val="F8F8F2"/>
                </a:solidFill>
                <a:latin typeface="Courier New"/>
                <a:ea typeface="Courier New"/>
                <a:cs typeface="Courier New"/>
                <a:sym typeface="Courier New"/>
              </a:rPr>
              <a:t>(</a:t>
            </a:r>
            <a:r>
              <a:rPr lang="en-GB" sz="1700">
                <a:solidFill>
                  <a:srgbClr val="BD93F9"/>
                </a:solidFill>
                <a:latin typeface="Courier New"/>
                <a:ea typeface="Courier New"/>
                <a:cs typeface="Courier New"/>
                <a:sym typeface="Courier New"/>
              </a:rPr>
              <a:t>mascotas</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sz="1700">
                <a:solidFill>
                  <a:srgbClr val="6272A4"/>
                </a:solidFill>
                <a:latin typeface="Courier New"/>
                <a:ea typeface="Courier New"/>
                <a:cs typeface="Courier New"/>
                <a:sym typeface="Courier New"/>
              </a:rPr>
              <a:t>// ["Pupy", “Ronnie”, "Mishi", “Garfield”, "Zuri"]</a:t>
            </a:r>
            <a:endParaRPr sz="2100">
              <a:solidFill>
                <a:srgbClr val="FF79C6"/>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98"/>
          <p:cNvSpPr txBox="1"/>
          <p:nvPr/>
        </p:nvSpPr>
        <p:spPr>
          <a:xfrm>
            <a:off x="1671825" y="372822"/>
            <a:ext cx="56661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500" i="1">
                <a:solidFill>
                  <a:schemeClr val="dk1"/>
                </a:solidFill>
                <a:latin typeface="Anton"/>
                <a:ea typeface="Anton"/>
                <a:cs typeface="Anton"/>
                <a:sym typeface="Anton"/>
              </a:rPr>
              <a:t>SLICE</a:t>
            </a:r>
            <a:endParaRPr sz="4500" i="1">
              <a:latin typeface="Anton"/>
              <a:ea typeface="Anton"/>
              <a:cs typeface="Anton"/>
              <a:sym typeface="Anton"/>
            </a:endParaRPr>
          </a:p>
        </p:txBody>
      </p:sp>
      <p:sp>
        <p:nvSpPr>
          <p:cNvPr id="525" name="Google Shape;525;p98"/>
          <p:cNvSpPr txBox="1"/>
          <p:nvPr/>
        </p:nvSpPr>
        <p:spPr>
          <a:xfrm>
            <a:off x="678225" y="1300051"/>
            <a:ext cx="7653300" cy="1521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El </a:t>
            </a:r>
            <a:r>
              <a:rPr lang="en-GB" sz="2000" b="1">
                <a:solidFill>
                  <a:schemeClr val="dk1"/>
                </a:solidFill>
                <a:highlight>
                  <a:srgbClr val="FFFFFF"/>
                </a:highlight>
                <a:latin typeface="Helvetica Neue"/>
                <a:ea typeface="Helvetica Neue"/>
                <a:cs typeface="Helvetica Neue"/>
                <a:sym typeface="Helvetica Neue"/>
              </a:rPr>
              <a:t>método slice </a:t>
            </a:r>
            <a:r>
              <a:rPr lang="en-GB" sz="2000">
                <a:solidFill>
                  <a:schemeClr val="dk1"/>
                </a:solidFill>
                <a:highlight>
                  <a:srgbClr val="FFFFFF"/>
                </a:highlight>
                <a:latin typeface="Helvetica Neue Light"/>
                <a:ea typeface="Helvetica Neue Light"/>
                <a:cs typeface="Helvetica Neue Light"/>
                <a:sym typeface="Helvetica Neue Light"/>
              </a:rPr>
              <a:t>devuelve </a:t>
            </a:r>
            <a:r>
              <a:rPr lang="en-GB" sz="2000">
                <a:solidFill>
                  <a:schemeClr val="dk1"/>
                </a:solidFill>
                <a:highlight>
                  <a:srgbClr val="EF89D2"/>
                </a:highlight>
                <a:latin typeface="Helvetica Neue Light"/>
                <a:ea typeface="Helvetica Neue Light"/>
                <a:cs typeface="Helvetica Neue Light"/>
                <a:sym typeface="Helvetica Neue Light"/>
              </a:rPr>
              <a:t>una copia de una parte del Array dentro de un nuevo Array</a:t>
            </a:r>
            <a:r>
              <a:rPr lang="en-GB" sz="2000">
                <a:solidFill>
                  <a:schemeClr val="dk1"/>
                </a:solidFill>
                <a:highlight>
                  <a:srgbClr val="FFFFFF"/>
                </a:highlight>
                <a:latin typeface="Helvetica Neue Light"/>
                <a:ea typeface="Helvetica Neue Light"/>
                <a:cs typeface="Helvetica Neue Light"/>
                <a:sym typeface="Helvetica Neue Light"/>
              </a:rPr>
              <a:t>, empezando por el inicio hasta fin (fin no incluído). El Array original no se modificará.</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526" name="Google Shape;526;p9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7" name="Google Shape;527;p98"/>
          <p:cNvSpPr txBox="1"/>
          <p:nvPr/>
        </p:nvSpPr>
        <p:spPr>
          <a:xfrm>
            <a:off x="276200" y="2733350"/>
            <a:ext cx="8777400" cy="12078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Rita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Pedro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Miguel</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Ana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Vanesa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masculinos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slice</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 </a:t>
            </a:r>
            <a:r>
              <a:rPr lang="en-GB" sz="1100">
                <a:solidFill>
                  <a:srgbClr val="6272A4"/>
                </a:solidFill>
                <a:latin typeface="Courier New"/>
                <a:ea typeface="Courier New"/>
                <a:cs typeface="Courier New"/>
                <a:sym typeface="Courier New"/>
              </a:rPr>
              <a:t>// Nuevo array desde la posición 1 a 3.</a:t>
            </a:r>
            <a:endParaRPr sz="11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 masculinos contiene ['Pedro','Miguel']</a:t>
            </a:r>
            <a:endParaRPr sz="1600">
              <a:solidFill>
                <a:srgbClr val="6272A4"/>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a:solidFill>
                <a:srgbClr val="F06292"/>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a:solidFill>
                <a:srgbClr val="4DD0E1"/>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99"/>
          <p:cNvSpPr txBox="1"/>
          <p:nvPr/>
        </p:nvSpPr>
        <p:spPr>
          <a:xfrm>
            <a:off x="1671825" y="372822"/>
            <a:ext cx="56661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500" i="1">
                <a:solidFill>
                  <a:schemeClr val="dk1"/>
                </a:solidFill>
                <a:latin typeface="Anton"/>
                <a:ea typeface="Anton"/>
                <a:cs typeface="Anton"/>
                <a:sym typeface="Anton"/>
              </a:rPr>
              <a:t>INDEXOF</a:t>
            </a:r>
            <a:endParaRPr sz="4500" i="1">
              <a:latin typeface="Anton"/>
              <a:ea typeface="Anton"/>
              <a:cs typeface="Anton"/>
              <a:sym typeface="Anton"/>
            </a:endParaRPr>
          </a:p>
        </p:txBody>
      </p:sp>
      <p:sp>
        <p:nvSpPr>
          <p:cNvPr id="533" name="Google Shape;533;p99"/>
          <p:cNvSpPr txBox="1"/>
          <p:nvPr/>
        </p:nvSpPr>
        <p:spPr>
          <a:xfrm>
            <a:off x="412200" y="1114875"/>
            <a:ext cx="8319600" cy="1521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200"/>
              </a:spcAft>
              <a:buNone/>
            </a:pPr>
            <a:r>
              <a:rPr lang="en-GB" sz="1700">
                <a:solidFill>
                  <a:schemeClr val="dk1"/>
                </a:solidFill>
                <a:latin typeface="Helvetica Neue Light"/>
                <a:ea typeface="Helvetica Neue Light"/>
                <a:cs typeface="Helvetica Neue Light"/>
                <a:sym typeface="Helvetica Neue Light"/>
              </a:rPr>
              <a:t>El </a:t>
            </a:r>
            <a:r>
              <a:rPr lang="en-GB" sz="1700" b="1">
                <a:solidFill>
                  <a:schemeClr val="dk1"/>
                </a:solidFill>
                <a:latin typeface="Helvetica Neue"/>
                <a:ea typeface="Helvetica Neue"/>
                <a:cs typeface="Helvetica Neue"/>
                <a:sym typeface="Helvetica Neue"/>
              </a:rPr>
              <a:t>método indexOf() </a:t>
            </a:r>
            <a:r>
              <a:rPr lang="en-GB" sz="1700">
                <a:solidFill>
                  <a:schemeClr val="dk1"/>
                </a:solidFill>
                <a:latin typeface="Helvetica Neue Light"/>
                <a:ea typeface="Helvetica Neue Light"/>
                <a:cs typeface="Helvetica Neue Light"/>
                <a:sym typeface="Helvetica Neue Light"/>
              </a:rPr>
              <a:t>nos permite obtener </a:t>
            </a:r>
            <a:r>
              <a:rPr lang="en-GB" sz="1700">
                <a:solidFill>
                  <a:schemeClr val="dk1"/>
                </a:solidFill>
                <a:highlight>
                  <a:srgbClr val="EF89D2"/>
                </a:highlight>
                <a:latin typeface="Helvetica Neue Light"/>
                <a:ea typeface="Helvetica Neue Light"/>
                <a:cs typeface="Helvetica Neue Light"/>
                <a:sym typeface="Helvetica Neue Light"/>
              </a:rPr>
              <a:t>el </a:t>
            </a:r>
            <a:r>
              <a:rPr lang="en-GB" sz="1700" i="1">
                <a:solidFill>
                  <a:schemeClr val="dk1"/>
                </a:solidFill>
                <a:highlight>
                  <a:srgbClr val="EF89D2"/>
                </a:highlight>
                <a:latin typeface="Helvetica Neue Light"/>
                <a:ea typeface="Helvetica Neue Light"/>
                <a:cs typeface="Helvetica Neue Light"/>
                <a:sym typeface="Helvetica Neue Light"/>
              </a:rPr>
              <a:t>índice</a:t>
            </a:r>
            <a:r>
              <a:rPr lang="en-GB" sz="1700">
                <a:solidFill>
                  <a:schemeClr val="dk1"/>
                </a:solidFill>
                <a:highlight>
                  <a:srgbClr val="EF89D2"/>
                </a:highlight>
                <a:latin typeface="Helvetica Neue Light"/>
                <a:ea typeface="Helvetica Neue Light"/>
                <a:cs typeface="Helvetica Neue Light"/>
                <a:sym typeface="Helvetica Neue Light"/>
              </a:rPr>
              <a:t> de un elemento en un array</a:t>
            </a:r>
            <a:r>
              <a:rPr lang="en-GB" sz="1700">
                <a:solidFill>
                  <a:schemeClr val="dk1"/>
                </a:solidFill>
                <a:latin typeface="Helvetica Neue Light"/>
                <a:ea typeface="Helvetica Neue Light"/>
                <a:cs typeface="Helvetica Neue Light"/>
                <a:sym typeface="Helvetica Neue Light"/>
              </a:rPr>
              <a:t>. Recibe por parámetro el elemento que queremos buscar en el array y, en caso de existir, nos retorna su </a:t>
            </a:r>
            <a:r>
              <a:rPr lang="en-GB" sz="1700" i="1">
                <a:solidFill>
                  <a:schemeClr val="dk1"/>
                </a:solidFill>
                <a:latin typeface="Helvetica Neue Light"/>
                <a:ea typeface="Helvetica Neue Light"/>
                <a:cs typeface="Helvetica Neue Light"/>
                <a:sym typeface="Helvetica Neue Light"/>
              </a:rPr>
              <a:t>índice</a:t>
            </a:r>
            <a:r>
              <a:rPr lang="en-GB" sz="1700">
                <a:solidFill>
                  <a:schemeClr val="dk1"/>
                </a:solidFill>
                <a:latin typeface="Helvetica Neue Light"/>
                <a:ea typeface="Helvetica Neue Light"/>
                <a:cs typeface="Helvetica Neue Light"/>
                <a:sym typeface="Helvetica Neue Light"/>
              </a:rPr>
              <a:t>. Si el </a:t>
            </a:r>
            <a:r>
              <a:rPr lang="en-GB" sz="1700" i="1">
                <a:solidFill>
                  <a:schemeClr val="dk1"/>
                </a:solidFill>
                <a:latin typeface="Helvetica Neue Light"/>
                <a:ea typeface="Helvetica Neue Light"/>
                <a:cs typeface="Helvetica Neue Light"/>
                <a:sym typeface="Helvetica Neue Light"/>
              </a:rPr>
              <a:t>elemento no existe</a:t>
            </a:r>
            <a:r>
              <a:rPr lang="en-GB" sz="1700">
                <a:solidFill>
                  <a:schemeClr val="dk1"/>
                </a:solidFill>
                <a:latin typeface="Helvetica Neue Light"/>
                <a:ea typeface="Helvetica Neue Light"/>
                <a:cs typeface="Helvetica Neue Light"/>
                <a:sym typeface="Helvetica Neue Light"/>
              </a:rPr>
              <a:t> nos retornará como </a:t>
            </a:r>
            <a:r>
              <a:rPr lang="en-GB" sz="1700" b="1">
                <a:solidFill>
                  <a:schemeClr val="dk1"/>
                </a:solidFill>
                <a:latin typeface="Helvetica Neue"/>
                <a:ea typeface="Helvetica Neue"/>
                <a:cs typeface="Helvetica Neue"/>
                <a:sym typeface="Helvetica Neue"/>
              </a:rPr>
              <a:t>valor: -1</a:t>
            </a:r>
            <a:endParaRPr sz="2900" b="1">
              <a:solidFill>
                <a:schemeClr val="dk1"/>
              </a:solidFill>
              <a:highlight>
                <a:srgbClr val="FFFFFF"/>
              </a:highlight>
              <a:latin typeface="Helvetica Neue"/>
              <a:ea typeface="Helvetica Neue"/>
              <a:cs typeface="Helvetica Neue"/>
              <a:sym typeface="Helvetica Neue"/>
            </a:endParaRPr>
          </a:p>
        </p:txBody>
      </p:sp>
      <p:pic>
        <p:nvPicPr>
          <p:cNvPr id="534" name="Google Shape;534;p9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5" name="Google Shape;535;p99"/>
          <p:cNvSpPr txBox="1"/>
          <p:nvPr/>
        </p:nvSpPr>
        <p:spPr>
          <a:xfrm>
            <a:off x="276200" y="2733350"/>
            <a:ext cx="8777400" cy="1829100"/>
          </a:xfrm>
          <a:prstGeom prst="rect">
            <a:avLst/>
          </a:prstGeom>
          <a:solidFill>
            <a:srgbClr val="000000"/>
          </a:solidFill>
          <a:ln>
            <a:noFill/>
          </a:ln>
        </p:spPr>
        <p:txBody>
          <a:bodyPr spcFirstLastPara="1" wrap="square" lIns="180000" tIns="180000" rIns="180000" bIns="180000" anchor="t" anchorCtr="0">
            <a:noAutofit/>
          </a:bodyPr>
          <a:lstStyle/>
          <a:p>
            <a:pPr marL="0" lvl="0" indent="0" algn="just" rtl="0">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Rita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Pedro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Miguel</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Ana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Vanesa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endParaRPr sz="160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console</a:t>
            </a:r>
            <a:r>
              <a:rPr lang="en-GB" sz="1600">
                <a:solidFill>
                  <a:srgbClr val="6272A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 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indexOf</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Rita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a:t>
            </a:r>
            <a:r>
              <a:rPr lang="en-GB" sz="1600">
                <a:solidFill>
                  <a:srgbClr val="6272A4"/>
                </a:solidFill>
                <a:latin typeface="Courier New"/>
                <a:ea typeface="Courier New"/>
                <a:cs typeface="Courier New"/>
                <a:sym typeface="Courier New"/>
              </a:rPr>
              <a:t>// ⇒ 0</a:t>
            </a:r>
            <a:endParaRPr sz="160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console</a:t>
            </a:r>
            <a:r>
              <a:rPr lang="en-GB" sz="1600">
                <a:solidFill>
                  <a:srgbClr val="6272A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 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indexOf</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Ana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a:t>
            </a:r>
            <a:r>
              <a:rPr lang="en-GB" sz="1600">
                <a:solidFill>
                  <a:srgbClr val="6272A4"/>
                </a:solidFill>
                <a:latin typeface="Courier New"/>
                <a:ea typeface="Courier New"/>
                <a:cs typeface="Courier New"/>
                <a:sym typeface="Courier New"/>
              </a:rPr>
              <a:t>// ⇒ 3</a:t>
            </a:r>
            <a:endParaRPr sz="160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console</a:t>
            </a:r>
            <a:r>
              <a:rPr lang="en-GB" sz="1600">
                <a:solidFill>
                  <a:srgbClr val="6272A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 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indexOf</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Julieta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a:t>
            </a:r>
            <a:r>
              <a:rPr lang="en-GB" sz="1600">
                <a:solidFill>
                  <a:srgbClr val="6272A4"/>
                </a:solidFill>
                <a:latin typeface="Courier New"/>
                <a:ea typeface="Courier New"/>
                <a:cs typeface="Courier New"/>
                <a:sym typeface="Courier New"/>
              </a:rPr>
              <a:t>// ⇒ -1</a:t>
            </a:r>
            <a:endParaRPr sz="2000">
              <a:solidFill>
                <a:srgbClr val="FF79C6"/>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a:solidFill>
                <a:srgbClr val="F06292"/>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a:solidFill>
                <a:srgbClr val="4DD0E1"/>
              </a:solidFill>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00"/>
          <p:cNvSpPr txBox="1"/>
          <p:nvPr/>
        </p:nvSpPr>
        <p:spPr>
          <a:xfrm>
            <a:off x="1671825" y="308422"/>
            <a:ext cx="56661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500" i="1">
                <a:solidFill>
                  <a:schemeClr val="dk1"/>
                </a:solidFill>
                <a:latin typeface="Anton"/>
                <a:ea typeface="Anton"/>
                <a:cs typeface="Anton"/>
                <a:sym typeface="Anton"/>
              </a:rPr>
              <a:t>INCLUDES</a:t>
            </a:r>
            <a:endParaRPr sz="4500" i="1">
              <a:latin typeface="Anton"/>
              <a:ea typeface="Anton"/>
              <a:cs typeface="Anton"/>
              <a:sym typeface="Anton"/>
            </a:endParaRPr>
          </a:p>
        </p:txBody>
      </p:sp>
      <p:sp>
        <p:nvSpPr>
          <p:cNvPr id="541" name="Google Shape;541;p100"/>
          <p:cNvSpPr txBox="1"/>
          <p:nvPr/>
        </p:nvSpPr>
        <p:spPr>
          <a:xfrm>
            <a:off x="523050" y="1076225"/>
            <a:ext cx="8097900" cy="1521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200"/>
              </a:spcAft>
              <a:buNone/>
            </a:pPr>
            <a:r>
              <a:rPr lang="en-GB" sz="1800">
                <a:solidFill>
                  <a:schemeClr val="dk1"/>
                </a:solidFill>
                <a:latin typeface="Helvetica Neue Light"/>
                <a:ea typeface="Helvetica Neue Light"/>
                <a:cs typeface="Helvetica Neue Light"/>
                <a:sym typeface="Helvetica Neue Light"/>
              </a:rPr>
              <a:t>Similar al anterior, el </a:t>
            </a:r>
            <a:r>
              <a:rPr lang="en-GB" sz="1800" b="1">
                <a:solidFill>
                  <a:schemeClr val="dk1"/>
                </a:solidFill>
                <a:latin typeface="Helvetica Neue"/>
                <a:ea typeface="Helvetica Neue"/>
                <a:cs typeface="Helvetica Neue"/>
                <a:sym typeface="Helvetica Neue"/>
              </a:rPr>
              <a:t>método includes</a:t>
            </a:r>
            <a:r>
              <a:rPr lang="en-GB" sz="1800">
                <a:solidFill>
                  <a:schemeClr val="dk1"/>
                </a:solidFill>
                <a:latin typeface="Helvetica Neue Light"/>
                <a:ea typeface="Helvetica Neue Light"/>
                <a:cs typeface="Helvetica Neue Light"/>
                <a:sym typeface="Helvetica Neue Light"/>
              </a:rPr>
              <a:t> me permite saber </a:t>
            </a:r>
            <a:r>
              <a:rPr lang="en-GB" sz="1800">
                <a:solidFill>
                  <a:schemeClr val="dk1"/>
                </a:solidFill>
                <a:highlight>
                  <a:srgbClr val="EF89D2"/>
                </a:highlight>
                <a:latin typeface="Helvetica Neue Light"/>
                <a:ea typeface="Helvetica Neue Light"/>
                <a:cs typeface="Helvetica Neue Light"/>
                <a:sym typeface="Helvetica Neue Light"/>
              </a:rPr>
              <a:t>si un elemento que recibo por parámetro existe o no dentro de un array</a:t>
            </a:r>
            <a:r>
              <a:rPr lang="en-GB" sz="1800">
                <a:solidFill>
                  <a:schemeClr val="dk1"/>
                </a:solidFill>
                <a:latin typeface="Helvetica Neue Light"/>
                <a:ea typeface="Helvetica Neue Light"/>
                <a:cs typeface="Helvetica Neue Light"/>
                <a:sym typeface="Helvetica Neue Light"/>
              </a:rPr>
              <a:t>, retornando un valor booleano en caso afirmativo o negativo:</a:t>
            </a:r>
            <a:endParaRPr sz="3500">
              <a:solidFill>
                <a:schemeClr val="dk1"/>
              </a:solidFill>
              <a:highlight>
                <a:srgbClr val="FFFFFF"/>
              </a:highlight>
              <a:latin typeface="Helvetica Neue Light"/>
              <a:ea typeface="Helvetica Neue Light"/>
              <a:cs typeface="Helvetica Neue Light"/>
              <a:sym typeface="Helvetica Neue Light"/>
            </a:endParaRPr>
          </a:p>
        </p:txBody>
      </p:sp>
      <p:pic>
        <p:nvPicPr>
          <p:cNvPr id="542" name="Google Shape;542;p10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3" name="Google Shape;543;p100"/>
          <p:cNvSpPr txBox="1"/>
          <p:nvPr/>
        </p:nvSpPr>
        <p:spPr>
          <a:xfrm>
            <a:off x="251475" y="2436625"/>
            <a:ext cx="8777400" cy="1829100"/>
          </a:xfrm>
          <a:prstGeom prst="rect">
            <a:avLst/>
          </a:prstGeom>
          <a:solidFill>
            <a:srgbClr val="000000"/>
          </a:solidFill>
          <a:ln>
            <a:noFill/>
          </a:ln>
        </p:spPr>
        <p:txBody>
          <a:bodyPr spcFirstLastPara="1" wrap="square" lIns="180000" tIns="180000" rIns="180000" bIns="180000" anchor="t" anchorCtr="0">
            <a:noAutofit/>
          </a:bodyPr>
          <a:lstStyle/>
          <a:p>
            <a:pPr marL="0" lvl="0" indent="0" algn="just" rtl="0">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Rita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Pedro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Miguel</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Ana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Vanesa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endParaRPr sz="160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console</a:t>
            </a:r>
            <a:r>
              <a:rPr lang="en-GB" sz="1600">
                <a:solidFill>
                  <a:srgbClr val="6272A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 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includes</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Rita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a:t>
            </a:r>
            <a:r>
              <a:rPr lang="en-GB" sz="1600">
                <a:solidFill>
                  <a:srgbClr val="6272A4"/>
                </a:solidFill>
                <a:latin typeface="Courier New"/>
                <a:ea typeface="Courier New"/>
                <a:cs typeface="Courier New"/>
                <a:sym typeface="Courier New"/>
              </a:rPr>
              <a:t>// ⇒ true</a:t>
            </a:r>
            <a:endParaRPr sz="160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console</a:t>
            </a:r>
            <a:r>
              <a:rPr lang="en-GB" sz="1600">
                <a:solidFill>
                  <a:srgbClr val="6272A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 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includes</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Miguel</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a:t>
            </a:r>
            <a:r>
              <a:rPr lang="en-GB" sz="1600">
                <a:solidFill>
                  <a:srgbClr val="6272A4"/>
                </a:solidFill>
                <a:latin typeface="Courier New"/>
                <a:ea typeface="Courier New"/>
                <a:cs typeface="Courier New"/>
                <a:sym typeface="Courier New"/>
              </a:rPr>
              <a:t>// ⇒ true</a:t>
            </a:r>
            <a:endParaRPr sz="1600">
              <a:solidFill>
                <a:srgbClr val="6272A4"/>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console</a:t>
            </a:r>
            <a:r>
              <a:rPr lang="en-GB" sz="1600">
                <a:solidFill>
                  <a:srgbClr val="6272A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 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includes</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Julieta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a:t>
            </a:r>
            <a:r>
              <a:rPr lang="en-GB" sz="1600">
                <a:solidFill>
                  <a:srgbClr val="6272A4"/>
                </a:solidFill>
                <a:latin typeface="Courier New"/>
                <a:ea typeface="Courier New"/>
                <a:cs typeface="Courier New"/>
                <a:sym typeface="Courier New"/>
              </a:rPr>
              <a:t>// ⇒ false</a:t>
            </a:r>
            <a:endParaRPr sz="2000">
              <a:solidFill>
                <a:srgbClr val="FF79C6"/>
              </a:solidFill>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01"/>
          <p:cNvSpPr txBox="1"/>
          <p:nvPr/>
        </p:nvSpPr>
        <p:spPr>
          <a:xfrm>
            <a:off x="1671825" y="372822"/>
            <a:ext cx="56661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500" i="1">
                <a:solidFill>
                  <a:schemeClr val="dk1"/>
                </a:solidFill>
                <a:latin typeface="Anton"/>
                <a:ea typeface="Anton"/>
                <a:cs typeface="Anton"/>
                <a:sym typeface="Anton"/>
              </a:rPr>
              <a:t>REVERSE</a:t>
            </a:r>
            <a:endParaRPr sz="4500" i="1">
              <a:latin typeface="Anton"/>
              <a:ea typeface="Anton"/>
              <a:cs typeface="Anton"/>
              <a:sym typeface="Anton"/>
            </a:endParaRPr>
          </a:p>
        </p:txBody>
      </p:sp>
      <p:sp>
        <p:nvSpPr>
          <p:cNvPr id="549" name="Google Shape;549;p101"/>
          <p:cNvSpPr txBox="1"/>
          <p:nvPr/>
        </p:nvSpPr>
        <p:spPr>
          <a:xfrm>
            <a:off x="388725" y="1102700"/>
            <a:ext cx="8232300" cy="1521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200"/>
              </a:spcAft>
              <a:buNone/>
            </a:pPr>
            <a:r>
              <a:rPr lang="en-GB" sz="1900">
                <a:solidFill>
                  <a:schemeClr val="dk1"/>
                </a:solidFill>
                <a:latin typeface="Helvetica Neue Light"/>
                <a:ea typeface="Helvetica Neue Light"/>
                <a:cs typeface="Helvetica Neue Light"/>
                <a:sym typeface="Helvetica Neue Light"/>
              </a:rPr>
              <a:t>Como su nombre lo indica, el</a:t>
            </a:r>
            <a:r>
              <a:rPr lang="en-GB" sz="1900" b="1">
                <a:solidFill>
                  <a:schemeClr val="dk1"/>
                </a:solidFill>
                <a:latin typeface="Helvetica Neue"/>
                <a:ea typeface="Helvetica Neue"/>
                <a:cs typeface="Helvetica Neue"/>
                <a:sym typeface="Helvetica Neue"/>
              </a:rPr>
              <a:t> método reverse()</a:t>
            </a:r>
            <a:r>
              <a:rPr lang="en-GB" sz="1900">
                <a:solidFill>
                  <a:schemeClr val="dk1"/>
                </a:solidFill>
                <a:latin typeface="Helvetica Neue Light"/>
                <a:ea typeface="Helvetica Neue Light"/>
                <a:cs typeface="Helvetica Neue Light"/>
                <a:sym typeface="Helvetica Neue Light"/>
              </a:rPr>
              <a:t> </a:t>
            </a:r>
            <a:r>
              <a:rPr lang="en-GB" sz="1900">
                <a:solidFill>
                  <a:schemeClr val="dk1"/>
                </a:solidFill>
                <a:highlight>
                  <a:srgbClr val="EF89D2"/>
                </a:highlight>
                <a:latin typeface="Helvetica Neue Light"/>
                <a:ea typeface="Helvetica Neue Light"/>
                <a:cs typeface="Helvetica Neue Light"/>
                <a:sym typeface="Helvetica Neue Light"/>
              </a:rPr>
              <a:t>invierte el orden de los elementos</a:t>
            </a:r>
            <a:r>
              <a:rPr lang="en-GB" sz="1900">
                <a:solidFill>
                  <a:schemeClr val="dk1"/>
                </a:solidFill>
                <a:latin typeface="Helvetica Neue Light"/>
                <a:ea typeface="Helvetica Neue Light"/>
                <a:cs typeface="Helvetica Neue Light"/>
                <a:sym typeface="Helvetica Neue Light"/>
              </a:rPr>
              <a:t> dentro de un array.</a:t>
            </a:r>
            <a:endParaRPr sz="4100">
              <a:solidFill>
                <a:schemeClr val="dk1"/>
              </a:solidFill>
              <a:highlight>
                <a:srgbClr val="FFFFFF"/>
              </a:highlight>
              <a:latin typeface="Helvetica Neue Light"/>
              <a:ea typeface="Helvetica Neue Light"/>
              <a:cs typeface="Helvetica Neue Light"/>
              <a:sym typeface="Helvetica Neue Light"/>
            </a:endParaRPr>
          </a:p>
        </p:txBody>
      </p:sp>
      <p:pic>
        <p:nvPicPr>
          <p:cNvPr id="550" name="Google Shape;550;p10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1" name="Google Shape;551;p101"/>
          <p:cNvSpPr txBox="1"/>
          <p:nvPr/>
        </p:nvSpPr>
        <p:spPr>
          <a:xfrm>
            <a:off x="251475" y="2436625"/>
            <a:ext cx="8777400" cy="1829100"/>
          </a:xfrm>
          <a:prstGeom prst="rect">
            <a:avLst/>
          </a:prstGeom>
          <a:solidFill>
            <a:srgbClr val="000000"/>
          </a:solidFill>
          <a:ln>
            <a:noFill/>
          </a:ln>
        </p:spPr>
        <p:txBody>
          <a:bodyPr spcFirstLastPara="1" wrap="square" lIns="180000" tIns="180000" rIns="180000" bIns="180000" anchor="t" anchorCtr="0">
            <a:noAutofit/>
          </a:bodyPr>
          <a:lstStyle/>
          <a:p>
            <a:pPr marL="0" lvl="0" indent="0" algn="just" rtl="0">
              <a:lnSpc>
                <a:spcPct val="135714"/>
              </a:lnSpc>
              <a:spcBef>
                <a:spcPts val="0"/>
              </a:spcBef>
              <a:spcAft>
                <a:spcPts val="0"/>
              </a:spcAft>
              <a:buNone/>
            </a:pPr>
            <a:r>
              <a:rPr lang="en-GB" sz="1700">
                <a:solidFill>
                  <a:srgbClr val="FF79C6"/>
                </a:solidFill>
                <a:latin typeface="Courier New"/>
                <a:ea typeface="Courier New"/>
                <a:cs typeface="Courier New"/>
                <a:sym typeface="Courier New"/>
              </a:rPr>
              <a:t>const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nombres</a:t>
            </a:r>
            <a:r>
              <a:rPr lang="en-GB" sz="1700">
                <a:solidFill>
                  <a:srgbClr val="F8F8F2"/>
                </a:solidFill>
                <a:latin typeface="Courier New"/>
                <a:ea typeface="Courier New"/>
                <a:cs typeface="Courier New"/>
                <a:sym typeface="Courier New"/>
              </a:rPr>
              <a:t> </a:t>
            </a:r>
            <a:r>
              <a:rPr lang="en-GB" sz="1700">
                <a:solidFill>
                  <a:srgbClr val="FF79C6"/>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Rita</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Pedro</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Miguel</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Ana</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Vanesa</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700">
                <a:solidFill>
                  <a:srgbClr val="BD93F9"/>
                </a:solidFill>
                <a:latin typeface="Courier New"/>
                <a:ea typeface="Courier New"/>
                <a:cs typeface="Courier New"/>
                <a:sym typeface="Courier New"/>
              </a:rPr>
              <a:t>nombres</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reverse()</a:t>
            </a:r>
            <a:endParaRPr sz="170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700">
                <a:solidFill>
                  <a:srgbClr val="F8F8F2"/>
                </a:solidFill>
                <a:latin typeface="Courier New"/>
                <a:ea typeface="Courier New"/>
                <a:cs typeface="Courier New"/>
                <a:sym typeface="Courier New"/>
              </a:rPr>
              <a:t>console</a:t>
            </a:r>
            <a:r>
              <a:rPr lang="en-GB" sz="1700">
                <a:solidFill>
                  <a:srgbClr val="6272A4"/>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log</a:t>
            </a:r>
            <a:r>
              <a:rPr lang="en-GB" sz="1700">
                <a:solidFill>
                  <a:srgbClr val="F8F8F2"/>
                </a:solidFill>
                <a:latin typeface="Courier New"/>
                <a:ea typeface="Courier New"/>
                <a:cs typeface="Courier New"/>
                <a:sym typeface="Courier New"/>
              </a:rPr>
              <a:t>(</a:t>
            </a:r>
            <a:r>
              <a:rPr lang="en-GB" sz="1700">
                <a:solidFill>
                  <a:srgbClr val="BD93F9"/>
                </a:solidFill>
                <a:latin typeface="Courier New"/>
                <a:ea typeface="Courier New"/>
                <a:cs typeface="Courier New"/>
                <a:sym typeface="Courier New"/>
              </a:rPr>
              <a:t> nombres</a:t>
            </a:r>
            <a:r>
              <a:rPr lang="en-GB" sz="1700">
                <a:solidFill>
                  <a:srgbClr val="F8F8F2"/>
                </a:solidFill>
                <a:latin typeface="Courier New"/>
                <a:ea typeface="Courier New"/>
                <a:cs typeface="Courier New"/>
                <a:sym typeface="Courier New"/>
              </a:rPr>
              <a:t> ) </a:t>
            </a:r>
            <a:endParaRPr sz="170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700">
                <a:solidFill>
                  <a:srgbClr val="6272A4"/>
                </a:solidFill>
                <a:latin typeface="Courier New"/>
                <a:ea typeface="Courier New"/>
                <a:cs typeface="Courier New"/>
                <a:sym typeface="Courier New"/>
              </a:rPr>
              <a:t>// ⇒ ['Vanesa', 'Ana','Miguel', 'Pedro','Rita']</a:t>
            </a:r>
            <a:endParaRPr sz="2100">
              <a:solidFill>
                <a:srgbClr val="FF79C6"/>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0"/>
        <p:cNvGrpSpPr/>
        <p:nvPr/>
      </p:nvGrpSpPr>
      <p:grpSpPr>
        <a:xfrm>
          <a:off x="0" y="0"/>
          <a:ext cx="0" cy="0"/>
          <a:chOff x="0" y="0"/>
          <a:chExt cx="0" cy="0"/>
        </a:xfrm>
      </p:grpSpPr>
      <p:sp>
        <p:nvSpPr>
          <p:cNvPr id="291" name="Google Shape;291;p75"/>
          <p:cNvSpPr txBox="1"/>
          <p:nvPr/>
        </p:nvSpPr>
        <p:spPr>
          <a:xfrm>
            <a:off x="2022750" y="2009038"/>
            <a:ext cx="5035500" cy="63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a:solidFill>
                  <a:srgbClr val="121212"/>
                </a:solidFill>
                <a:latin typeface="Anton"/>
                <a:ea typeface="Anton"/>
                <a:cs typeface="Anton"/>
                <a:sym typeface="Anton"/>
              </a:rPr>
              <a:t>ARRAYS &amp; HIGHER ORDER FUNCTIONS</a:t>
            </a:r>
            <a:endParaRPr sz="3600" b="0" i="1" u="none" strike="noStrike" cap="none">
              <a:solidFill>
                <a:srgbClr val="121212"/>
              </a:solidFill>
              <a:latin typeface="Anton"/>
              <a:ea typeface="Anton"/>
              <a:cs typeface="Anton"/>
              <a:sym typeface="Anton"/>
            </a:endParaRPr>
          </a:p>
        </p:txBody>
      </p:sp>
      <p:sp>
        <p:nvSpPr>
          <p:cNvPr id="292" name="Google Shape;292;p75"/>
          <p:cNvSpPr txBox="1"/>
          <p:nvPr/>
        </p:nvSpPr>
        <p:spPr>
          <a:xfrm>
            <a:off x="707225" y="4382850"/>
            <a:ext cx="1731000" cy="4758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p:txBody>
      </p:sp>
      <p:sp>
        <p:nvSpPr>
          <p:cNvPr id="293" name="Google Shape;293;p75"/>
          <p:cNvSpPr txBox="1"/>
          <p:nvPr/>
        </p:nvSpPr>
        <p:spPr>
          <a:xfrm>
            <a:off x="1631850" y="1643300"/>
            <a:ext cx="5880300" cy="4758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GB" sz="2000" b="1">
                <a:solidFill>
                  <a:srgbClr val="121212"/>
                </a:solidFill>
                <a:latin typeface="Helvetica Neue"/>
                <a:ea typeface="Helvetica Neue"/>
                <a:cs typeface="Helvetica Neue"/>
                <a:sym typeface="Helvetica Neue"/>
              </a:rPr>
              <a:t>Bloque 4. </a:t>
            </a:r>
            <a:r>
              <a:rPr lang="en-GB" sz="2000">
                <a:solidFill>
                  <a:srgbClr val="121212"/>
                </a:solidFill>
                <a:latin typeface="Helvetica Neue Light"/>
                <a:ea typeface="Helvetica Neue Light"/>
                <a:cs typeface="Helvetica Neue Light"/>
                <a:sym typeface="Helvetica Neue Light"/>
              </a:rPr>
              <a:t>JAVASCRIPT</a:t>
            </a:r>
            <a:endParaRPr sz="1400" i="0" u="none" strike="noStrike" cap="non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102"/>
          <p:cNvSpPr txBox="1"/>
          <p:nvPr/>
        </p:nvSpPr>
        <p:spPr>
          <a:xfrm>
            <a:off x="346425" y="668850"/>
            <a:ext cx="52590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500" i="1">
                <a:solidFill>
                  <a:schemeClr val="dk1"/>
                </a:solidFill>
                <a:latin typeface="Anton"/>
                <a:ea typeface="Anton"/>
                <a:cs typeface="Anton"/>
                <a:sym typeface="Anton"/>
              </a:rPr>
              <a:t>REVERSE</a:t>
            </a:r>
            <a:endParaRPr sz="4500" i="1">
              <a:latin typeface="Anton"/>
              <a:ea typeface="Anton"/>
              <a:cs typeface="Anton"/>
              <a:sym typeface="Anton"/>
            </a:endParaRPr>
          </a:p>
        </p:txBody>
      </p:sp>
      <p:pic>
        <p:nvPicPr>
          <p:cNvPr id="557" name="Google Shape;557;p102"/>
          <p:cNvPicPr preferRelativeResize="0"/>
          <p:nvPr/>
        </p:nvPicPr>
        <p:blipFill rotWithShape="1">
          <a:blip r:embed="rId3">
            <a:alphaModFix/>
          </a:blip>
          <a:srcRect l="32736" r="30252"/>
          <a:stretch/>
        </p:blipFill>
        <p:spPr>
          <a:xfrm>
            <a:off x="5824425" y="0"/>
            <a:ext cx="3392524" cy="5143500"/>
          </a:xfrm>
          <a:prstGeom prst="rect">
            <a:avLst/>
          </a:prstGeom>
          <a:noFill/>
          <a:ln>
            <a:noFill/>
          </a:ln>
        </p:spPr>
      </p:pic>
      <p:sp>
        <p:nvSpPr>
          <p:cNvPr id="558" name="Google Shape;558;p102"/>
          <p:cNvSpPr txBox="1"/>
          <p:nvPr/>
        </p:nvSpPr>
        <p:spPr>
          <a:xfrm>
            <a:off x="1048425" y="1811100"/>
            <a:ext cx="3855000" cy="1521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200"/>
              </a:spcAft>
              <a:buNone/>
            </a:pPr>
            <a:r>
              <a:rPr lang="en-GB" sz="2000" b="1">
                <a:solidFill>
                  <a:schemeClr val="dk1"/>
                </a:solidFill>
                <a:latin typeface="Helvetica Neue"/>
                <a:ea typeface="Helvetica Neue"/>
                <a:cs typeface="Helvetica Neue"/>
                <a:sym typeface="Helvetica Neue"/>
              </a:rPr>
              <a:t>Cuidado</a:t>
            </a:r>
            <a:r>
              <a:rPr lang="en-GB" sz="2000">
                <a:solidFill>
                  <a:schemeClr val="dk1"/>
                </a:solidFill>
                <a:latin typeface="Helvetica Neue Light"/>
                <a:ea typeface="Helvetica Neue Light"/>
                <a:cs typeface="Helvetica Neue Light"/>
                <a:sym typeface="Helvetica Neue Light"/>
              </a:rPr>
              <a:t> porque el método reverse es </a:t>
            </a:r>
            <a:r>
              <a:rPr lang="en-GB" sz="2000" i="1">
                <a:solidFill>
                  <a:schemeClr val="dk1"/>
                </a:solidFill>
                <a:latin typeface="Helvetica Neue Light"/>
                <a:ea typeface="Helvetica Neue Light"/>
                <a:cs typeface="Helvetica Neue Light"/>
                <a:sym typeface="Helvetica Neue Light"/>
              </a:rPr>
              <a:t>destructivo</a:t>
            </a:r>
            <a:r>
              <a:rPr lang="en-GB" sz="2000">
                <a:solidFill>
                  <a:schemeClr val="dk1"/>
                </a:solidFill>
                <a:latin typeface="Helvetica Neue Light"/>
                <a:ea typeface="Helvetica Neue Light"/>
                <a:cs typeface="Helvetica Neue Light"/>
                <a:sym typeface="Helvetica Neue Light"/>
              </a:rPr>
              <a:t>, </a:t>
            </a:r>
            <a:r>
              <a:rPr lang="en-GB" sz="2000">
                <a:solidFill>
                  <a:schemeClr val="dk1"/>
                </a:solidFill>
                <a:highlight>
                  <a:srgbClr val="E0FF00"/>
                </a:highlight>
                <a:latin typeface="Helvetica Neue Light"/>
                <a:ea typeface="Helvetica Neue Light"/>
                <a:cs typeface="Helvetica Neue Light"/>
                <a:sym typeface="Helvetica Neue Light"/>
              </a:rPr>
              <a:t>o sea que modifica el array original,</a:t>
            </a:r>
            <a:r>
              <a:rPr lang="en-GB" sz="2000">
                <a:solidFill>
                  <a:schemeClr val="dk1"/>
                </a:solidFill>
                <a:highlight>
                  <a:schemeClr val="lt1"/>
                </a:highlight>
                <a:latin typeface="Helvetica Neue Light"/>
                <a:ea typeface="Helvetica Neue Light"/>
                <a:cs typeface="Helvetica Neue Light"/>
                <a:sym typeface="Helvetica Neue Light"/>
              </a:rPr>
              <a:t> al igual que los métodos para agregar o quitar elementos.</a:t>
            </a:r>
            <a:endParaRPr sz="20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103"/>
          <p:cNvPicPr preferRelativeResize="0"/>
          <p:nvPr/>
        </p:nvPicPr>
        <p:blipFill>
          <a:blip r:embed="rId3">
            <a:alphaModFix/>
          </a:blip>
          <a:stretch>
            <a:fillRect/>
          </a:stretch>
        </p:blipFill>
        <p:spPr>
          <a:xfrm>
            <a:off x="766050" y="625800"/>
            <a:ext cx="814700" cy="814700"/>
          </a:xfrm>
          <a:prstGeom prst="rect">
            <a:avLst/>
          </a:prstGeom>
          <a:noFill/>
          <a:ln>
            <a:noFill/>
          </a:ln>
        </p:spPr>
      </p:pic>
      <p:sp>
        <p:nvSpPr>
          <p:cNvPr id="564" name="Google Shape;564;p103"/>
          <p:cNvSpPr txBox="1"/>
          <p:nvPr/>
        </p:nvSpPr>
        <p:spPr>
          <a:xfrm>
            <a:off x="1856075" y="625800"/>
            <a:ext cx="6448800" cy="9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000">
                <a:latin typeface="Helvetica Neue Light"/>
                <a:ea typeface="Helvetica Neue Light"/>
                <a:cs typeface="Helvetica Neue Light"/>
                <a:sym typeface="Helvetica Neue Light"/>
              </a:rPr>
              <a:t>En síntesis,</a:t>
            </a:r>
            <a:endParaRPr sz="2000">
              <a:solidFill>
                <a:srgbClr val="000000"/>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r>
              <a:rPr lang="en-GB" sz="3000" i="1">
                <a:latin typeface="Anton"/>
                <a:ea typeface="Anton"/>
                <a:cs typeface="Anton"/>
                <a:sym typeface="Anton"/>
              </a:rPr>
              <a:t>MÉTODOS Y PROPIEDADES MÁS COMUNES</a:t>
            </a:r>
            <a:endParaRPr sz="3000" i="1">
              <a:latin typeface="Anton"/>
              <a:ea typeface="Anton"/>
              <a:cs typeface="Anton"/>
              <a:sym typeface="Anton"/>
            </a:endParaRPr>
          </a:p>
        </p:txBody>
      </p:sp>
      <p:sp>
        <p:nvSpPr>
          <p:cNvPr id="565" name="Google Shape;565;p103"/>
          <p:cNvSpPr/>
          <p:nvPr/>
        </p:nvSpPr>
        <p:spPr>
          <a:xfrm>
            <a:off x="436600" y="2030050"/>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lenght</a:t>
            </a:r>
            <a:endParaRPr sz="1300">
              <a:solidFill>
                <a:srgbClr val="222222"/>
              </a:solidFill>
              <a:latin typeface="Helvetica Neue"/>
              <a:ea typeface="Helvetica Neue"/>
              <a:cs typeface="Helvetica Neue"/>
              <a:sym typeface="Helvetica Neue"/>
            </a:endParaRPr>
          </a:p>
        </p:txBody>
      </p:sp>
      <p:sp>
        <p:nvSpPr>
          <p:cNvPr id="566" name="Google Shape;566;p103"/>
          <p:cNvSpPr/>
          <p:nvPr/>
        </p:nvSpPr>
        <p:spPr>
          <a:xfrm>
            <a:off x="1368600" y="2030050"/>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push</a:t>
            </a:r>
            <a:endParaRPr sz="1300">
              <a:solidFill>
                <a:srgbClr val="222222"/>
              </a:solidFill>
              <a:latin typeface="Helvetica Neue"/>
              <a:ea typeface="Helvetica Neue"/>
              <a:cs typeface="Helvetica Neue"/>
              <a:sym typeface="Helvetica Neue"/>
            </a:endParaRPr>
          </a:p>
        </p:txBody>
      </p:sp>
      <p:sp>
        <p:nvSpPr>
          <p:cNvPr id="567" name="Google Shape;567;p103"/>
          <p:cNvSpPr/>
          <p:nvPr/>
        </p:nvSpPr>
        <p:spPr>
          <a:xfrm>
            <a:off x="2300600" y="2030050"/>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shift</a:t>
            </a:r>
            <a:endParaRPr sz="1300">
              <a:solidFill>
                <a:srgbClr val="222222"/>
              </a:solidFill>
              <a:latin typeface="Helvetica Neue"/>
              <a:ea typeface="Helvetica Neue"/>
              <a:cs typeface="Helvetica Neue"/>
              <a:sym typeface="Helvetica Neue"/>
            </a:endParaRPr>
          </a:p>
        </p:txBody>
      </p:sp>
      <p:sp>
        <p:nvSpPr>
          <p:cNvPr id="568" name="Google Shape;568;p103"/>
          <p:cNvSpPr/>
          <p:nvPr/>
        </p:nvSpPr>
        <p:spPr>
          <a:xfrm>
            <a:off x="1368600" y="2480775"/>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unshift</a:t>
            </a:r>
            <a:endParaRPr sz="1300">
              <a:solidFill>
                <a:srgbClr val="222222"/>
              </a:solidFill>
              <a:latin typeface="Helvetica Neue"/>
              <a:ea typeface="Helvetica Neue"/>
              <a:cs typeface="Helvetica Neue"/>
              <a:sym typeface="Helvetica Neue"/>
            </a:endParaRPr>
          </a:p>
        </p:txBody>
      </p:sp>
      <p:sp>
        <p:nvSpPr>
          <p:cNvPr id="569" name="Google Shape;569;p103"/>
          <p:cNvSpPr/>
          <p:nvPr/>
        </p:nvSpPr>
        <p:spPr>
          <a:xfrm>
            <a:off x="2300600" y="2480775"/>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pop</a:t>
            </a:r>
            <a:endParaRPr sz="1300">
              <a:solidFill>
                <a:srgbClr val="222222"/>
              </a:solidFill>
              <a:latin typeface="Helvetica Neue"/>
              <a:ea typeface="Helvetica Neue"/>
              <a:cs typeface="Helvetica Neue"/>
              <a:sym typeface="Helvetica Neue"/>
            </a:endParaRPr>
          </a:p>
        </p:txBody>
      </p:sp>
      <p:sp>
        <p:nvSpPr>
          <p:cNvPr id="570" name="Google Shape;570;p103"/>
          <p:cNvSpPr/>
          <p:nvPr/>
        </p:nvSpPr>
        <p:spPr>
          <a:xfrm>
            <a:off x="2300600" y="2931500"/>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splice</a:t>
            </a:r>
            <a:endParaRPr sz="1300">
              <a:solidFill>
                <a:srgbClr val="222222"/>
              </a:solidFill>
              <a:latin typeface="Helvetica Neue"/>
              <a:ea typeface="Helvetica Neue"/>
              <a:cs typeface="Helvetica Neue"/>
              <a:sym typeface="Helvetica Neue"/>
            </a:endParaRPr>
          </a:p>
        </p:txBody>
      </p:sp>
      <p:sp>
        <p:nvSpPr>
          <p:cNvPr id="571" name="Google Shape;571;p103"/>
          <p:cNvSpPr/>
          <p:nvPr/>
        </p:nvSpPr>
        <p:spPr>
          <a:xfrm>
            <a:off x="3232600" y="2030050"/>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join</a:t>
            </a:r>
            <a:endParaRPr sz="1300">
              <a:solidFill>
                <a:srgbClr val="222222"/>
              </a:solidFill>
              <a:latin typeface="Helvetica Neue"/>
              <a:ea typeface="Helvetica Neue"/>
              <a:cs typeface="Helvetica Neue"/>
              <a:sym typeface="Helvetica Neue"/>
            </a:endParaRPr>
          </a:p>
        </p:txBody>
      </p:sp>
      <p:sp>
        <p:nvSpPr>
          <p:cNvPr id="572" name="Google Shape;572;p103"/>
          <p:cNvSpPr/>
          <p:nvPr/>
        </p:nvSpPr>
        <p:spPr>
          <a:xfrm>
            <a:off x="4164600" y="2030050"/>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concat</a:t>
            </a:r>
            <a:endParaRPr sz="1300">
              <a:solidFill>
                <a:srgbClr val="222222"/>
              </a:solidFill>
              <a:latin typeface="Helvetica Neue"/>
              <a:ea typeface="Helvetica Neue"/>
              <a:cs typeface="Helvetica Neue"/>
              <a:sym typeface="Helvetica Neue"/>
            </a:endParaRPr>
          </a:p>
        </p:txBody>
      </p:sp>
      <p:sp>
        <p:nvSpPr>
          <p:cNvPr id="573" name="Google Shape;573;p103"/>
          <p:cNvSpPr/>
          <p:nvPr/>
        </p:nvSpPr>
        <p:spPr>
          <a:xfrm>
            <a:off x="5096600" y="2030050"/>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slice</a:t>
            </a:r>
            <a:endParaRPr sz="1300">
              <a:solidFill>
                <a:srgbClr val="222222"/>
              </a:solidFill>
              <a:latin typeface="Helvetica Neue"/>
              <a:ea typeface="Helvetica Neue"/>
              <a:cs typeface="Helvetica Neue"/>
              <a:sym typeface="Helvetica Neue"/>
            </a:endParaRPr>
          </a:p>
        </p:txBody>
      </p:sp>
      <p:sp>
        <p:nvSpPr>
          <p:cNvPr id="574" name="Google Shape;574;p103"/>
          <p:cNvSpPr/>
          <p:nvPr/>
        </p:nvSpPr>
        <p:spPr>
          <a:xfrm>
            <a:off x="6028600" y="2030050"/>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indexOf</a:t>
            </a:r>
            <a:endParaRPr sz="1300">
              <a:solidFill>
                <a:srgbClr val="222222"/>
              </a:solidFill>
              <a:latin typeface="Helvetica Neue"/>
              <a:ea typeface="Helvetica Neue"/>
              <a:cs typeface="Helvetica Neue"/>
              <a:sym typeface="Helvetica Neue"/>
            </a:endParaRPr>
          </a:p>
        </p:txBody>
      </p:sp>
      <p:sp>
        <p:nvSpPr>
          <p:cNvPr id="575" name="Google Shape;575;p103"/>
          <p:cNvSpPr/>
          <p:nvPr/>
        </p:nvSpPr>
        <p:spPr>
          <a:xfrm>
            <a:off x="6960600" y="2030050"/>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includes</a:t>
            </a:r>
            <a:endParaRPr sz="1300">
              <a:solidFill>
                <a:srgbClr val="222222"/>
              </a:solidFill>
              <a:latin typeface="Helvetica Neue"/>
              <a:ea typeface="Helvetica Neue"/>
              <a:cs typeface="Helvetica Neue"/>
              <a:sym typeface="Helvetica Neue"/>
            </a:endParaRPr>
          </a:p>
        </p:txBody>
      </p:sp>
      <p:sp>
        <p:nvSpPr>
          <p:cNvPr id="576" name="Google Shape;576;p103"/>
          <p:cNvSpPr/>
          <p:nvPr/>
        </p:nvSpPr>
        <p:spPr>
          <a:xfrm>
            <a:off x="7892600" y="2030050"/>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reverse</a:t>
            </a:r>
            <a:endParaRPr sz="1300">
              <a:solidFill>
                <a:srgbClr val="222222"/>
              </a:solidFill>
              <a:latin typeface="Helvetica Neue"/>
              <a:ea typeface="Helvetica Neue"/>
              <a:cs typeface="Helvetica Neue"/>
              <a:sym typeface="Helvetica Neue"/>
            </a:endParaRPr>
          </a:p>
        </p:txBody>
      </p:sp>
      <p:sp>
        <p:nvSpPr>
          <p:cNvPr id="577" name="Google Shape;577;p103"/>
          <p:cNvSpPr/>
          <p:nvPr/>
        </p:nvSpPr>
        <p:spPr>
          <a:xfrm>
            <a:off x="436600" y="3617275"/>
            <a:ext cx="814800" cy="711600"/>
          </a:xfrm>
          <a:prstGeom prst="rect">
            <a:avLst/>
          </a:prstGeom>
          <a:solidFill>
            <a:srgbClr val="E0F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averiguar longitud</a:t>
            </a:r>
            <a:endParaRPr sz="1100">
              <a:solidFill>
                <a:srgbClr val="222222"/>
              </a:solidFill>
              <a:latin typeface="Helvetica Neue"/>
              <a:ea typeface="Helvetica Neue"/>
              <a:cs typeface="Helvetica Neue"/>
              <a:sym typeface="Helvetica Neue"/>
            </a:endParaRPr>
          </a:p>
        </p:txBody>
      </p:sp>
      <p:sp>
        <p:nvSpPr>
          <p:cNvPr id="578" name="Google Shape;578;p103"/>
          <p:cNvSpPr/>
          <p:nvPr/>
        </p:nvSpPr>
        <p:spPr>
          <a:xfrm>
            <a:off x="1368600" y="3617275"/>
            <a:ext cx="814800" cy="711600"/>
          </a:xfrm>
          <a:prstGeom prst="rect">
            <a:avLst/>
          </a:prstGeom>
          <a:solidFill>
            <a:srgbClr val="E0F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agregar</a:t>
            </a:r>
            <a:endParaRPr sz="1100">
              <a:solidFill>
                <a:srgbClr val="222222"/>
              </a:solidFill>
              <a:latin typeface="Helvetica Neue"/>
              <a:ea typeface="Helvetica Neue"/>
              <a:cs typeface="Helvetica Neue"/>
              <a:sym typeface="Helvetica Neue"/>
            </a:endParaRPr>
          </a:p>
        </p:txBody>
      </p:sp>
      <p:sp>
        <p:nvSpPr>
          <p:cNvPr id="579" name="Google Shape;579;p103"/>
          <p:cNvSpPr/>
          <p:nvPr/>
        </p:nvSpPr>
        <p:spPr>
          <a:xfrm>
            <a:off x="2300600" y="3617275"/>
            <a:ext cx="814800" cy="711600"/>
          </a:xfrm>
          <a:prstGeom prst="rect">
            <a:avLst/>
          </a:prstGeom>
          <a:solidFill>
            <a:srgbClr val="E0F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quitar</a:t>
            </a:r>
            <a:endParaRPr sz="1100">
              <a:solidFill>
                <a:srgbClr val="222222"/>
              </a:solidFill>
              <a:latin typeface="Helvetica Neue"/>
              <a:ea typeface="Helvetica Neue"/>
              <a:cs typeface="Helvetica Neue"/>
              <a:sym typeface="Helvetica Neue"/>
            </a:endParaRPr>
          </a:p>
        </p:txBody>
      </p:sp>
      <p:sp>
        <p:nvSpPr>
          <p:cNvPr id="580" name="Google Shape;580;p103"/>
          <p:cNvSpPr/>
          <p:nvPr/>
        </p:nvSpPr>
        <p:spPr>
          <a:xfrm>
            <a:off x="3232600" y="3617275"/>
            <a:ext cx="814800" cy="711600"/>
          </a:xfrm>
          <a:prstGeom prst="rect">
            <a:avLst/>
          </a:prstGeom>
          <a:solidFill>
            <a:srgbClr val="E0F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juntar</a:t>
            </a:r>
            <a:endParaRPr sz="1100">
              <a:solidFill>
                <a:srgbClr val="222222"/>
              </a:solidFill>
              <a:latin typeface="Helvetica Neue"/>
              <a:ea typeface="Helvetica Neue"/>
              <a:cs typeface="Helvetica Neue"/>
              <a:sym typeface="Helvetica Neue"/>
            </a:endParaRPr>
          </a:p>
        </p:txBody>
      </p:sp>
      <p:sp>
        <p:nvSpPr>
          <p:cNvPr id="581" name="Google Shape;581;p103"/>
          <p:cNvSpPr/>
          <p:nvPr/>
        </p:nvSpPr>
        <p:spPr>
          <a:xfrm>
            <a:off x="4164600" y="3617275"/>
            <a:ext cx="814800" cy="711600"/>
          </a:xfrm>
          <a:prstGeom prst="rect">
            <a:avLst/>
          </a:prstGeom>
          <a:solidFill>
            <a:srgbClr val="E0F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combinar</a:t>
            </a:r>
            <a:endParaRPr sz="1100">
              <a:solidFill>
                <a:srgbClr val="222222"/>
              </a:solidFill>
              <a:latin typeface="Helvetica Neue"/>
              <a:ea typeface="Helvetica Neue"/>
              <a:cs typeface="Helvetica Neue"/>
              <a:sym typeface="Helvetica Neue"/>
            </a:endParaRPr>
          </a:p>
        </p:txBody>
      </p:sp>
      <p:sp>
        <p:nvSpPr>
          <p:cNvPr id="582" name="Google Shape;582;p103"/>
          <p:cNvSpPr/>
          <p:nvPr/>
        </p:nvSpPr>
        <p:spPr>
          <a:xfrm>
            <a:off x="5096600" y="3617275"/>
            <a:ext cx="814800" cy="711600"/>
          </a:xfrm>
          <a:prstGeom prst="rect">
            <a:avLst/>
          </a:prstGeom>
          <a:solidFill>
            <a:srgbClr val="E0F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cortar</a:t>
            </a:r>
            <a:endParaRPr sz="1100">
              <a:solidFill>
                <a:srgbClr val="222222"/>
              </a:solidFill>
              <a:latin typeface="Helvetica Neue"/>
              <a:ea typeface="Helvetica Neue"/>
              <a:cs typeface="Helvetica Neue"/>
              <a:sym typeface="Helvetica Neue"/>
            </a:endParaRPr>
          </a:p>
        </p:txBody>
      </p:sp>
      <p:sp>
        <p:nvSpPr>
          <p:cNvPr id="583" name="Google Shape;583;p103"/>
          <p:cNvSpPr/>
          <p:nvPr/>
        </p:nvSpPr>
        <p:spPr>
          <a:xfrm>
            <a:off x="6028600" y="3617275"/>
            <a:ext cx="814800" cy="711600"/>
          </a:xfrm>
          <a:prstGeom prst="rect">
            <a:avLst/>
          </a:prstGeom>
          <a:solidFill>
            <a:srgbClr val="E0F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obtener índice</a:t>
            </a:r>
            <a:endParaRPr sz="1100">
              <a:solidFill>
                <a:srgbClr val="222222"/>
              </a:solidFill>
              <a:latin typeface="Helvetica Neue"/>
              <a:ea typeface="Helvetica Neue"/>
              <a:cs typeface="Helvetica Neue"/>
              <a:sym typeface="Helvetica Neue"/>
            </a:endParaRPr>
          </a:p>
        </p:txBody>
      </p:sp>
      <p:sp>
        <p:nvSpPr>
          <p:cNvPr id="584" name="Google Shape;584;p103"/>
          <p:cNvSpPr/>
          <p:nvPr/>
        </p:nvSpPr>
        <p:spPr>
          <a:xfrm>
            <a:off x="6960600" y="3617275"/>
            <a:ext cx="814800" cy="711600"/>
          </a:xfrm>
          <a:prstGeom prst="rect">
            <a:avLst/>
          </a:prstGeom>
          <a:solidFill>
            <a:srgbClr val="E0F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verificar existencia</a:t>
            </a:r>
            <a:endParaRPr sz="1100">
              <a:solidFill>
                <a:srgbClr val="222222"/>
              </a:solidFill>
              <a:latin typeface="Helvetica Neue"/>
              <a:ea typeface="Helvetica Neue"/>
              <a:cs typeface="Helvetica Neue"/>
              <a:sym typeface="Helvetica Neue"/>
            </a:endParaRPr>
          </a:p>
        </p:txBody>
      </p:sp>
      <p:sp>
        <p:nvSpPr>
          <p:cNvPr id="585" name="Google Shape;585;p103"/>
          <p:cNvSpPr/>
          <p:nvPr/>
        </p:nvSpPr>
        <p:spPr>
          <a:xfrm>
            <a:off x="7892600" y="3617275"/>
            <a:ext cx="814800" cy="711600"/>
          </a:xfrm>
          <a:prstGeom prst="rect">
            <a:avLst/>
          </a:prstGeom>
          <a:solidFill>
            <a:srgbClr val="E0F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invertir el orden</a:t>
            </a:r>
            <a:endParaRPr sz="1100">
              <a:solidFill>
                <a:srgbClr val="222222"/>
              </a:solidFill>
              <a:latin typeface="Helvetica Neue"/>
              <a:ea typeface="Helvetica Neue"/>
              <a:cs typeface="Helvetica Neue"/>
              <a:sym typeface="Helvetica Neue"/>
            </a:endParaRPr>
          </a:p>
        </p:txBody>
      </p:sp>
      <p:cxnSp>
        <p:nvCxnSpPr>
          <p:cNvPr id="586" name="Google Shape;586;p103"/>
          <p:cNvCxnSpPr/>
          <p:nvPr/>
        </p:nvCxnSpPr>
        <p:spPr>
          <a:xfrm>
            <a:off x="807600" y="1786875"/>
            <a:ext cx="7488000" cy="3600"/>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103"/>
          <p:cNvCxnSpPr>
            <a:stCxn id="564" idx="2"/>
            <a:endCxn id="564" idx="2"/>
          </p:cNvCxnSpPr>
          <p:nvPr/>
        </p:nvCxnSpPr>
        <p:spPr>
          <a:xfrm>
            <a:off x="5080475" y="1614900"/>
            <a:ext cx="0" cy="0"/>
          </a:xfrm>
          <a:prstGeom prst="straightConnector1">
            <a:avLst/>
          </a:prstGeom>
          <a:noFill/>
          <a:ln w="9525" cap="flat" cmpd="sng">
            <a:solidFill>
              <a:schemeClr val="dk2"/>
            </a:solidFill>
            <a:prstDash val="solid"/>
            <a:round/>
            <a:headEnd type="none" w="med" len="med"/>
            <a:tailEnd type="none" w="med" len="med"/>
          </a:ln>
        </p:spPr>
      </p:cxnSp>
      <p:cxnSp>
        <p:nvCxnSpPr>
          <p:cNvPr id="588" name="Google Shape;588;p103"/>
          <p:cNvCxnSpPr/>
          <p:nvPr/>
        </p:nvCxnSpPr>
        <p:spPr>
          <a:xfrm>
            <a:off x="5079425" y="1614900"/>
            <a:ext cx="2100" cy="181800"/>
          </a:xfrm>
          <a:prstGeom prst="straightConnector1">
            <a:avLst/>
          </a:prstGeom>
          <a:noFill/>
          <a:ln w="9525" cap="flat" cmpd="sng">
            <a:solidFill>
              <a:schemeClr val="dk2"/>
            </a:solidFill>
            <a:prstDash val="solid"/>
            <a:round/>
            <a:headEnd type="none" w="med" len="med"/>
            <a:tailEnd type="none" w="med" len="med"/>
          </a:ln>
        </p:spPr>
      </p:cxnSp>
      <p:cxnSp>
        <p:nvCxnSpPr>
          <p:cNvPr id="589" name="Google Shape;589;p103"/>
          <p:cNvCxnSpPr/>
          <p:nvPr/>
        </p:nvCxnSpPr>
        <p:spPr>
          <a:xfrm>
            <a:off x="5502950" y="1786875"/>
            <a:ext cx="2100" cy="181800"/>
          </a:xfrm>
          <a:prstGeom prst="straightConnector1">
            <a:avLst/>
          </a:prstGeom>
          <a:noFill/>
          <a:ln w="9525" cap="flat" cmpd="sng">
            <a:solidFill>
              <a:schemeClr val="dk2"/>
            </a:solidFill>
            <a:prstDash val="solid"/>
            <a:round/>
            <a:headEnd type="none" w="med" len="med"/>
            <a:tailEnd type="none" w="med" len="med"/>
          </a:ln>
        </p:spPr>
      </p:cxnSp>
      <p:cxnSp>
        <p:nvCxnSpPr>
          <p:cNvPr id="590" name="Google Shape;590;p103"/>
          <p:cNvCxnSpPr/>
          <p:nvPr/>
        </p:nvCxnSpPr>
        <p:spPr>
          <a:xfrm>
            <a:off x="4570950" y="1786875"/>
            <a:ext cx="2100" cy="181800"/>
          </a:xfrm>
          <a:prstGeom prst="straightConnector1">
            <a:avLst/>
          </a:prstGeom>
          <a:noFill/>
          <a:ln w="9525" cap="flat" cmpd="sng">
            <a:solidFill>
              <a:schemeClr val="dk2"/>
            </a:solidFill>
            <a:prstDash val="solid"/>
            <a:round/>
            <a:headEnd type="none" w="med" len="med"/>
            <a:tailEnd type="none" w="med" len="med"/>
          </a:ln>
        </p:spPr>
      </p:cxnSp>
      <p:cxnSp>
        <p:nvCxnSpPr>
          <p:cNvPr id="591" name="Google Shape;591;p103"/>
          <p:cNvCxnSpPr/>
          <p:nvPr/>
        </p:nvCxnSpPr>
        <p:spPr>
          <a:xfrm>
            <a:off x="2706950" y="1786875"/>
            <a:ext cx="2100" cy="181800"/>
          </a:xfrm>
          <a:prstGeom prst="straightConnector1">
            <a:avLst/>
          </a:prstGeom>
          <a:noFill/>
          <a:ln w="9525" cap="flat" cmpd="sng">
            <a:solidFill>
              <a:schemeClr val="dk2"/>
            </a:solidFill>
            <a:prstDash val="solid"/>
            <a:round/>
            <a:headEnd type="none" w="med" len="med"/>
            <a:tailEnd type="none" w="med" len="med"/>
          </a:ln>
        </p:spPr>
      </p:cxnSp>
      <p:cxnSp>
        <p:nvCxnSpPr>
          <p:cNvPr id="592" name="Google Shape;592;p103"/>
          <p:cNvCxnSpPr/>
          <p:nvPr/>
        </p:nvCxnSpPr>
        <p:spPr>
          <a:xfrm>
            <a:off x="3638950" y="1786875"/>
            <a:ext cx="2100" cy="181800"/>
          </a:xfrm>
          <a:prstGeom prst="straightConnector1">
            <a:avLst/>
          </a:prstGeom>
          <a:noFill/>
          <a:ln w="9525" cap="flat" cmpd="sng">
            <a:solidFill>
              <a:schemeClr val="dk2"/>
            </a:solidFill>
            <a:prstDash val="solid"/>
            <a:round/>
            <a:headEnd type="none" w="med" len="med"/>
            <a:tailEnd type="none" w="med" len="med"/>
          </a:ln>
        </p:spPr>
      </p:cxnSp>
      <p:cxnSp>
        <p:nvCxnSpPr>
          <p:cNvPr id="593" name="Google Shape;593;p103"/>
          <p:cNvCxnSpPr/>
          <p:nvPr/>
        </p:nvCxnSpPr>
        <p:spPr>
          <a:xfrm>
            <a:off x="1774950" y="1786875"/>
            <a:ext cx="2100" cy="1818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103"/>
          <p:cNvCxnSpPr/>
          <p:nvPr/>
        </p:nvCxnSpPr>
        <p:spPr>
          <a:xfrm>
            <a:off x="807600" y="1786875"/>
            <a:ext cx="2100" cy="181800"/>
          </a:xfrm>
          <a:prstGeom prst="straightConnector1">
            <a:avLst/>
          </a:prstGeom>
          <a:noFill/>
          <a:ln w="9525" cap="flat" cmpd="sng">
            <a:solidFill>
              <a:schemeClr val="dk2"/>
            </a:solidFill>
            <a:prstDash val="solid"/>
            <a:round/>
            <a:headEnd type="none" w="med" len="med"/>
            <a:tailEnd type="none" w="med" len="med"/>
          </a:ln>
        </p:spPr>
      </p:cxnSp>
      <p:cxnSp>
        <p:nvCxnSpPr>
          <p:cNvPr id="595" name="Google Shape;595;p103"/>
          <p:cNvCxnSpPr/>
          <p:nvPr/>
        </p:nvCxnSpPr>
        <p:spPr>
          <a:xfrm>
            <a:off x="6434950" y="1786875"/>
            <a:ext cx="2100" cy="181800"/>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103"/>
          <p:cNvCxnSpPr/>
          <p:nvPr/>
        </p:nvCxnSpPr>
        <p:spPr>
          <a:xfrm>
            <a:off x="7366950" y="1786875"/>
            <a:ext cx="2100" cy="181800"/>
          </a:xfrm>
          <a:prstGeom prst="straightConnector1">
            <a:avLst/>
          </a:prstGeom>
          <a:noFill/>
          <a:ln w="9525" cap="flat" cmpd="sng">
            <a:solidFill>
              <a:schemeClr val="dk2"/>
            </a:solidFill>
            <a:prstDash val="solid"/>
            <a:round/>
            <a:headEnd type="none" w="med" len="med"/>
            <a:tailEnd type="none" w="med" len="med"/>
          </a:ln>
        </p:spPr>
      </p:cxnSp>
      <p:cxnSp>
        <p:nvCxnSpPr>
          <p:cNvPr id="597" name="Google Shape;597;p103"/>
          <p:cNvCxnSpPr/>
          <p:nvPr/>
        </p:nvCxnSpPr>
        <p:spPr>
          <a:xfrm>
            <a:off x="8298950" y="1786875"/>
            <a:ext cx="2100" cy="18180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103"/>
          <p:cNvCxnSpPr>
            <a:stCxn id="565" idx="2"/>
            <a:endCxn id="577" idx="0"/>
          </p:cNvCxnSpPr>
          <p:nvPr/>
        </p:nvCxnSpPr>
        <p:spPr>
          <a:xfrm>
            <a:off x="844000" y="2360650"/>
            <a:ext cx="0" cy="1256700"/>
          </a:xfrm>
          <a:prstGeom prst="straightConnector1">
            <a:avLst/>
          </a:prstGeom>
          <a:noFill/>
          <a:ln w="9525" cap="flat" cmpd="sng">
            <a:solidFill>
              <a:schemeClr val="dk2"/>
            </a:solidFill>
            <a:prstDash val="solid"/>
            <a:round/>
            <a:headEnd type="none" w="med" len="med"/>
            <a:tailEnd type="none" w="med" len="med"/>
          </a:ln>
        </p:spPr>
      </p:cxnSp>
      <p:cxnSp>
        <p:nvCxnSpPr>
          <p:cNvPr id="599" name="Google Shape;599;p103"/>
          <p:cNvCxnSpPr>
            <a:stCxn id="568" idx="2"/>
            <a:endCxn id="578" idx="0"/>
          </p:cNvCxnSpPr>
          <p:nvPr/>
        </p:nvCxnSpPr>
        <p:spPr>
          <a:xfrm>
            <a:off x="1776000" y="2811375"/>
            <a:ext cx="0" cy="805800"/>
          </a:xfrm>
          <a:prstGeom prst="straightConnector1">
            <a:avLst/>
          </a:prstGeom>
          <a:noFill/>
          <a:ln w="9525" cap="flat" cmpd="sng">
            <a:solidFill>
              <a:schemeClr val="dk2"/>
            </a:solidFill>
            <a:prstDash val="solid"/>
            <a:round/>
            <a:headEnd type="none" w="med" len="med"/>
            <a:tailEnd type="none" w="med" len="med"/>
          </a:ln>
        </p:spPr>
      </p:cxnSp>
      <p:cxnSp>
        <p:nvCxnSpPr>
          <p:cNvPr id="600" name="Google Shape;600;p103"/>
          <p:cNvCxnSpPr>
            <a:stCxn id="570" idx="2"/>
            <a:endCxn id="579" idx="0"/>
          </p:cNvCxnSpPr>
          <p:nvPr/>
        </p:nvCxnSpPr>
        <p:spPr>
          <a:xfrm>
            <a:off x="2708000" y="3262100"/>
            <a:ext cx="0" cy="355200"/>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103"/>
          <p:cNvCxnSpPr>
            <a:stCxn id="571" idx="2"/>
            <a:endCxn id="580" idx="0"/>
          </p:cNvCxnSpPr>
          <p:nvPr/>
        </p:nvCxnSpPr>
        <p:spPr>
          <a:xfrm>
            <a:off x="3640000" y="2360650"/>
            <a:ext cx="0" cy="1256700"/>
          </a:xfrm>
          <a:prstGeom prst="straightConnector1">
            <a:avLst/>
          </a:prstGeom>
          <a:noFill/>
          <a:ln w="9525" cap="flat" cmpd="sng">
            <a:solidFill>
              <a:schemeClr val="dk2"/>
            </a:solidFill>
            <a:prstDash val="solid"/>
            <a:round/>
            <a:headEnd type="none" w="med" len="med"/>
            <a:tailEnd type="none" w="med" len="med"/>
          </a:ln>
        </p:spPr>
      </p:cxnSp>
      <p:cxnSp>
        <p:nvCxnSpPr>
          <p:cNvPr id="602" name="Google Shape;602;p103"/>
          <p:cNvCxnSpPr>
            <a:stCxn id="572" idx="2"/>
            <a:endCxn id="581" idx="0"/>
          </p:cNvCxnSpPr>
          <p:nvPr/>
        </p:nvCxnSpPr>
        <p:spPr>
          <a:xfrm>
            <a:off x="4572000" y="2360650"/>
            <a:ext cx="0" cy="1256700"/>
          </a:xfrm>
          <a:prstGeom prst="straightConnector1">
            <a:avLst/>
          </a:prstGeom>
          <a:noFill/>
          <a:ln w="9525" cap="flat" cmpd="sng">
            <a:solidFill>
              <a:schemeClr val="dk2"/>
            </a:solidFill>
            <a:prstDash val="solid"/>
            <a:round/>
            <a:headEnd type="none" w="med" len="med"/>
            <a:tailEnd type="none" w="med" len="med"/>
          </a:ln>
        </p:spPr>
      </p:cxnSp>
      <p:cxnSp>
        <p:nvCxnSpPr>
          <p:cNvPr id="603" name="Google Shape;603;p103"/>
          <p:cNvCxnSpPr>
            <a:stCxn id="573" idx="2"/>
            <a:endCxn id="582" idx="0"/>
          </p:cNvCxnSpPr>
          <p:nvPr/>
        </p:nvCxnSpPr>
        <p:spPr>
          <a:xfrm>
            <a:off x="5504000" y="2360650"/>
            <a:ext cx="0" cy="1256700"/>
          </a:xfrm>
          <a:prstGeom prst="straightConnector1">
            <a:avLst/>
          </a:prstGeom>
          <a:noFill/>
          <a:ln w="9525" cap="flat" cmpd="sng">
            <a:solidFill>
              <a:schemeClr val="dk2"/>
            </a:solidFill>
            <a:prstDash val="solid"/>
            <a:round/>
            <a:headEnd type="none" w="med" len="med"/>
            <a:tailEnd type="none" w="med" len="med"/>
          </a:ln>
        </p:spPr>
      </p:cxnSp>
      <p:cxnSp>
        <p:nvCxnSpPr>
          <p:cNvPr id="604" name="Google Shape;604;p103"/>
          <p:cNvCxnSpPr>
            <a:stCxn id="574" idx="2"/>
            <a:endCxn id="583" idx="0"/>
          </p:cNvCxnSpPr>
          <p:nvPr/>
        </p:nvCxnSpPr>
        <p:spPr>
          <a:xfrm>
            <a:off x="6436000" y="2360650"/>
            <a:ext cx="0" cy="1256700"/>
          </a:xfrm>
          <a:prstGeom prst="straightConnector1">
            <a:avLst/>
          </a:prstGeom>
          <a:noFill/>
          <a:ln w="9525" cap="flat" cmpd="sng">
            <a:solidFill>
              <a:schemeClr val="dk2"/>
            </a:solidFill>
            <a:prstDash val="solid"/>
            <a:round/>
            <a:headEnd type="none" w="med" len="med"/>
            <a:tailEnd type="none" w="med" len="med"/>
          </a:ln>
        </p:spPr>
      </p:cxnSp>
      <p:cxnSp>
        <p:nvCxnSpPr>
          <p:cNvPr id="605" name="Google Shape;605;p103"/>
          <p:cNvCxnSpPr>
            <a:stCxn id="575" idx="2"/>
            <a:endCxn id="584" idx="0"/>
          </p:cNvCxnSpPr>
          <p:nvPr/>
        </p:nvCxnSpPr>
        <p:spPr>
          <a:xfrm>
            <a:off x="7368000" y="2360650"/>
            <a:ext cx="0" cy="1256700"/>
          </a:xfrm>
          <a:prstGeom prst="straightConnector1">
            <a:avLst/>
          </a:prstGeom>
          <a:noFill/>
          <a:ln w="9525" cap="flat" cmpd="sng">
            <a:solidFill>
              <a:schemeClr val="dk2"/>
            </a:solidFill>
            <a:prstDash val="solid"/>
            <a:round/>
            <a:headEnd type="none" w="med" len="med"/>
            <a:tailEnd type="none" w="med" len="med"/>
          </a:ln>
        </p:spPr>
      </p:cxnSp>
      <p:cxnSp>
        <p:nvCxnSpPr>
          <p:cNvPr id="606" name="Google Shape;606;p103"/>
          <p:cNvCxnSpPr>
            <a:stCxn id="576" idx="2"/>
            <a:endCxn id="585" idx="0"/>
          </p:cNvCxnSpPr>
          <p:nvPr/>
        </p:nvCxnSpPr>
        <p:spPr>
          <a:xfrm>
            <a:off x="8300000" y="2360650"/>
            <a:ext cx="0" cy="12567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0"/>
        <p:cNvGrpSpPr/>
        <p:nvPr/>
      </p:nvGrpSpPr>
      <p:grpSpPr>
        <a:xfrm>
          <a:off x="0" y="0"/>
          <a:ext cx="0" cy="0"/>
          <a:chOff x="0" y="0"/>
          <a:chExt cx="0" cy="0"/>
        </a:xfrm>
      </p:grpSpPr>
      <p:sp>
        <p:nvSpPr>
          <p:cNvPr id="611" name="Google Shape;611;p10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en-GB" sz="6000" b="0" i="0" u="none" strike="noStrike" cap="none">
                <a:solidFill>
                  <a:srgbClr val="E8E7E3"/>
                </a:solidFill>
                <a:latin typeface="Arial"/>
                <a:ea typeface="Arial"/>
                <a:cs typeface="Arial"/>
                <a:sym typeface="Arial"/>
              </a:rPr>
              <a:t>☕ </a:t>
            </a:r>
            <a:endParaRPr sz="6000" b="0" i="0" u="none" strike="noStrike" cap="none">
              <a:solidFill>
                <a:srgbClr val="E8E7E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0"/>
              <a:buFont typeface="Arial"/>
              <a:buNone/>
            </a:pPr>
            <a:r>
              <a:rPr lang="en-GB" sz="6000" b="0" i="1" u="none" strike="noStrike" cap="none">
                <a:solidFill>
                  <a:srgbClr val="E0FF00"/>
                </a:solidFill>
                <a:latin typeface="Anton"/>
                <a:ea typeface="Anton"/>
                <a:cs typeface="Anton"/>
                <a:sym typeface="Anton"/>
              </a:rPr>
              <a:t>BREAK</a:t>
            </a:r>
            <a:endParaRPr sz="6000" b="0" i="1" u="none" strike="noStrike" cap="none">
              <a:solidFill>
                <a:srgbClr val="E0FF00"/>
              </a:solidFill>
              <a:latin typeface="Anton"/>
              <a:ea typeface="Anton"/>
              <a:cs typeface="Anton"/>
              <a:sym typeface="Anton"/>
            </a:endParaRPr>
          </a:p>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lt1"/>
              </a:solidFill>
              <a:latin typeface="Anton"/>
              <a:ea typeface="Anton"/>
              <a:cs typeface="Anton"/>
              <a:sym typeface="Anton"/>
            </a:endParaRPr>
          </a:p>
          <a:p>
            <a:pPr marL="0" marR="0" lvl="0" indent="0" algn="ctr" rtl="0">
              <a:lnSpc>
                <a:spcPct val="100000"/>
              </a:lnSpc>
              <a:spcBef>
                <a:spcPts val="0"/>
              </a:spcBef>
              <a:spcAft>
                <a:spcPts val="0"/>
              </a:spcAft>
              <a:buClr>
                <a:srgbClr val="000000"/>
              </a:buClr>
              <a:buSzPts val="2100"/>
              <a:buFont typeface="Arial"/>
              <a:buNone/>
            </a:pPr>
            <a:r>
              <a:rPr lang="en-GB" sz="2100" b="0" i="0" u="none" strike="noStrike" cap="none">
                <a:solidFill>
                  <a:schemeClr val="lt1"/>
                </a:solidFill>
                <a:latin typeface="Anton"/>
                <a:ea typeface="Anton"/>
                <a:cs typeface="Anton"/>
                <a:sym typeface="Anton"/>
              </a:rPr>
              <a:t>¡5/10 MINUTOS Y VOLVEMOS!</a:t>
            </a:r>
            <a:endParaRPr sz="2100" b="0" i="0" u="none" strike="noStrike" cap="none">
              <a:solidFill>
                <a:schemeClr val="lt1"/>
              </a:solidFill>
              <a:latin typeface="Anton"/>
              <a:ea typeface="Anton"/>
              <a:cs typeface="Anton"/>
              <a:sym typeface="Anton"/>
            </a:endParaRPr>
          </a:p>
          <a:p>
            <a:pPr marL="0" marR="0" lvl="0" indent="0" algn="l" rtl="0">
              <a:lnSpc>
                <a:spcPct val="100000"/>
              </a:lnSpc>
              <a:spcBef>
                <a:spcPts val="0"/>
              </a:spcBef>
              <a:spcAft>
                <a:spcPts val="0"/>
              </a:spcAft>
              <a:buClr>
                <a:srgbClr val="000000"/>
              </a:buClr>
              <a:buSzPts val="4000"/>
              <a:buFont typeface="Arial"/>
              <a:buNone/>
            </a:pPr>
            <a:endParaRPr sz="4000" b="0" i="1" u="none" strike="noStrike" cap="none">
              <a:solidFill>
                <a:srgbClr val="E0FF00"/>
              </a:solidFill>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E0FF00"/>
            </a:gs>
            <a:gs pos="100000">
              <a:srgbClr val="3CEFAB"/>
            </a:gs>
          </a:gsLst>
          <a:lin ang="10800025" scaled="0"/>
        </a:gradFill>
        <a:effectLst/>
      </p:bgPr>
    </p:bg>
    <p:spTree>
      <p:nvGrpSpPr>
        <p:cNvPr id="1" name="Shape 615"/>
        <p:cNvGrpSpPr/>
        <p:nvPr/>
      </p:nvGrpSpPr>
      <p:grpSpPr>
        <a:xfrm>
          <a:off x="0" y="0"/>
          <a:ext cx="0" cy="0"/>
          <a:chOff x="0" y="0"/>
          <a:chExt cx="0" cy="0"/>
        </a:xfrm>
      </p:grpSpPr>
      <p:sp>
        <p:nvSpPr>
          <p:cNvPr id="616" name="Google Shape;616;p105"/>
          <p:cNvSpPr txBox="1"/>
          <p:nvPr/>
        </p:nvSpPr>
        <p:spPr>
          <a:xfrm>
            <a:off x="1772250" y="2077200"/>
            <a:ext cx="55995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a:latin typeface="Anton"/>
                <a:ea typeface="Anton"/>
                <a:cs typeface="Anton"/>
                <a:sym typeface="Anton"/>
              </a:rPr>
              <a:t>¡VAMOS A PRACTICAR LO VISTO!</a:t>
            </a:r>
            <a:endParaRPr sz="3600" b="0" i="1" u="none" strike="noStrike" cap="none">
              <a:solidFill>
                <a:srgbClr val="000000"/>
              </a:solidFill>
              <a:latin typeface="Anton"/>
              <a:ea typeface="Anton"/>
              <a:cs typeface="Anton"/>
              <a:sym typeface="Anton"/>
            </a:endParaRPr>
          </a:p>
        </p:txBody>
      </p:sp>
      <p:pic>
        <p:nvPicPr>
          <p:cNvPr id="617" name="Google Shape;617;p105"/>
          <p:cNvPicPr preferRelativeResize="0"/>
          <p:nvPr/>
        </p:nvPicPr>
        <p:blipFill rotWithShape="1">
          <a:blip r:embed="rId3">
            <a:alphaModFix/>
          </a:blip>
          <a:srcRect/>
          <a:stretch/>
        </p:blipFill>
        <p:spPr>
          <a:xfrm>
            <a:off x="7567925" y="4659625"/>
            <a:ext cx="1186526" cy="330675"/>
          </a:xfrm>
          <a:prstGeom prst="rect">
            <a:avLst/>
          </a:prstGeom>
          <a:noFill/>
          <a:ln>
            <a:noFill/>
          </a:ln>
        </p:spPr>
      </p:pic>
      <p:pic>
        <p:nvPicPr>
          <p:cNvPr id="618" name="Google Shape;618;p105"/>
          <p:cNvPicPr preferRelativeResize="0"/>
          <p:nvPr/>
        </p:nvPicPr>
        <p:blipFill rotWithShape="1">
          <a:blip r:embed="rId4">
            <a:alphaModFix/>
          </a:blip>
          <a:srcRect/>
          <a:stretch/>
        </p:blipFill>
        <p:spPr>
          <a:xfrm>
            <a:off x="7120275" y="228143"/>
            <a:ext cx="1634174" cy="639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106"/>
          <p:cNvSpPr txBox="1"/>
          <p:nvPr/>
        </p:nvSpPr>
        <p:spPr>
          <a:xfrm>
            <a:off x="679500" y="0"/>
            <a:ext cx="6614700" cy="81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700" i="1">
                <a:solidFill>
                  <a:schemeClr val="dk1"/>
                </a:solidFill>
                <a:latin typeface="Anton"/>
                <a:ea typeface="Anton"/>
                <a:cs typeface="Anton"/>
                <a:sym typeface="Anton"/>
              </a:rPr>
              <a:t>EJEMPLO APLICADO: CARGAR ARRAY CON ENTRADAS</a:t>
            </a:r>
            <a:endParaRPr sz="2700" i="1">
              <a:latin typeface="Anton"/>
              <a:ea typeface="Anton"/>
              <a:cs typeface="Anton"/>
              <a:sym typeface="Anton"/>
            </a:endParaRPr>
          </a:p>
        </p:txBody>
      </p:sp>
      <p:sp>
        <p:nvSpPr>
          <p:cNvPr id="624" name="Google Shape;624;p106"/>
          <p:cNvSpPr txBox="1"/>
          <p:nvPr/>
        </p:nvSpPr>
        <p:spPr>
          <a:xfrm>
            <a:off x="679500" y="592875"/>
            <a:ext cx="7785000" cy="44565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chemeClr val="dk1"/>
              </a:buClr>
              <a:buSzPts val="1100"/>
              <a:buFont typeface="Arial"/>
              <a:buNone/>
            </a:pPr>
            <a:r>
              <a:rPr lang="en-GB">
                <a:solidFill>
                  <a:srgbClr val="6272A4"/>
                </a:solidFill>
                <a:latin typeface="Courier New"/>
                <a:ea typeface="Courier New"/>
                <a:cs typeface="Courier New"/>
                <a:sym typeface="Courier New"/>
              </a:rPr>
              <a:t>//Declaraciòn de array vacío y variable para determinar cantidad</a:t>
            </a:r>
            <a:endParaRPr>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listaNombres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cantidad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5</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a:solidFill>
                  <a:srgbClr val="6272A4"/>
                </a:solidFill>
                <a:latin typeface="Courier New"/>
                <a:ea typeface="Courier New"/>
                <a:cs typeface="Courier New"/>
                <a:sym typeface="Courier New"/>
              </a:rPr>
              <a:t>//Empleo de do...while para cargar nombres en el array por prompt()</a:t>
            </a:r>
            <a:endParaRPr>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do</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entrada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prompt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Ingresar nombre</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listaNombres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push</a:t>
            </a:r>
            <a:r>
              <a:rPr lang="en-GB" sz="1600">
                <a:solidFill>
                  <a:srgbClr val="F8F8F2"/>
                </a:solidFill>
                <a:latin typeface="Courier New"/>
                <a:ea typeface="Courier New"/>
                <a:cs typeface="Courier New"/>
                <a:sym typeface="Courier New"/>
              </a:rPr>
              <a:t>(entrada.</a:t>
            </a:r>
            <a:r>
              <a:rPr lang="en-GB" sz="1600">
                <a:solidFill>
                  <a:srgbClr val="50FA7B"/>
                </a:solidFill>
                <a:latin typeface="Courier New"/>
                <a:ea typeface="Courier New"/>
                <a:cs typeface="Courier New"/>
                <a:sym typeface="Courier New"/>
              </a:rPr>
              <a:t>toUpperCase</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listaNombres</a:t>
            </a:r>
            <a:r>
              <a:rPr lang="en-GB" sz="1600">
                <a:solidFill>
                  <a:srgbClr val="F8F8F2"/>
                </a:solidFill>
                <a:latin typeface="Courier New"/>
                <a:ea typeface="Courier New"/>
                <a:cs typeface="Courier New"/>
                <a:sym typeface="Courier New"/>
              </a:rPr>
              <a:t>.length);</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while</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listaNombres</a:t>
            </a:r>
            <a:r>
              <a:rPr lang="en-GB" sz="1600">
                <a:solidFill>
                  <a:srgbClr val="F8F8F2"/>
                </a:solidFill>
                <a:latin typeface="Courier New"/>
                <a:ea typeface="Courier New"/>
                <a:cs typeface="Courier New"/>
                <a:sym typeface="Courier New"/>
              </a:rPr>
              <a:t>.length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cantidad)</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a:solidFill>
                  <a:srgbClr val="6272A4"/>
                </a:solidFill>
                <a:latin typeface="Courier New"/>
                <a:ea typeface="Courier New"/>
                <a:cs typeface="Courier New"/>
                <a:sym typeface="Courier New"/>
              </a:rPr>
              <a:t>//Concatenamos un nuevo array de dos elementos</a:t>
            </a:r>
            <a:endParaRPr>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nuevaLista</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listaNombres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concat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ANA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EMA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a:solidFill>
                  <a:srgbClr val="6272A4"/>
                </a:solidFill>
                <a:latin typeface="Courier New"/>
                <a:ea typeface="Courier New"/>
                <a:cs typeface="Courier New"/>
                <a:sym typeface="Courier New"/>
              </a:rPr>
              <a:t>//Salida con salto de línea usando join</a:t>
            </a:r>
            <a:endParaRPr>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8BE9FD"/>
                </a:solidFill>
                <a:latin typeface="Courier New"/>
                <a:ea typeface="Courier New"/>
                <a:cs typeface="Courier New"/>
                <a:sym typeface="Courier New"/>
              </a:rPr>
              <a:t>alert</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nuevaLista</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join</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\n</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a:solidFill>
                <a:srgbClr val="F06292"/>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a:solidFill>
                <a:srgbClr val="4DD0E1"/>
              </a:solidFill>
              <a:latin typeface="Courier New"/>
              <a:ea typeface="Courier New"/>
              <a:cs typeface="Courier New"/>
              <a:sym typeface="Courier New"/>
            </a:endParaRPr>
          </a:p>
        </p:txBody>
      </p:sp>
      <p:pic>
        <p:nvPicPr>
          <p:cNvPr id="625" name="Google Shape;625;p106"/>
          <p:cNvPicPr preferRelativeResize="0"/>
          <p:nvPr/>
        </p:nvPicPr>
        <p:blipFill>
          <a:blip r:embed="rId3">
            <a:alphaModFix/>
          </a:blip>
          <a:stretch>
            <a:fillRect/>
          </a:stretch>
        </p:blipFill>
        <p:spPr>
          <a:xfrm>
            <a:off x="7861075" y="4718700"/>
            <a:ext cx="1186526" cy="330675"/>
          </a:xfrm>
          <a:prstGeom prst="rect">
            <a:avLst/>
          </a:prstGeom>
          <a:noFill/>
          <a:ln>
            <a:noFill/>
          </a:ln>
        </p:spPr>
      </p:pic>
      <p:pic>
        <p:nvPicPr>
          <p:cNvPr id="626" name="Google Shape;626;p106"/>
          <p:cNvPicPr preferRelativeResize="0"/>
          <p:nvPr/>
        </p:nvPicPr>
        <p:blipFill rotWithShape="1">
          <a:blip r:embed="rId4">
            <a:alphaModFix/>
          </a:blip>
          <a:srcRect/>
          <a:stretch/>
        </p:blipFill>
        <p:spPr>
          <a:xfrm>
            <a:off x="7941075" y="159623"/>
            <a:ext cx="1106524" cy="433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107"/>
          <p:cNvSpPr txBox="1"/>
          <p:nvPr/>
        </p:nvSpPr>
        <p:spPr>
          <a:xfrm>
            <a:off x="679500" y="159625"/>
            <a:ext cx="7785000" cy="86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700" i="1">
                <a:solidFill>
                  <a:schemeClr val="dk1"/>
                </a:solidFill>
                <a:latin typeface="Anton"/>
                <a:ea typeface="Anton"/>
                <a:cs typeface="Anton"/>
                <a:sym typeface="Anton"/>
              </a:rPr>
              <a:t>EJEMPLO APLICADO: ELIMINAR CUALQUIER ELEMENTO</a:t>
            </a:r>
            <a:endParaRPr sz="2700" i="1">
              <a:latin typeface="Anton"/>
              <a:ea typeface="Anton"/>
              <a:cs typeface="Anton"/>
              <a:sym typeface="Anton"/>
            </a:endParaRPr>
          </a:p>
        </p:txBody>
      </p:sp>
      <p:sp>
        <p:nvSpPr>
          <p:cNvPr id="632" name="Google Shape;632;p107"/>
          <p:cNvSpPr txBox="1"/>
          <p:nvPr/>
        </p:nvSpPr>
        <p:spPr>
          <a:xfrm>
            <a:off x="679500" y="890225"/>
            <a:ext cx="7785000" cy="41592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Rita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Pedro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Miguel</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Ana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Vanesa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800">
              <a:solidFill>
                <a:srgbClr val="6272A4"/>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 recibo el elemento a borrar por parámetro</a:t>
            </a:r>
            <a:endParaRPr sz="1600">
              <a:solidFill>
                <a:srgbClr val="6272A4"/>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eliminar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(nombre) =&gt; {</a:t>
            </a:r>
            <a:endParaRPr sz="1600">
              <a:solidFill>
                <a:srgbClr val="F8F8F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800">
                <a:solidFill>
                  <a:srgbClr val="F8F8F2"/>
                </a:solidFill>
                <a:latin typeface="Courier New"/>
                <a:ea typeface="Courier New"/>
                <a:cs typeface="Courier New"/>
                <a:sym typeface="Courier New"/>
              </a:rPr>
              <a:t>    </a:t>
            </a:r>
            <a:r>
              <a:rPr lang="en-GB" sz="1600">
                <a:solidFill>
                  <a:schemeClr val="accent3"/>
                </a:solidFill>
                <a:latin typeface="Courier New"/>
                <a:ea typeface="Courier New"/>
                <a:cs typeface="Courier New"/>
                <a:sym typeface="Courier New"/>
              </a:rPr>
              <a:t>// busco su índice en el array</a:t>
            </a:r>
            <a:endParaRPr sz="1600">
              <a:solidFill>
                <a:schemeClr val="accent3"/>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8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 </a:t>
            </a:r>
            <a:r>
              <a:rPr lang="en-GB" sz="1600">
                <a:solidFill>
                  <a:srgbClr val="F8F8F2"/>
                </a:solidFill>
                <a:latin typeface="Courier New"/>
                <a:ea typeface="Courier New"/>
                <a:cs typeface="Courier New"/>
                <a:sym typeface="Courier New"/>
              </a:rPr>
              <a:t>index =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indexOf</a:t>
            </a:r>
            <a:r>
              <a:rPr lang="en-GB" sz="1600">
                <a:solidFill>
                  <a:srgbClr val="F8F8F2"/>
                </a:solidFill>
                <a:latin typeface="Courier New"/>
                <a:ea typeface="Courier New"/>
                <a:cs typeface="Courier New"/>
                <a:sym typeface="Courier New"/>
              </a:rPr>
              <a:t>(nombre)</a:t>
            </a:r>
            <a:endParaRPr sz="1600">
              <a:solidFill>
                <a:srgbClr val="F8F8F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800">
              <a:solidFill>
                <a:srgbClr val="F8F8F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600">
                <a:solidFill>
                  <a:schemeClr val="accent3"/>
                </a:solidFill>
                <a:latin typeface="Courier New"/>
                <a:ea typeface="Courier New"/>
                <a:cs typeface="Courier New"/>
                <a:sym typeface="Courier New"/>
              </a:rPr>
              <a:t>     // si existe, o sea es distinto a -1, lo borro con splice</a:t>
            </a:r>
            <a:endParaRPr sz="1600">
              <a:solidFill>
                <a:schemeClr val="accent3"/>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8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if (</a:t>
            </a:r>
            <a:r>
              <a:rPr lang="en-GB" sz="1600">
                <a:solidFill>
                  <a:srgbClr val="F8F8F2"/>
                </a:solidFill>
                <a:latin typeface="Courier New"/>
                <a:ea typeface="Courier New"/>
                <a:cs typeface="Courier New"/>
                <a:sym typeface="Courier New"/>
              </a:rPr>
              <a:t>index </a:t>
            </a:r>
            <a:r>
              <a:rPr lang="en-GB" sz="1600">
                <a:solidFill>
                  <a:srgbClr val="FF79C6"/>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-1</a:t>
            </a:r>
            <a:r>
              <a:rPr lang="en-GB" sz="1600">
                <a:solidFill>
                  <a:srgbClr val="FF79C6"/>
                </a:solidFill>
                <a:latin typeface="Courier New"/>
                <a:ea typeface="Courier New"/>
                <a:cs typeface="Courier New"/>
                <a:sym typeface="Courier New"/>
              </a:rPr>
              <a:t> ) {</a:t>
            </a:r>
            <a:endParaRPr sz="1600">
              <a:solidFill>
                <a:srgbClr val="FF79C6"/>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splice</a:t>
            </a:r>
            <a:r>
              <a:rPr lang="en-GB" sz="1600">
                <a:solidFill>
                  <a:srgbClr val="F8F8F2"/>
                </a:solidFill>
                <a:latin typeface="Courier New"/>
                <a:ea typeface="Courier New"/>
                <a:cs typeface="Courier New"/>
                <a:sym typeface="Courier New"/>
              </a:rPr>
              <a:t>(index, 1)</a:t>
            </a:r>
            <a:endParaRPr sz="1600">
              <a:solidFill>
                <a:srgbClr val="F8F8F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    } </a:t>
            </a:r>
            <a:endParaRPr sz="1600">
              <a:solidFill>
                <a:srgbClr val="FF79C6"/>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600">
              <a:solidFill>
                <a:srgbClr val="F8F8F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600">
                <a:solidFill>
                  <a:srgbClr val="50FA7B"/>
                </a:solidFill>
                <a:latin typeface="Courier New"/>
                <a:ea typeface="Courier New"/>
                <a:cs typeface="Courier New"/>
                <a:sym typeface="Courier New"/>
              </a:rPr>
              <a:t>eliminar(</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Pedro</a:t>
            </a:r>
            <a:r>
              <a:rPr lang="en-GB" sz="1600">
                <a:solidFill>
                  <a:srgbClr val="E9F28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a:t>
            </a:r>
            <a:endParaRPr sz="2100">
              <a:solidFill>
                <a:srgbClr val="F06292"/>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a:solidFill>
                <a:srgbClr val="4DD0E1"/>
              </a:solidFill>
              <a:latin typeface="Courier New"/>
              <a:ea typeface="Courier New"/>
              <a:cs typeface="Courier New"/>
              <a:sym typeface="Courier New"/>
            </a:endParaRPr>
          </a:p>
        </p:txBody>
      </p:sp>
      <p:pic>
        <p:nvPicPr>
          <p:cNvPr id="633" name="Google Shape;633;p107"/>
          <p:cNvPicPr preferRelativeResize="0"/>
          <p:nvPr/>
        </p:nvPicPr>
        <p:blipFill>
          <a:blip r:embed="rId3">
            <a:alphaModFix/>
          </a:blip>
          <a:stretch>
            <a:fillRect/>
          </a:stretch>
        </p:blipFill>
        <p:spPr>
          <a:xfrm>
            <a:off x="7861075" y="4718700"/>
            <a:ext cx="1186526" cy="330675"/>
          </a:xfrm>
          <a:prstGeom prst="rect">
            <a:avLst/>
          </a:prstGeom>
          <a:noFill/>
          <a:ln>
            <a:noFill/>
          </a:ln>
        </p:spPr>
      </p:pic>
      <p:pic>
        <p:nvPicPr>
          <p:cNvPr id="634" name="Google Shape;634;p107"/>
          <p:cNvPicPr preferRelativeResize="0"/>
          <p:nvPr/>
        </p:nvPicPr>
        <p:blipFill rotWithShape="1">
          <a:blip r:embed="rId4">
            <a:alphaModFix/>
          </a:blip>
          <a:srcRect/>
          <a:stretch/>
        </p:blipFill>
        <p:spPr>
          <a:xfrm>
            <a:off x="7941075" y="159623"/>
            <a:ext cx="1106524" cy="433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8"/>
        <p:cNvGrpSpPr/>
        <p:nvPr/>
      </p:nvGrpSpPr>
      <p:grpSpPr>
        <a:xfrm>
          <a:off x="0" y="0"/>
          <a:ext cx="0" cy="0"/>
          <a:chOff x="0" y="0"/>
          <a:chExt cx="0" cy="0"/>
        </a:xfrm>
      </p:grpSpPr>
      <p:sp>
        <p:nvSpPr>
          <p:cNvPr id="639" name="Google Shape;639;p108"/>
          <p:cNvSpPr txBox="1"/>
          <p:nvPr/>
        </p:nvSpPr>
        <p:spPr>
          <a:xfrm>
            <a:off x="2187450" y="1644800"/>
            <a:ext cx="47691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a:solidFill>
                  <a:srgbClr val="E0FF00"/>
                </a:solidFill>
                <a:latin typeface="Anton"/>
                <a:ea typeface="Anton"/>
                <a:cs typeface="Anton"/>
                <a:sym typeface="Anton"/>
              </a:rPr>
              <a:t>ARRAYS DE OBJETOS</a:t>
            </a:r>
            <a:endParaRPr sz="3600" i="1">
              <a:solidFill>
                <a:srgbClr val="E0FF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109"/>
          <p:cNvSpPr txBox="1"/>
          <p:nvPr/>
        </p:nvSpPr>
        <p:spPr>
          <a:xfrm>
            <a:off x="1727950" y="211616"/>
            <a:ext cx="56661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500" i="1">
                <a:latin typeface="Anton"/>
                <a:ea typeface="Anton"/>
                <a:cs typeface="Anton"/>
                <a:sym typeface="Anton"/>
              </a:rPr>
              <a:t>ARRAY DE OBJETOS</a:t>
            </a:r>
            <a:endParaRPr sz="4500" i="1">
              <a:latin typeface="Anton"/>
              <a:ea typeface="Anton"/>
              <a:cs typeface="Anton"/>
              <a:sym typeface="Anton"/>
            </a:endParaRPr>
          </a:p>
        </p:txBody>
      </p:sp>
      <p:sp>
        <p:nvSpPr>
          <p:cNvPr id="645" name="Google Shape;645;p109"/>
          <p:cNvSpPr txBox="1"/>
          <p:nvPr/>
        </p:nvSpPr>
        <p:spPr>
          <a:xfrm>
            <a:off x="704850" y="1103499"/>
            <a:ext cx="7734300" cy="184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Los array pueden usarse para almacenar </a:t>
            </a:r>
            <a:r>
              <a:rPr lang="en-GB" sz="2000" b="1">
                <a:solidFill>
                  <a:schemeClr val="dk1"/>
                </a:solidFill>
                <a:highlight>
                  <a:srgbClr val="FFFFFF"/>
                </a:highlight>
                <a:latin typeface="Helvetica Neue"/>
                <a:ea typeface="Helvetica Neue"/>
                <a:cs typeface="Helvetica Neue"/>
                <a:sym typeface="Helvetica Neue"/>
              </a:rPr>
              <a:t>objetos personalizados</a:t>
            </a:r>
            <a:r>
              <a:rPr lang="en-GB" sz="2000">
                <a:solidFill>
                  <a:schemeClr val="dk1"/>
                </a:solidFill>
                <a:highlight>
                  <a:srgbClr val="FFFFFF"/>
                </a:highlight>
                <a:latin typeface="Helvetica Neue Light"/>
                <a:ea typeface="Helvetica Neue Light"/>
                <a:cs typeface="Helvetica Neue Light"/>
                <a:sym typeface="Helvetica Neue Light"/>
              </a:rPr>
              <a:t>. Podemos asignar objetos literales o previamente instanciados en la declaración del array o agregar nuevos objetos usando el </a:t>
            </a:r>
            <a:r>
              <a:rPr lang="en-GB" sz="2000" b="1">
                <a:solidFill>
                  <a:schemeClr val="dk1"/>
                </a:solidFill>
                <a:highlight>
                  <a:srgbClr val="E0FF00"/>
                </a:highlight>
                <a:latin typeface="Helvetica Neue"/>
                <a:ea typeface="Helvetica Neue"/>
                <a:cs typeface="Helvetica Neue"/>
                <a:sym typeface="Helvetica Neue"/>
              </a:rPr>
              <a:t>método push </a:t>
            </a:r>
            <a:r>
              <a:rPr lang="en-GB" sz="2000">
                <a:solidFill>
                  <a:schemeClr val="dk1"/>
                </a:solidFill>
                <a:highlight>
                  <a:srgbClr val="E0FF00"/>
                </a:highlight>
                <a:latin typeface="Helvetica Neue Light"/>
                <a:ea typeface="Helvetica Neue Light"/>
                <a:cs typeface="Helvetica Neue Light"/>
                <a:sym typeface="Helvetica Neue Light"/>
              </a:rPr>
              <a:t>y el </a:t>
            </a:r>
            <a:r>
              <a:rPr lang="en-GB" sz="2000" b="1">
                <a:solidFill>
                  <a:schemeClr val="dk1"/>
                </a:solidFill>
                <a:highlight>
                  <a:srgbClr val="E0FF00"/>
                </a:highlight>
                <a:latin typeface="Helvetica Neue"/>
                <a:ea typeface="Helvetica Neue"/>
                <a:cs typeface="Helvetica Neue"/>
                <a:sym typeface="Helvetica Neue"/>
              </a:rPr>
              <a:t>constructor</a:t>
            </a:r>
            <a:r>
              <a:rPr lang="en-GB" sz="2000">
                <a:solidFill>
                  <a:schemeClr val="dk1"/>
                </a:solidFill>
                <a:highlight>
                  <a:srgbClr val="E0FF00"/>
                </a:highlight>
                <a:latin typeface="Helvetica Neue Light"/>
                <a:ea typeface="Helvetica Neue Light"/>
                <a:cs typeface="Helvetica Neue Light"/>
                <a:sym typeface="Helvetica Neue Light"/>
              </a:rPr>
              <a:t>.</a:t>
            </a:r>
            <a:endParaRPr sz="2000">
              <a:solidFill>
                <a:schemeClr val="dk1"/>
              </a:solidFill>
              <a:highlight>
                <a:srgbClr val="E0FF00"/>
              </a:highlight>
              <a:latin typeface="Helvetica Neue Light"/>
              <a:ea typeface="Helvetica Neue Light"/>
              <a:cs typeface="Helvetica Neue Light"/>
              <a:sym typeface="Helvetica Neue Light"/>
            </a:endParaRPr>
          </a:p>
        </p:txBody>
      </p:sp>
      <p:pic>
        <p:nvPicPr>
          <p:cNvPr id="646" name="Google Shape;646;p10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47" name="Google Shape;647;p109"/>
          <p:cNvSpPr txBox="1"/>
          <p:nvPr/>
        </p:nvSpPr>
        <p:spPr>
          <a:xfrm>
            <a:off x="886800" y="2626850"/>
            <a:ext cx="7370400" cy="12918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objeto1</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producto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Arroz</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array</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objeto1</a:t>
            </a:r>
            <a:r>
              <a:rPr lang="en-GB" sz="1600">
                <a:solidFill>
                  <a:srgbClr val="F8F8F2"/>
                </a:solidFill>
                <a:latin typeface="Courier New"/>
                <a:ea typeface="Courier New"/>
                <a:cs typeface="Courier New"/>
                <a:sym typeface="Courier New"/>
              </a:rPr>
              <a:t>, {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 producto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Fideo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array</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push</a:t>
            </a:r>
            <a:r>
              <a:rPr lang="en-GB" sz="1600">
                <a:solidFill>
                  <a:srgbClr val="F8F8F2"/>
                </a:solidFill>
                <a:latin typeface="Courier New"/>
                <a:ea typeface="Courier New"/>
                <a:cs typeface="Courier New"/>
                <a:sym typeface="Courier New"/>
              </a:rPr>
              <a:t>({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 producto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Pan</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F8F8F2"/>
              </a:solidFill>
              <a:highlight>
                <a:srgbClr val="282A36"/>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FF79C6"/>
              </a:solidFill>
              <a:highlight>
                <a:srgbClr val="282A36"/>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sz="1200">
              <a:solidFill>
                <a:srgbClr val="FFFFFF"/>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200">
              <a:solidFill>
                <a:srgbClr val="9CCC65"/>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10"/>
          <p:cNvSpPr txBox="1"/>
          <p:nvPr/>
        </p:nvSpPr>
        <p:spPr>
          <a:xfrm>
            <a:off x="3666050" y="892516"/>
            <a:ext cx="56661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500" i="1">
                <a:latin typeface="Anton"/>
                <a:ea typeface="Anton"/>
                <a:cs typeface="Anton"/>
                <a:sym typeface="Anton"/>
              </a:rPr>
              <a:t>¡ARRAYS + OBJETOS!</a:t>
            </a:r>
            <a:endParaRPr sz="4500" i="1">
              <a:latin typeface="Anton"/>
              <a:ea typeface="Anton"/>
              <a:cs typeface="Anton"/>
              <a:sym typeface="Anton"/>
            </a:endParaRPr>
          </a:p>
        </p:txBody>
      </p:sp>
      <p:sp>
        <p:nvSpPr>
          <p:cNvPr id="653" name="Google Shape;653;p110"/>
          <p:cNvSpPr txBox="1"/>
          <p:nvPr/>
        </p:nvSpPr>
        <p:spPr>
          <a:xfrm>
            <a:off x="4197800" y="1784350"/>
            <a:ext cx="4602600" cy="1209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La combinación de arrays con objetos genera </a:t>
            </a:r>
            <a:r>
              <a:rPr lang="en-GB" sz="1900">
                <a:solidFill>
                  <a:schemeClr val="dk1"/>
                </a:solidFill>
                <a:highlight>
                  <a:srgbClr val="E0FF00"/>
                </a:highlight>
                <a:latin typeface="Helvetica Neue Light"/>
                <a:ea typeface="Helvetica Neue Light"/>
                <a:cs typeface="Helvetica Neue Light"/>
                <a:sym typeface="Helvetica Neue Light"/>
              </a:rPr>
              <a:t>estructuras complejas de datos. </a:t>
            </a:r>
            <a:endParaRPr sz="1900">
              <a:solidFill>
                <a:schemeClr val="dk1"/>
              </a:solidFill>
              <a:highlight>
                <a:srgbClr val="E0FF00"/>
              </a:highlight>
              <a:latin typeface="Helvetica Neue Light"/>
              <a:ea typeface="Helvetica Neue Light"/>
              <a:cs typeface="Helvetica Neue Light"/>
              <a:sym typeface="Helvetica Neue Light"/>
            </a:endParaRPr>
          </a:p>
          <a:p>
            <a:pPr marL="0" lvl="0" indent="0" algn="ctr" rtl="0">
              <a:lnSpc>
                <a:spcPct val="115000"/>
              </a:lnSpc>
              <a:spcBef>
                <a:spcPts val="100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¡Los métodos de arrays y las herramientas para recorrerlos nos permiten acceder y manipular todos estos datos de forma </a:t>
            </a:r>
            <a:r>
              <a:rPr lang="en-GB" sz="1900" b="1">
                <a:solidFill>
                  <a:schemeClr val="dk1"/>
                </a:solidFill>
                <a:highlight>
                  <a:srgbClr val="FFFFFF"/>
                </a:highlight>
                <a:latin typeface="Helvetica Neue"/>
                <a:ea typeface="Helvetica Neue"/>
                <a:cs typeface="Helvetica Neue"/>
                <a:sym typeface="Helvetica Neue"/>
              </a:rPr>
              <a:t>precisa </a:t>
            </a:r>
            <a:r>
              <a:rPr lang="en-GB" sz="1900">
                <a:solidFill>
                  <a:schemeClr val="dk1"/>
                </a:solidFill>
                <a:highlight>
                  <a:srgbClr val="FFFFFF"/>
                </a:highlight>
                <a:latin typeface="Helvetica Neue Light"/>
                <a:ea typeface="Helvetica Neue Light"/>
                <a:cs typeface="Helvetica Neue Light"/>
                <a:sym typeface="Helvetica Neue Light"/>
              </a:rPr>
              <a:t>y </a:t>
            </a:r>
            <a:r>
              <a:rPr lang="en-GB" sz="1900" b="1">
                <a:solidFill>
                  <a:schemeClr val="dk1"/>
                </a:solidFill>
                <a:highlight>
                  <a:srgbClr val="FFFFFF"/>
                </a:highlight>
                <a:latin typeface="Helvetica Neue"/>
                <a:ea typeface="Helvetica Neue"/>
                <a:cs typeface="Helvetica Neue"/>
                <a:sym typeface="Helvetica Neue"/>
              </a:rPr>
              <a:t>prolija</a:t>
            </a:r>
            <a:r>
              <a:rPr lang="en-GB" sz="1900">
                <a:solidFill>
                  <a:schemeClr val="dk1"/>
                </a:solidFill>
                <a:highlight>
                  <a:srgbClr val="FFFFFF"/>
                </a:highlight>
                <a:latin typeface="Helvetica Neue Light"/>
                <a:ea typeface="Helvetica Neue Light"/>
                <a:cs typeface="Helvetica Neue Light"/>
                <a:sym typeface="Helvetica Neue Light"/>
              </a:rPr>
              <a:t>!</a:t>
            </a:r>
            <a:endParaRPr sz="1900">
              <a:solidFill>
                <a:schemeClr val="dk1"/>
              </a:solidFill>
              <a:highlight>
                <a:srgbClr val="FFFFFF"/>
              </a:highlight>
              <a:latin typeface="Helvetica Neue Light"/>
              <a:ea typeface="Helvetica Neue Light"/>
              <a:cs typeface="Helvetica Neue Light"/>
              <a:sym typeface="Helvetica Neue Light"/>
            </a:endParaRPr>
          </a:p>
        </p:txBody>
      </p:sp>
      <p:pic>
        <p:nvPicPr>
          <p:cNvPr id="654" name="Google Shape;654;p11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55" name="Google Shape;655;p110"/>
          <p:cNvPicPr preferRelativeResize="0"/>
          <p:nvPr/>
        </p:nvPicPr>
        <p:blipFill rotWithShape="1">
          <a:blip r:embed="rId4">
            <a:alphaModFix/>
          </a:blip>
          <a:srcRect l="27631" r="28017"/>
          <a:stretch/>
        </p:blipFill>
        <p:spPr>
          <a:xfrm>
            <a:off x="-145900" y="0"/>
            <a:ext cx="4028681"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11"/>
          <p:cNvSpPr txBox="1"/>
          <p:nvPr/>
        </p:nvSpPr>
        <p:spPr>
          <a:xfrm>
            <a:off x="650600" y="55075"/>
            <a:ext cx="77304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500" i="1">
                <a:latin typeface="Anton"/>
                <a:ea typeface="Anton"/>
                <a:cs typeface="Anton"/>
                <a:sym typeface="Anton"/>
              </a:rPr>
              <a:t>FOR...OF</a:t>
            </a:r>
            <a:endParaRPr sz="4500" i="1">
              <a:latin typeface="Anton"/>
              <a:ea typeface="Anton"/>
              <a:cs typeface="Anton"/>
              <a:sym typeface="Anton"/>
            </a:endParaRPr>
          </a:p>
        </p:txBody>
      </p:sp>
      <p:sp>
        <p:nvSpPr>
          <p:cNvPr id="661" name="Google Shape;661;p111"/>
          <p:cNvSpPr txBox="1"/>
          <p:nvPr/>
        </p:nvSpPr>
        <p:spPr>
          <a:xfrm>
            <a:off x="414075" y="813550"/>
            <a:ext cx="8181600" cy="184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La </a:t>
            </a:r>
            <a:r>
              <a:rPr lang="en-GB" sz="2000" b="1">
                <a:solidFill>
                  <a:schemeClr val="dk1"/>
                </a:solidFill>
                <a:latin typeface="Helvetica Neue"/>
                <a:ea typeface="Helvetica Neue"/>
                <a:cs typeface="Helvetica Neue"/>
                <a:sym typeface="Helvetica Neue"/>
              </a:rPr>
              <a:t>sentencia for...of</a:t>
            </a:r>
            <a:r>
              <a:rPr lang="en-GB" sz="2000">
                <a:solidFill>
                  <a:schemeClr val="dk1"/>
                </a:solidFill>
                <a:highlight>
                  <a:srgbClr val="FFFFFF"/>
                </a:highlight>
                <a:latin typeface="Helvetica Neue Light"/>
                <a:ea typeface="Helvetica Neue Light"/>
                <a:cs typeface="Helvetica Neue Light"/>
                <a:sym typeface="Helvetica Neue Light"/>
              </a:rPr>
              <a:t> permite </a:t>
            </a:r>
            <a:r>
              <a:rPr lang="en-GB" sz="2000">
                <a:solidFill>
                  <a:schemeClr val="dk1"/>
                </a:solidFill>
                <a:highlight>
                  <a:srgbClr val="E0FF00"/>
                </a:highlight>
                <a:latin typeface="Helvetica Neue Light"/>
                <a:ea typeface="Helvetica Neue Light"/>
                <a:cs typeface="Helvetica Neue Light"/>
                <a:sym typeface="Helvetica Neue Light"/>
              </a:rPr>
              <a:t>recorrer </a:t>
            </a:r>
            <a:r>
              <a:rPr lang="en-GB" sz="2000">
                <a:solidFill>
                  <a:schemeClr val="dk1"/>
                </a:solidFill>
                <a:highlight>
                  <a:srgbClr val="FFFFFF"/>
                </a:highlight>
                <a:latin typeface="Helvetica Neue Light"/>
                <a:ea typeface="Helvetica Neue Light"/>
                <a:cs typeface="Helvetica Neue Light"/>
                <a:sym typeface="Helvetica Neue Light"/>
              </a:rPr>
              <a:t>un array ejecutando un bloque de código por cada elemento del objeto.</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662" name="Google Shape;662;p11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63" name="Google Shape;663;p111"/>
          <p:cNvSpPr txBox="1"/>
          <p:nvPr/>
        </p:nvSpPr>
        <p:spPr>
          <a:xfrm>
            <a:off x="1161300" y="1745200"/>
            <a:ext cx="6821400" cy="27996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producto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Arroz</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  producto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Fideo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  producto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Pan</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of</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productos</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producto</a:t>
            </a:r>
            <a:r>
              <a:rPr lang="en-GB" sz="1600">
                <a:solidFill>
                  <a:srgbClr val="F8F8F2"/>
                </a:solidFill>
                <a:latin typeface="Courier New"/>
                <a:ea typeface="Courier New"/>
                <a:cs typeface="Courier New"/>
                <a:sym typeface="Courier New"/>
              </a:rPr>
              <a:t>.id);</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producto</a:t>
            </a:r>
            <a:r>
              <a:rPr lang="en-GB" sz="1600">
                <a:solidFill>
                  <a:srgbClr val="F8F8F2"/>
                </a:solidFill>
                <a:latin typeface="Courier New"/>
                <a:ea typeface="Courier New"/>
                <a:cs typeface="Courier New"/>
                <a:sym typeface="Courier New"/>
              </a:rPr>
              <a:t>.producto);</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sz="1200">
              <a:solidFill>
                <a:srgbClr val="FFFFFF"/>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200">
              <a:solidFill>
                <a:srgbClr val="9CCC65"/>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297"/>
        <p:cNvGrpSpPr/>
        <p:nvPr/>
      </p:nvGrpSpPr>
      <p:grpSpPr>
        <a:xfrm>
          <a:off x="0" y="0"/>
          <a:ext cx="0" cy="0"/>
          <a:chOff x="0" y="0"/>
          <a:chExt cx="0" cy="0"/>
        </a:xfrm>
      </p:grpSpPr>
      <p:pic>
        <p:nvPicPr>
          <p:cNvPr id="298" name="Google Shape;298;p76"/>
          <p:cNvPicPr preferRelativeResize="0"/>
          <p:nvPr/>
        </p:nvPicPr>
        <p:blipFill rotWithShape="1">
          <a:blip r:embed="rId3">
            <a:alphaModFix/>
          </a:blip>
          <a:srcRect/>
          <a:stretch/>
        </p:blipFill>
        <p:spPr>
          <a:xfrm>
            <a:off x="7567925" y="4659625"/>
            <a:ext cx="1186526" cy="330675"/>
          </a:xfrm>
          <a:prstGeom prst="rect">
            <a:avLst/>
          </a:prstGeom>
          <a:noFill/>
          <a:ln>
            <a:noFill/>
          </a:ln>
        </p:spPr>
      </p:pic>
      <p:sp>
        <p:nvSpPr>
          <p:cNvPr id="299" name="Google Shape;299;p76"/>
          <p:cNvSpPr txBox="1"/>
          <p:nvPr/>
        </p:nvSpPr>
        <p:spPr>
          <a:xfrm>
            <a:off x="373850" y="2656900"/>
            <a:ext cx="36327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3000"/>
              <a:buFont typeface="Arial"/>
              <a:buNone/>
            </a:pPr>
            <a:r>
              <a:rPr lang="en-GB" sz="3000" b="0" i="1" u="none" strike="noStrike" cap="none">
                <a:solidFill>
                  <a:srgbClr val="000000"/>
                </a:solidFill>
                <a:latin typeface="Anton"/>
                <a:ea typeface="Anton"/>
                <a:cs typeface="Anton"/>
                <a:sym typeface="Anton"/>
              </a:rPr>
              <a:t>OBJETIVOS DE LA CLASE</a:t>
            </a:r>
            <a:endParaRPr sz="3000" b="0" i="1" u="none" strike="noStrike" cap="none">
              <a:solidFill>
                <a:srgbClr val="000000"/>
              </a:solidFill>
              <a:latin typeface="Anton"/>
              <a:ea typeface="Anton"/>
              <a:cs typeface="Anton"/>
              <a:sym typeface="Anton"/>
            </a:endParaRPr>
          </a:p>
          <a:p>
            <a:pPr marL="0" marR="0" lvl="0" indent="0" algn="ctr" rtl="0">
              <a:lnSpc>
                <a:spcPct val="115000"/>
              </a:lnSpc>
              <a:spcBef>
                <a:spcPts val="0"/>
              </a:spcBef>
              <a:spcAft>
                <a:spcPts val="0"/>
              </a:spcAft>
              <a:buClr>
                <a:srgbClr val="000000"/>
              </a:buClr>
              <a:buSzPts val="3000"/>
              <a:buFont typeface="Arial"/>
              <a:buNone/>
            </a:pPr>
            <a:r>
              <a:rPr lang="en-GB" sz="3000" i="1">
                <a:latin typeface="Anton"/>
                <a:ea typeface="Anton"/>
                <a:cs typeface="Anton"/>
                <a:sym typeface="Anton"/>
              </a:rPr>
              <a:t>PARTE I</a:t>
            </a:r>
            <a:endParaRPr sz="3000" i="1">
              <a:latin typeface="Anton"/>
              <a:ea typeface="Anton"/>
              <a:cs typeface="Anton"/>
              <a:sym typeface="Anton"/>
            </a:endParaRPr>
          </a:p>
        </p:txBody>
      </p:sp>
      <p:pic>
        <p:nvPicPr>
          <p:cNvPr id="300" name="Google Shape;300;p76"/>
          <p:cNvPicPr preferRelativeResize="0"/>
          <p:nvPr/>
        </p:nvPicPr>
        <p:blipFill rotWithShape="1">
          <a:blip r:embed="rId4">
            <a:alphaModFix/>
          </a:blip>
          <a:srcRect/>
          <a:stretch/>
        </p:blipFill>
        <p:spPr>
          <a:xfrm>
            <a:off x="1611688" y="1439550"/>
            <a:ext cx="1186525" cy="1186525"/>
          </a:xfrm>
          <a:prstGeom prst="rect">
            <a:avLst/>
          </a:prstGeom>
          <a:noFill/>
          <a:ln>
            <a:noFill/>
          </a:ln>
        </p:spPr>
      </p:pic>
      <p:sp>
        <p:nvSpPr>
          <p:cNvPr id="301" name="Google Shape;301;p76"/>
          <p:cNvSpPr txBox="1"/>
          <p:nvPr/>
        </p:nvSpPr>
        <p:spPr>
          <a:xfrm>
            <a:off x="3979775" y="1134750"/>
            <a:ext cx="4624800" cy="28740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Definir </a:t>
            </a:r>
            <a:r>
              <a:rPr lang="en-GB" sz="1800" b="1">
                <a:latin typeface="Helvetica Neue"/>
                <a:ea typeface="Helvetica Neue"/>
                <a:cs typeface="Helvetica Neue"/>
                <a:sym typeface="Helvetica Neue"/>
              </a:rPr>
              <a:t>Arrays</a:t>
            </a:r>
            <a:r>
              <a:rPr lang="en-GB" sz="1800">
                <a:latin typeface="Helvetica Neue Light"/>
                <a:ea typeface="Helvetica Neue Light"/>
                <a:cs typeface="Helvetica Neue Light"/>
                <a:sym typeface="Helvetica Neue Light"/>
              </a:rPr>
              <a:t> en JavaScript</a:t>
            </a:r>
            <a:endParaRPr sz="1800">
              <a:latin typeface="Helvetica Neue Light"/>
              <a:ea typeface="Helvetica Neue Light"/>
              <a:cs typeface="Helvetica Neue Light"/>
              <a:sym typeface="Helvetica Neue Light"/>
            </a:endParaRPr>
          </a:p>
          <a:p>
            <a:pPr marL="457200" marR="0" lvl="0" indent="-342900" algn="l" rtl="0">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Aprender cómo acceder a un </a:t>
            </a:r>
            <a:r>
              <a:rPr lang="en-GB" sz="1800" b="1">
                <a:latin typeface="Helvetica Neue"/>
                <a:ea typeface="Helvetica Neue"/>
                <a:cs typeface="Helvetica Neue"/>
                <a:sym typeface="Helvetica Neue"/>
              </a:rPr>
              <a:t>Array </a:t>
            </a:r>
            <a:r>
              <a:rPr lang="en-GB" sz="1800">
                <a:latin typeface="Helvetica Neue Light"/>
                <a:ea typeface="Helvetica Neue Light"/>
                <a:cs typeface="Helvetica Neue Light"/>
                <a:sym typeface="Helvetica Neue Light"/>
              </a:rPr>
              <a:t>y recorrerlo.</a:t>
            </a:r>
            <a:endParaRPr sz="1800">
              <a:latin typeface="Helvetica Neue Light"/>
              <a:ea typeface="Helvetica Neue Light"/>
              <a:cs typeface="Helvetica Neue Light"/>
              <a:sym typeface="Helvetica Neue Light"/>
            </a:endParaRPr>
          </a:p>
          <a:p>
            <a:pPr marL="457200" marR="0" lvl="0" indent="-342900" algn="l" rtl="0">
              <a:lnSpc>
                <a:spcPct val="115000"/>
              </a:lnSpc>
              <a:spcBef>
                <a:spcPts val="1000"/>
              </a:spcBef>
              <a:spcAft>
                <a:spcPts val="0"/>
              </a:spcAft>
              <a:buSzPts val="1800"/>
              <a:buFont typeface="Helvetica Neue Light"/>
              <a:buChar char="●"/>
            </a:pPr>
            <a:r>
              <a:rPr lang="en-GB" sz="1800">
                <a:latin typeface="Helvetica Neue Light"/>
                <a:ea typeface="Helvetica Neue Light"/>
                <a:cs typeface="Helvetica Neue Light"/>
                <a:sym typeface="Helvetica Neue Light"/>
              </a:rPr>
              <a:t>Reconocer </a:t>
            </a:r>
            <a:r>
              <a:rPr lang="en-GB" sz="1800" b="1">
                <a:latin typeface="Helvetica Neue"/>
                <a:ea typeface="Helvetica Neue"/>
                <a:cs typeface="Helvetica Neue"/>
                <a:sym typeface="Helvetica Neue"/>
              </a:rPr>
              <a:t>propiedades y métodos</a:t>
            </a:r>
            <a:r>
              <a:rPr lang="en-GB" sz="1800">
                <a:latin typeface="Helvetica Neue Light"/>
                <a:ea typeface="Helvetica Neue Light"/>
                <a:cs typeface="Helvetica Neue Light"/>
                <a:sym typeface="Helvetica Neue Light"/>
              </a:rPr>
              <a:t> más comunes del Array.</a:t>
            </a:r>
            <a:endParaRPr sz="1800">
              <a:latin typeface="Helvetica Neue Light"/>
              <a:ea typeface="Helvetica Neue Light"/>
              <a:cs typeface="Helvetica Neue Light"/>
              <a:sym typeface="Helvetica Neue Light"/>
            </a:endParaRPr>
          </a:p>
          <a:p>
            <a:pPr marL="457200" marR="0" lvl="0" indent="-342900" algn="l" rtl="0">
              <a:lnSpc>
                <a:spcPct val="115000"/>
              </a:lnSpc>
              <a:spcBef>
                <a:spcPts val="1000"/>
              </a:spcBef>
              <a:spcAft>
                <a:spcPts val="0"/>
              </a:spcAft>
              <a:buSzPts val="1800"/>
              <a:buFont typeface="Helvetica Neue Light"/>
              <a:buChar char="●"/>
            </a:pPr>
            <a:r>
              <a:rPr lang="en-GB" sz="1800">
                <a:latin typeface="Helvetica Neue Light"/>
                <a:ea typeface="Helvetica Neue Light"/>
                <a:cs typeface="Helvetica Neue Light"/>
                <a:sym typeface="Helvetica Neue Light"/>
              </a:rPr>
              <a:t>Comprender las utilidades de la combinación </a:t>
            </a:r>
            <a:r>
              <a:rPr lang="en-GB" sz="1800" b="1">
                <a:latin typeface="Helvetica Neue"/>
                <a:ea typeface="Helvetica Neue"/>
                <a:cs typeface="Helvetica Neue"/>
                <a:sym typeface="Helvetica Neue"/>
              </a:rPr>
              <a:t>Arrays + Objetos</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12"/>
          <p:cNvSpPr txBox="1"/>
          <p:nvPr/>
        </p:nvSpPr>
        <p:spPr>
          <a:xfrm>
            <a:off x="650600" y="248925"/>
            <a:ext cx="77304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500" i="1">
                <a:latin typeface="Anton"/>
                <a:ea typeface="Anton"/>
                <a:cs typeface="Anton"/>
                <a:sym typeface="Anton"/>
              </a:rPr>
              <a:t>FOR...OF</a:t>
            </a:r>
            <a:endParaRPr sz="4500" i="1">
              <a:latin typeface="Anton"/>
              <a:ea typeface="Anton"/>
              <a:cs typeface="Anton"/>
              <a:sym typeface="Anton"/>
            </a:endParaRPr>
          </a:p>
        </p:txBody>
      </p:sp>
      <p:sp>
        <p:nvSpPr>
          <p:cNvPr id="669" name="Google Shape;669;p112"/>
          <p:cNvSpPr txBox="1"/>
          <p:nvPr/>
        </p:nvSpPr>
        <p:spPr>
          <a:xfrm>
            <a:off x="414075" y="1135025"/>
            <a:ext cx="8181600" cy="13872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20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Es un iterador que recorre el array de principio a fin, y en cada iteración accedemos al elemento en cuestión a través de la </a:t>
            </a:r>
            <a:r>
              <a:rPr lang="en-GB" sz="1800" b="1">
                <a:solidFill>
                  <a:schemeClr val="dk1"/>
                </a:solidFill>
                <a:latin typeface="Helvetica Neue"/>
                <a:ea typeface="Helvetica Neue"/>
                <a:cs typeface="Helvetica Neue"/>
                <a:sym typeface="Helvetica Neue"/>
              </a:rPr>
              <a:t>referencia </a:t>
            </a:r>
            <a:r>
              <a:rPr lang="en-GB" sz="1800">
                <a:solidFill>
                  <a:schemeClr val="dk1"/>
                </a:solidFill>
                <a:latin typeface="Helvetica Neue Light"/>
                <a:ea typeface="Helvetica Neue Light"/>
                <a:cs typeface="Helvetica Neue Light"/>
                <a:sym typeface="Helvetica Neue Light"/>
              </a:rPr>
              <a:t>que declaramos. Por cada iteración se ejecuta </a:t>
            </a:r>
            <a:r>
              <a:rPr lang="en-GB" sz="1800">
                <a:solidFill>
                  <a:schemeClr val="dk1"/>
                </a:solidFill>
                <a:highlight>
                  <a:srgbClr val="E0FF00"/>
                </a:highlight>
                <a:latin typeface="Helvetica Neue Light"/>
                <a:ea typeface="Helvetica Neue Light"/>
                <a:cs typeface="Helvetica Neue Light"/>
                <a:sym typeface="Helvetica Neue Light"/>
              </a:rPr>
              <a:t>el bloque de código que definimos entre llaves.</a:t>
            </a:r>
            <a:endParaRPr sz="2600">
              <a:solidFill>
                <a:schemeClr val="dk1"/>
              </a:solidFill>
              <a:highlight>
                <a:srgbClr val="E0FF00"/>
              </a:highlight>
              <a:latin typeface="Helvetica Neue Light"/>
              <a:ea typeface="Helvetica Neue Light"/>
              <a:cs typeface="Helvetica Neue Light"/>
              <a:sym typeface="Helvetica Neue Light"/>
            </a:endParaRPr>
          </a:p>
        </p:txBody>
      </p:sp>
      <p:pic>
        <p:nvPicPr>
          <p:cNvPr id="670" name="Google Shape;670;p11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71" name="Google Shape;671;p112"/>
          <p:cNvSpPr txBox="1"/>
          <p:nvPr/>
        </p:nvSpPr>
        <p:spPr>
          <a:xfrm>
            <a:off x="1442900" y="2572625"/>
            <a:ext cx="6145800" cy="7524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spcBef>
                <a:spcPts val="0"/>
              </a:spcBef>
              <a:spcAft>
                <a:spcPts val="0"/>
              </a:spcAft>
              <a:buClr>
                <a:schemeClr val="dk1"/>
              </a:buClr>
              <a:buSzPts val="1100"/>
              <a:buFont typeface="Arial"/>
              <a:buNone/>
            </a:pPr>
            <a:r>
              <a:rPr lang="en-GB" sz="2000">
                <a:solidFill>
                  <a:srgbClr val="FF79C6"/>
                </a:solidFill>
                <a:latin typeface="Courier New"/>
                <a:ea typeface="Courier New"/>
                <a:cs typeface="Courier New"/>
                <a:sym typeface="Courier New"/>
              </a:rPr>
              <a:t>for</a:t>
            </a:r>
            <a:r>
              <a:rPr lang="en-GB" sz="2000">
                <a:solidFill>
                  <a:srgbClr val="F8F8F2"/>
                </a:solidFill>
                <a:latin typeface="Courier New"/>
                <a:ea typeface="Courier New"/>
                <a:cs typeface="Courier New"/>
                <a:sym typeface="Courier New"/>
              </a:rPr>
              <a:t> (</a:t>
            </a:r>
            <a:r>
              <a:rPr lang="en-GB" sz="2000">
                <a:solidFill>
                  <a:srgbClr val="FF79C6"/>
                </a:solidFill>
                <a:latin typeface="Courier New"/>
                <a:ea typeface="Courier New"/>
                <a:cs typeface="Courier New"/>
                <a:sym typeface="Courier New"/>
              </a:rPr>
              <a:t>const</a:t>
            </a:r>
            <a:r>
              <a:rPr lang="en-GB" sz="2000">
                <a:solidFill>
                  <a:srgbClr val="F8F8F2"/>
                </a:solidFill>
                <a:latin typeface="Courier New"/>
                <a:ea typeface="Courier New"/>
                <a:cs typeface="Courier New"/>
                <a:sym typeface="Courier New"/>
              </a:rPr>
              <a:t> </a:t>
            </a:r>
            <a:r>
              <a:rPr lang="en-GB" sz="2000" i="1">
                <a:solidFill>
                  <a:srgbClr val="50FA7B"/>
                </a:solidFill>
                <a:latin typeface="Courier New"/>
                <a:ea typeface="Courier New"/>
                <a:cs typeface="Courier New"/>
                <a:sym typeface="Courier New"/>
              </a:rPr>
              <a:t>referencia </a:t>
            </a:r>
            <a:r>
              <a:rPr lang="en-GB" sz="2000">
                <a:solidFill>
                  <a:srgbClr val="FF79C6"/>
                </a:solidFill>
                <a:latin typeface="Courier New"/>
                <a:ea typeface="Courier New"/>
                <a:cs typeface="Courier New"/>
                <a:sym typeface="Courier New"/>
              </a:rPr>
              <a:t>of</a:t>
            </a:r>
            <a:r>
              <a:rPr lang="en-GB" sz="2000">
                <a:solidFill>
                  <a:srgbClr val="F8F8F2"/>
                </a:solidFill>
                <a:latin typeface="Courier New"/>
                <a:ea typeface="Courier New"/>
                <a:cs typeface="Courier New"/>
                <a:sym typeface="Courier New"/>
              </a:rPr>
              <a:t> </a:t>
            </a:r>
            <a:r>
              <a:rPr lang="en-GB" sz="2000" i="1">
                <a:solidFill>
                  <a:srgbClr val="50FA7B"/>
                </a:solidFill>
                <a:latin typeface="Courier New"/>
                <a:ea typeface="Courier New"/>
                <a:cs typeface="Courier New"/>
                <a:sym typeface="Courier New"/>
              </a:rPr>
              <a:t>array</a:t>
            </a:r>
            <a:r>
              <a:rPr lang="en-GB" sz="2000">
                <a:solidFill>
                  <a:srgbClr val="F8F8F2"/>
                </a:solidFill>
                <a:latin typeface="Courier New"/>
                <a:ea typeface="Courier New"/>
                <a:cs typeface="Courier New"/>
                <a:sym typeface="Courier New"/>
              </a:rPr>
              <a:t>) { … }</a:t>
            </a:r>
            <a:endParaRPr sz="2400">
              <a:solidFill>
                <a:srgbClr val="F8F8F2"/>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sz="1200">
              <a:solidFill>
                <a:srgbClr val="FFFFFF"/>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200">
              <a:solidFill>
                <a:srgbClr val="9CCC65"/>
              </a:solidFill>
              <a:latin typeface="Courier New"/>
              <a:ea typeface="Courier New"/>
              <a:cs typeface="Courier New"/>
              <a:sym typeface="Courier New"/>
            </a:endParaRPr>
          </a:p>
        </p:txBody>
      </p:sp>
      <p:sp>
        <p:nvSpPr>
          <p:cNvPr id="672" name="Google Shape;672;p112"/>
          <p:cNvSpPr txBox="1"/>
          <p:nvPr/>
        </p:nvSpPr>
        <p:spPr>
          <a:xfrm>
            <a:off x="2058750" y="3635050"/>
            <a:ext cx="5026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Es una forma más clara y rápida de ejecutar una acción por cada elemento de un array.</a:t>
            </a:r>
            <a:endParaRPr sz="1800">
              <a:solidFill>
                <a:schemeClr val="dk1"/>
              </a:solidFill>
              <a:latin typeface="Helvetica Neue Light"/>
              <a:ea typeface="Helvetica Neue Light"/>
              <a:cs typeface="Helvetica Neue Light"/>
              <a:sym typeface="Helvetica Neue Light"/>
            </a:endParaRPr>
          </a:p>
        </p:txBody>
      </p:sp>
      <p:sp>
        <p:nvSpPr>
          <p:cNvPr id="673" name="Google Shape;673;p112"/>
          <p:cNvSpPr/>
          <p:nvPr/>
        </p:nvSpPr>
        <p:spPr>
          <a:xfrm>
            <a:off x="1958475" y="3628300"/>
            <a:ext cx="5126700" cy="752400"/>
          </a:xfrm>
          <a:prstGeom prst="rect">
            <a:avLst/>
          </a:prstGeom>
          <a:noFill/>
          <a:ln w="19050" cap="flat" cmpd="sng">
            <a:solidFill>
              <a:srgbClr val="E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13"/>
          <p:cNvSpPr txBox="1"/>
          <p:nvPr/>
        </p:nvSpPr>
        <p:spPr>
          <a:xfrm>
            <a:off x="6835200" y="2046600"/>
            <a:ext cx="23088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200" i="1">
                <a:solidFill>
                  <a:schemeClr val="dk1"/>
                </a:solidFill>
                <a:latin typeface="Anton"/>
                <a:ea typeface="Anton"/>
                <a:cs typeface="Anton"/>
                <a:sym typeface="Anton"/>
              </a:rPr>
              <a:t>EJEMPLO APLICADO: OBJETOS, PRODUCTO Y ARRAY</a:t>
            </a:r>
            <a:endParaRPr sz="2200" i="1">
              <a:latin typeface="Anton"/>
              <a:ea typeface="Anton"/>
              <a:cs typeface="Anton"/>
              <a:sym typeface="Anton"/>
            </a:endParaRPr>
          </a:p>
        </p:txBody>
      </p:sp>
      <p:sp>
        <p:nvSpPr>
          <p:cNvPr id="679" name="Google Shape;679;p113"/>
          <p:cNvSpPr txBox="1"/>
          <p:nvPr/>
        </p:nvSpPr>
        <p:spPr>
          <a:xfrm>
            <a:off x="0" y="0"/>
            <a:ext cx="6835200" cy="50823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None/>
            </a:pPr>
            <a:r>
              <a:rPr lang="en-GB" sz="1300">
                <a:solidFill>
                  <a:srgbClr val="FF79C6"/>
                </a:solidFill>
                <a:latin typeface="Courier New"/>
                <a:ea typeface="Courier New"/>
                <a:cs typeface="Courier New"/>
                <a:sym typeface="Courier New"/>
              </a:rPr>
              <a:t>class</a:t>
            </a:r>
            <a:r>
              <a:rPr lang="en-GB" sz="1300">
                <a:solidFill>
                  <a:srgbClr val="F8F8F2"/>
                </a:solidFill>
                <a:latin typeface="Courier New"/>
                <a:ea typeface="Courier New"/>
                <a:cs typeface="Courier New"/>
                <a:sym typeface="Courier New"/>
              </a:rPr>
              <a:t> </a:t>
            </a:r>
            <a:r>
              <a:rPr lang="en-GB" sz="1300">
                <a:solidFill>
                  <a:srgbClr val="8BE9FD"/>
                </a:solidFill>
                <a:latin typeface="Courier New"/>
                <a:ea typeface="Courier New"/>
                <a:cs typeface="Courier New"/>
                <a:sym typeface="Courier New"/>
              </a:rPr>
              <a:t>Producto</a:t>
            </a: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constructor</a:t>
            </a:r>
            <a:r>
              <a:rPr lang="en-GB" sz="1300">
                <a:solidFill>
                  <a:srgbClr val="F8F8F2"/>
                </a:solidFill>
                <a:latin typeface="Courier New"/>
                <a:ea typeface="Courier New"/>
                <a:cs typeface="Courier New"/>
                <a:sym typeface="Courier New"/>
              </a:rPr>
              <a:t>(</a:t>
            </a:r>
            <a:r>
              <a:rPr lang="en-GB" sz="1300" i="1">
                <a:solidFill>
                  <a:srgbClr val="FFB86C"/>
                </a:solidFill>
                <a:latin typeface="Courier New"/>
                <a:ea typeface="Courier New"/>
                <a:cs typeface="Courier New"/>
                <a:sym typeface="Courier New"/>
              </a:rPr>
              <a:t>nombre</a:t>
            </a:r>
            <a:r>
              <a:rPr lang="en-GB" sz="1300">
                <a:solidFill>
                  <a:srgbClr val="F8F8F2"/>
                </a:solidFill>
                <a:latin typeface="Courier New"/>
                <a:ea typeface="Courier New"/>
                <a:cs typeface="Courier New"/>
                <a:sym typeface="Courier New"/>
              </a:rPr>
              <a:t>, </a:t>
            </a:r>
            <a:r>
              <a:rPr lang="en-GB" sz="1300" i="1">
                <a:solidFill>
                  <a:srgbClr val="FFB86C"/>
                </a:solidFill>
                <a:latin typeface="Courier New"/>
                <a:ea typeface="Courier New"/>
                <a:cs typeface="Courier New"/>
                <a:sym typeface="Courier New"/>
              </a:rPr>
              <a:t>precio</a:t>
            </a: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r>
              <a:rPr lang="en-GB" sz="1300" i="1">
                <a:solidFill>
                  <a:srgbClr val="BD93F9"/>
                </a:solidFill>
                <a:latin typeface="Courier New"/>
                <a:ea typeface="Courier New"/>
                <a:cs typeface="Courier New"/>
                <a:sym typeface="Courier New"/>
              </a:rPr>
              <a:t>this</a:t>
            </a:r>
            <a:r>
              <a:rPr lang="en-GB" sz="1300">
                <a:solidFill>
                  <a:srgbClr val="F8F8F2"/>
                </a:solidFill>
                <a:latin typeface="Courier New"/>
                <a:ea typeface="Courier New"/>
                <a:cs typeface="Courier New"/>
                <a:sym typeface="Courier New"/>
              </a:rPr>
              <a:t>.nombre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i="1">
                <a:solidFill>
                  <a:srgbClr val="FFB86C"/>
                </a:solidFill>
                <a:latin typeface="Courier New"/>
                <a:ea typeface="Courier New"/>
                <a:cs typeface="Courier New"/>
                <a:sym typeface="Courier New"/>
              </a:rPr>
              <a:t>nombre</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toUpperCase</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r>
              <a:rPr lang="en-GB" sz="1300" i="1">
                <a:solidFill>
                  <a:srgbClr val="BD93F9"/>
                </a:solidFill>
                <a:latin typeface="Courier New"/>
                <a:ea typeface="Courier New"/>
                <a:cs typeface="Courier New"/>
                <a:sym typeface="Courier New"/>
              </a:rPr>
              <a:t>this</a:t>
            </a:r>
            <a:r>
              <a:rPr lang="en-GB" sz="1300">
                <a:solidFill>
                  <a:srgbClr val="F8F8F2"/>
                </a:solidFill>
                <a:latin typeface="Courier New"/>
                <a:ea typeface="Courier New"/>
                <a:cs typeface="Courier New"/>
                <a:sym typeface="Courier New"/>
              </a:rPr>
              <a:t>.precio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8BE9FD"/>
                </a:solidFill>
                <a:latin typeface="Courier New"/>
                <a:ea typeface="Courier New"/>
                <a:cs typeface="Courier New"/>
                <a:sym typeface="Courier New"/>
              </a:rPr>
              <a:t>parseFloat</a:t>
            </a:r>
            <a:r>
              <a:rPr lang="en-GB" sz="1300">
                <a:solidFill>
                  <a:srgbClr val="F8F8F2"/>
                </a:solidFill>
                <a:latin typeface="Courier New"/>
                <a:ea typeface="Courier New"/>
                <a:cs typeface="Courier New"/>
                <a:sym typeface="Courier New"/>
              </a:rPr>
              <a:t>(</a:t>
            </a:r>
            <a:r>
              <a:rPr lang="en-GB" sz="1300" i="1">
                <a:solidFill>
                  <a:srgbClr val="FFB86C"/>
                </a:solidFill>
                <a:latin typeface="Courier New"/>
                <a:ea typeface="Courier New"/>
                <a:cs typeface="Courier New"/>
                <a:sym typeface="Courier New"/>
              </a:rPr>
              <a:t>precio</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r>
              <a:rPr lang="en-GB" sz="1300" i="1">
                <a:solidFill>
                  <a:srgbClr val="BD93F9"/>
                </a:solidFill>
                <a:latin typeface="Courier New"/>
                <a:ea typeface="Courier New"/>
                <a:cs typeface="Courier New"/>
                <a:sym typeface="Courier New"/>
              </a:rPr>
              <a:t>this</a:t>
            </a:r>
            <a:r>
              <a:rPr lang="en-GB" sz="1300">
                <a:solidFill>
                  <a:srgbClr val="F8F8F2"/>
                </a:solidFill>
                <a:latin typeface="Courier New"/>
                <a:ea typeface="Courier New"/>
                <a:cs typeface="Courier New"/>
                <a:sym typeface="Courier New"/>
              </a:rPr>
              <a:t>.vendido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false</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r>
              <a:rPr lang="en-GB" sz="1300">
                <a:solidFill>
                  <a:srgbClr val="50FA7B"/>
                </a:solidFill>
                <a:latin typeface="Courier New"/>
                <a:ea typeface="Courier New"/>
                <a:cs typeface="Courier New"/>
                <a:sym typeface="Courier New"/>
              </a:rPr>
              <a:t>sumaIva</a:t>
            </a: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r>
              <a:rPr lang="en-GB" sz="1300" i="1">
                <a:solidFill>
                  <a:srgbClr val="BD93F9"/>
                </a:solidFill>
                <a:latin typeface="Courier New"/>
                <a:ea typeface="Courier New"/>
                <a:cs typeface="Courier New"/>
                <a:sym typeface="Courier New"/>
              </a:rPr>
              <a:t>this</a:t>
            </a:r>
            <a:r>
              <a:rPr lang="en-GB" sz="1300">
                <a:solidFill>
                  <a:srgbClr val="F8F8F2"/>
                </a:solidFill>
                <a:latin typeface="Courier New"/>
                <a:ea typeface="Courier New"/>
                <a:cs typeface="Courier New"/>
                <a:sym typeface="Courier New"/>
              </a:rPr>
              <a:t>.precio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i="1">
                <a:solidFill>
                  <a:srgbClr val="BD93F9"/>
                </a:solidFill>
                <a:latin typeface="Courier New"/>
                <a:ea typeface="Courier New"/>
                <a:cs typeface="Courier New"/>
                <a:sym typeface="Courier New"/>
              </a:rPr>
              <a:t>this</a:t>
            </a:r>
            <a:r>
              <a:rPr lang="en-GB" sz="1300">
                <a:solidFill>
                  <a:srgbClr val="F8F8F2"/>
                </a:solidFill>
                <a:latin typeface="Courier New"/>
                <a:ea typeface="Courier New"/>
                <a:cs typeface="Courier New"/>
                <a:sym typeface="Courier New"/>
              </a:rPr>
              <a:t>.precio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1.21</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00">
                <a:solidFill>
                  <a:srgbClr val="6272A4"/>
                </a:solidFill>
                <a:latin typeface="Courier New"/>
                <a:ea typeface="Courier New"/>
                <a:cs typeface="Courier New"/>
                <a:sym typeface="Courier New"/>
              </a:rPr>
              <a:t>//Declaramos un array de productos para almacenar objetos</a:t>
            </a:r>
            <a:endParaRPr sz="12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00">
                <a:solidFill>
                  <a:srgbClr val="FF79C6"/>
                </a:solidFill>
                <a:latin typeface="Courier New"/>
                <a:ea typeface="Courier New"/>
                <a:cs typeface="Courier New"/>
                <a:sym typeface="Courier New"/>
              </a:rPr>
              <a:t>const</a:t>
            </a: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productos</a:t>
            </a: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00">
                <a:solidFill>
                  <a:srgbClr val="BD93F9"/>
                </a:solidFill>
                <a:latin typeface="Courier New"/>
                <a:ea typeface="Courier New"/>
                <a:cs typeface="Courier New"/>
                <a:sym typeface="Courier New"/>
              </a:rPr>
              <a:t>productos</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push</a:t>
            </a:r>
            <a:r>
              <a:rPr lang="en-GB" sz="1300">
                <a:solidFill>
                  <a:srgbClr val="F8F8F2"/>
                </a:solidFill>
                <a:latin typeface="Courier New"/>
                <a:ea typeface="Courier New"/>
                <a:cs typeface="Courier New"/>
                <a:sym typeface="Courier New"/>
              </a:rPr>
              <a:t>(</a:t>
            </a:r>
            <a:r>
              <a:rPr lang="en-GB" sz="1300" b="1">
                <a:solidFill>
                  <a:srgbClr val="FF79C6"/>
                </a:solidFill>
                <a:latin typeface="Courier New"/>
                <a:ea typeface="Courier New"/>
                <a:cs typeface="Courier New"/>
                <a:sym typeface="Courier New"/>
              </a:rPr>
              <a:t>new</a:t>
            </a:r>
            <a:r>
              <a:rPr lang="en-GB" sz="1300">
                <a:solidFill>
                  <a:srgbClr val="F8F8F2"/>
                </a:solidFill>
                <a:latin typeface="Courier New"/>
                <a:ea typeface="Courier New"/>
                <a:cs typeface="Courier New"/>
                <a:sym typeface="Courier New"/>
              </a:rPr>
              <a:t> </a:t>
            </a:r>
            <a:r>
              <a:rPr lang="en-GB" sz="1300">
                <a:solidFill>
                  <a:srgbClr val="8BE9FD"/>
                </a:solidFill>
                <a:latin typeface="Courier New"/>
                <a:ea typeface="Courier New"/>
                <a:cs typeface="Courier New"/>
                <a:sym typeface="Courier New"/>
              </a:rPr>
              <a:t>Producto</a:t>
            </a:r>
            <a:r>
              <a:rPr lang="en-GB" sz="1300">
                <a:solidFill>
                  <a:srgbClr val="F8F8F2"/>
                </a:solidFill>
                <a:latin typeface="Courier New"/>
                <a:ea typeface="Courier New"/>
                <a:cs typeface="Courier New"/>
                <a:sym typeface="Courier New"/>
              </a:rPr>
              <a:t>(</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arroz</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125</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00">
                <a:solidFill>
                  <a:srgbClr val="BD93F9"/>
                </a:solidFill>
                <a:latin typeface="Courier New"/>
                <a:ea typeface="Courier New"/>
                <a:cs typeface="Courier New"/>
                <a:sym typeface="Courier New"/>
              </a:rPr>
              <a:t>productos</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push</a:t>
            </a:r>
            <a:r>
              <a:rPr lang="en-GB" sz="1300">
                <a:solidFill>
                  <a:srgbClr val="F8F8F2"/>
                </a:solidFill>
                <a:latin typeface="Courier New"/>
                <a:ea typeface="Courier New"/>
                <a:cs typeface="Courier New"/>
                <a:sym typeface="Courier New"/>
              </a:rPr>
              <a:t>(</a:t>
            </a:r>
            <a:r>
              <a:rPr lang="en-GB" sz="1300" b="1">
                <a:solidFill>
                  <a:srgbClr val="FF79C6"/>
                </a:solidFill>
                <a:latin typeface="Courier New"/>
                <a:ea typeface="Courier New"/>
                <a:cs typeface="Courier New"/>
                <a:sym typeface="Courier New"/>
              </a:rPr>
              <a:t>new</a:t>
            </a:r>
            <a:r>
              <a:rPr lang="en-GB" sz="1300">
                <a:solidFill>
                  <a:srgbClr val="F8F8F2"/>
                </a:solidFill>
                <a:latin typeface="Courier New"/>
                <a:ea typeface="Courier New"/>
                <a:cs typeface="Courier New"/>
                <a:sym typeface="Courier New"/>
              </a:rPr>
              <a:t> </a:t>
            </a:r>
            <a:r>
              <a:rPr lang="en-GB" sz="1300">
                <a:solidFill>
                  <a:srgbClr val="8BE9FD"/>
                </a:solidFill>
                <a:latin typeface="Courier New"/>
                <a:ea typeface="Courier New"/>
                <a:cs typeface="Courier New"/>
                <a:sym typeface="Courier New"/>
              </a:rPr>
              <a:t>Producto</a:t>
            </a:r>
            <a:r>
              <a:rPr lang="en-GB" sz="1300">
                <a:solidFill>
                  <a:srgbClr val="F8F8F2"/>
                </a:solidFill>
                <a:latin typeface="Courier New"/>
                <a:ea typeface="Courier New"/>
                <a:cs typeface="Courier New"/>
                <a:sym typeface="Courier New"/>
              </a:rPr>
              <a:t>(</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fideo</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70</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00">
                <a:solidFill>
                  <a:srgbClr val="BD93F9"/>
                </a:solidFill>
                <a:latin typeface="Courier New"/>
                <a:ea typeface="Courier New"/>
                <a:cs typeface="Courier New"/>
                <a:sym typeface="Courier New"/>
              </a:rPr>
              <a:t>productos</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push</a:t>
            </a:r>
            <a:r>
              <a:rPr lang="en-GB" sz="1300">
                <a:solidFill>
                  <a:srgbClr val="F8F8F2"/>
                </a:solidFill>
                <a:latin typeface="Courier New"/>
                <a:ea typeface="Courier New"/>
                <a:cs typeface="Courier New"/>
                <a:sym typeface="Courier New"/>
              </a:rPr>
              <a:t>(</a:t>
            </a:r>
            <a:r>
              <a:rPr lang="en-GB" sz="1300" b="1">
                <a:solidFill>
                  <a:srgbClr val="FF79C6"/>
                </a:solidFill>
                <a:latin typeface="Courier New"/>
                <a:ea typeface="Courier New"/>
                <a:cs typeface="Courier New"/>
                <a:sym typeface="Courier New"/>
              </a:rPr>
              <a:t>new</a:t>
            </a:r>
            <a:r>
              <a:rPr lang="en-GB" sz="1300">
                <a:solidFill>
                  <a:srgbClr val="F8F8F2"/>
                </a:solidFill>
                <a:latin typeface="Courier New"/>
                <a:ea typeface="Courier New"/>
                <a:cs typeface="Courier New"/>
                <a:sym typeface="Courier New"/>
              </a:rPr>
              <a:t> </a:t>
            </a:r>
            <a:r>
              <a:rPr lang="en-GB" sz="1300">
                <a:solidFill>
                  <a:srgbClr val="8BE9FD"/>
                </a:solidFill>
                <a:latin typeface="Courier New"/>
                <a:ea typeface="Courier New"/>
                <a:cs typeface="Courier New"/>
                <a:sym typeface="Courier New"/>
              </a:rPr>
              <a:t>Producto</a:t>
            </a:r>
            <a:r>
              <a:rPr lang="en-GB" sz="1300">
                <a:solidFill>
                  <a:srgbClr val="F8F8F2"/>
                </a:solidFill>
                <a:latin typeface="Courier New"/>
                <a:ea typeface="Courier New"/>
                <a:cs typeface="Courier New"/>
                <a:sym typeface="Courier New"/>
              </a:rPr>
              <a:t>(</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pan</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50</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00">
                <a:solidFill>
                  <a:srgbClr val="6272A4"/>
                </a:solidFill>
                <a:latin typeface="Courier New"/>
                <a:ea typeface="Courier New"/>
                <a:cs typeface="Courier New"/>
                <a:sym typeface="Courier New"/>
              </a:rPr>
              <a:t>//Iteramos el array con for...of para modificarlos a todos</a:t>
            </a:r>
            <a:endParaRPr sz="12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00">
                <a:solidFill>
                  <a:srgbClr val="FF79C6"/>
                </a:solidFill>
                <a:latin typeface="Courier New"/>
                <a:ea typeface="Courier New"/>
                <a:cs typeface="Courier New"/>
                <a:sym typeface="Courier New"/>
              </a:rPr>
              <a:t>for</a:t>
            </a: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const</a:t>
            </a: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producto</a:t>
            </a: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of</a:t>
            </a: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productos</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producto</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sumaIva</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300">
              <a:solidFill>
                <a:srgbClr val="F8F8F2"/>
              </a:solidFill>
              <a:highlight>
                <a:srgbClr val="282A36"/>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300">
              <a:solidFill>
                <a:srgbClr val="6272A4"/>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300">
              <a:solidFill>
                <a:srgbClr val="F06292"/>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300">
              <a:solidFill>
                <a:srgbClr val="4DD0E1"/>
              </a:solidFill>
              <a:latin typeface="Courier New"/>
              <a:ea typeface="Courier New"/>
              <a:cs typeface="Courier New"/>
              <a:sym typeface="Courier New"/>
            </a:endParaRPr>
          </a:p>
        </p:txBody>
      </p:sp>
      <p:pic>
        <p:nvPicPr>
          <p:cNvPr id="680" name="Google Shape;680;p113"/>
          <p:cNvPicPr preferRelativeResize="0"/>
          <p:nvPr/>
        </p:nvPicPr>
        <p:blipFill>
          <a:blip r:embed="rId3">
            <a:alphaModFix/>
          </a:blip>
          <a:stretch>
            <a:fillRect/>
          </a:stretch>
        </p:blipFill>
        <p:spPr>
          <a:xfrm>
            <a:off x="7784875" y="4718700"/>
            <a:ext cx="1186526" cy="33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E0FF00"/>
            </a:gs>
            <a:gs pos="100000">
              <a:srgbClr val="3CEFAB"/>
            </a:gs>
          </a:gsLst>
          <a:lin ang="10800025" scaled="0"/>
        </a:gradFill>
        <a:effectLst/>
      </p:bgPr>
    </p:bg>
    <p:spTree>
      <p:nvGrpSpPr>
        <p:cNvPr id="1" name="Shape 684"/>
        <p:cNvGrpSpPr/>
        <p:nvPr/>
      </p:nvGrpSpPr>
      <p:grpSpPr>
        <a:xfrm>
          <a:off x="0" y="0"/>
          <a:ext cx="0" cy="0"/>
          <a:chOff x="0" y="0"/>
          <a:chExt cx="0" cy="0"/>
        </a:xfrm>
      </p:grpSpPr>
      <p:sp>
        <p:nvSpPr>
          <p:cNvPr id="685" name="Google Shape;685;p114"/>
          <p:cNvSpPr txBox="1"/>
          <p:nvPr/>
        </p:nvSpPr>
        <p:spPr>
          <a:xfrm>
            <a:off x="1830000" y="2077200"/>
            <a:ext cx="5484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a:latin typeface="Anton"/>
                <a:ea typeface="Anton"/>
                <a:cs typeface="Anton"/>
                <a:sym typeface="Anton"/>
              </a:rPr>
              <a:t>¡VAMOS A PRACTICAR LO VISTO!</a:t>
            </a:r>
            <a:endParaRPr sz="3600" b="0" i="1" u="none" strike="noStrike" cap="none">
              <a:solidFill>
                <a:srgbClr val="000000"/>
              </a:solidFill>
              <a:latin typeface="Anton"/>
              <a:ea typeface="Anton"/>
              <a:cs typeface="Anton"/>
              <a:sym typeface="Anton"/>
            </a:endParaRPr>
          </a:p>
        </p:txBody>
      </p:sp>
      <p:pic>
        <p:nvPicPr>
          <p:cNvPr id="686" name="Google Shape;686;p114"/>
          <p:cNvPicPr preferRelativeResize="0"/>
          <p:nvPr/>
        </p:nvPicPr>
        <p:blipFill rotWithShape="1">
          <a:blip r:embed="rId3">
            <a:alphaModFix/>
          </a:blip>
          <a:srcRect/>
          <a:stretch/>
        </p:blipFill>
        <p:spPr>
          <a:xfrm>
            <a:off x="7567925" y="4659625"/>
            <a:ext cx="1186526" cy="330675"/>
          </a:xfrm>
          <a:prstGeom prst="rect">
            <a:avLst/>
          </a:prstGeom>
          <a:noFill/>
          <a:ln>
            <a:noFill/>
          </a:ln>
        </p:spPr>
      </p:pic>
      <p:pic>
        <p:nvPicPr>
          <p:cNvPr id="687" name="Google Shape;687;p114"/>
          <p:cNvPicPr preferRelativeResize="0"/>
          <p:nvPr/>
        </p:nvPicPr>
        <p:blipFill rotWithShape="1">
          <a:blip r:embed="rId4">
            <a:alphaModFix/>
          </a:blip>
          <a:srcRect/>
          <a:stretch/>
        </p:blipFill>
        <p:spPr>
          <a:xfrm>
            <a:off x="7120275" y="228143"/>
            <a:ext cx="1634174" cy="639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1"/>
        <p:cNvGrpSpPr/>
        <p:nvPr/>
      </p:nvGrpSpPr>
      <p:grpSpPr>
        <a:xfrm>
          <a:off x="0" y="0"/>
          <a:ext cx="0" cy="0"/>
          <a:chOff x="0" y="0"/>
          <a:chExt cx="0" cy="0"/>
        </a:xfrm>
      </p:grpSpPr>
      <p:sp>
        <p:nvSpPr>
          <p:cNvPr id="692" name="Google Shape;692;p115"/>
          <p:cNvSpPr txBox="1"/>
          <p:nvPr/>
        </p:nvSpPr>
        <p:spPr>
          <a:xfrm>
            <a:off x="780612" y="639900"/>
            <a:ext cx="7582800" cy="303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i="1">
                <a:solidFill>
                  <a:srgbClr val="E0FF00"/>
                </a:solidFill>
                <a:latin typeface="Anton"/>
                <a:ea typeface="Anton"/>
                <a:cs typeface="Anton"/>
                <a:sym typeface="Anton"/>
              </a:rPr>
              <a:t>PREPARÁNDONOS PARA LA PRE-ENTREGA Nº 1</a:t>
            </a:r>
            <a:endParaRPr sz="3000" i="1">
              <a:solidFill>
                <a:srgbClr val="E0FF00"/>
              </a:solidFill>
              <a:latin typeface="Didact Gothic"/>
              <a:ea typeface="Didact Gothic"/>
              <a:cs typeface="Didact Gothic"/>
              <a:sym typeface="Didact Gothic"/>
            </a:endParaRPr>
          </a:p>
          <a:p>
            <a:pPr marL="0" lvl="0" indent="0" algn="ctr" rtl="0">
              <a:spcBef>
                <a:spcPts val="1000"/>
              </a:spcBef>
              <a:spcAft>
                <a:spcPts val="0"/>
              </a:spcAft>
              <a:buClr>
                <a:schemeClr val="dk1"/>
              </a:buClr>
              <a:buSzPts val="1100"/>
              <a:buFont typeface="Arial"/>
              <a:buNone/>
            </a:pPr>
            <a:r>
              <a:rPr lang="en-GB" sz="2000" i="1">
                <a:solidFill>
                  <a:schemeClr val="lt1"/>
                </a:solidFill>
                <a:latin typeface="Helvetica Neue Light"/>
                <a:ea typeface="Helvetica Neue Light"/>
                <a:cs typeface="Helvetica Neue Light"/>
                <a:sym typeface="Helvetica Neue Light"/>
              </a:rPr>
              <a:t>A final de la clase, finalizará el </a:t>
            </a:r>
            <a:r>
              <a:rPr lang="en-GB" sz="2000" b="1" i="1">
                <a:solidFill>
                  <a:schemeClr val="lt1"/>
                </a:solidFill>
                <a:latin typeface="Helvetica Neue"/>
                <a:ea typeface="Helvetica Neue"/>
                <a:cs typeface="Helvetica Neue"/>
                <a:sym typeface="Helvetica Neue"/>
              </a:rPr>
              <a:t>segundo módulo</a:t>
            </a:r>
            <a:r>
              <a:rPr lang="en-GB" sz="2000" i="1">
                <a:solidFill>
                  <a:schemeClr val="lt1"/>
                </a:solidFill>
                <a:latin typeface="Helvetica Neue Light"/>
                <a:ea typeface="Helvetica Neue Light"/>
                <a:cs typeface="Helvetica Neue Light"/>
                <a:sym typeface="Helvetica Neue Light"/>
              </a:rPr>
              <a:t> y se entregarán las consignas de la </a:t>
            </a:r>
            <a:r>
              <a:rPr lang="en-GB" sz="2000" b="1" i="1">
                <a:solidFill>
                  <a:schemeClr val="lt1"/>
                </a:solidFill>
                <a:latin typeface="Helvetica Neue"/>
                <a:ea typeface="Helvetica Neue"/>
                <a:cs typeface="Helvetica Neue"/>
                <a:sym typeface="Helvetica Neue"/>
              </a:rPr>
              <a:t>primera pre-entrega del curso</a:t>
            </a:r>
            <a:r>
              <a:rPr lang="en-GB" sz="2000" i="1">
                <a:solidFill>
                  <a:schemeClr val="lt1"/>
                </a:solidFill>
                <a:latin typeface="Helvetica Neue Light"/>
                <a:ea typeface="Helvetica Neue Light"/>
                <a:cs typeface="Helvetica Neue Light"/>
                <a:sym typeface="Helvetica Neue Light"/>
              </a:rPr>
              <a:t>. La misma, incluirá temas de esta clase y clases previas.</a:t>
            </a:r>
            <a:endParaRPr sz="2000" i="1">
              <a:solidFill>
                <a:schemeClr val="lt1"/>
              </a:solidFill>
              <a:latin typeface="Helvetica Neue Light"/>
              <a:ea typeface="Helvetica Neue Light"/>
              <a:cs typeface="Helvetica Neue Light"/>
              <a:sym typeface="Helvetica Neue Light"/>
            </a:endParaRPr>
          </a:p>
          <a:p>
            <a:pPr marL="0" lvl="0" indent="0" algn="ctr" rtl="0">
              <a:spcBef>
                <a:spcPts val="0"/>
              </a:spcBef>
              <a:spcAft>
                <a:spcPts val="0"/>
              </a:spcAft>
              <a:buNone/>
            </a:pPr>
            <a:endParaRPr sz="2000" i="1">
              <a:solidFill>
                <a:schemeClr val="lt1"/>
              </a:solidFill>
              <a:latin typeface="Helvetica Neue Light"/>
              <a:ea typeface="Helvetica Neue Light"/>
              <a:cs typeface="Helvetica Neue Light"/>
              <a:sym typeface="Helvetica Neue Light"/>
            </a:endParaRPr>
          </a:p>
          <a:p>
            <a:pPr marL="0" lvl="0" indent="0" algn="l" rtl="0">
              <a:spcBef>
                <a:spcPts val="0"/>
              </a:spcBef>
              <a:spcAft>
                <a:spcPts val="0"/>
              </a:spcAft>
              <a:buNone/>
            </a:pPr>
            <a:endParaRPr sz="2000">
              <a:solidFill>
                <a:srgbClr val="E8E7E3"/>
              </a:solidFill>
              <a:latin typeface="Helvetica Neue Light"/>
              <a:ea typeface="Helvetica Neue Light"/>
              <a:cs typeface="Helvetica Neue Light"/>
              <a:sym typeface="Helvetica Neue Light"/>
            </a:endParaRPr>
          </a:p>
        </p:txBody>
      </p:sp>
      <p:pic>
        <p:nvPicPr>
          <p:cNvPr id="693" name="Google Shape;693;p115"/>
          <p:cNvPicPr preferRelativeResize="0"/>
          <p:nvPr/>
        </p:nvPicPr>
        <p:blipFill>
          <a:blip r:embed="rId4">
            <a:alphaModFix/>
          </a:blip>
          <a:stretch>
            <a:fillRect/>
          </a:stretch>
        </p:blipFill>
        <p:spPr>
          <a:xfrm>
            <a:off x="2999388" y="2757549"/>
            <a:ext cx="3145225" cy="183894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pic>
        <p:nvPicPr>
          <p:cNvPr id="698" name="Google Shape;698;p11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99" name="Google Shape;699;p116"/>
          <p:cNvSpPr txBox="1"/>
          <p:nvPr/>
        </p:nvSpPr>
        <p:spPr>
          <a:xfrm>
            <a:off x="1420175" y="152075"/>
            <a:ext cx="6696000" cy="1412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4500" i="1">
                <a:solidFill>
                  <a:schemeClr val="dk1"/>
                </a:solidFill>
                <a:latin typeface="Anton"/>
                <a:ea typeface="Anton"/>
                <a:cs typeface="Anton"/>
                <a:sym typeface="Anton"/>
              </a:rPr>
              <a:t>PRE-ENTREGA N° 1</a:t>
            </a:r>
            <a:endParaRPr sz="4500" i="1">
              <a:solidFill>
                <a:schemeClr val="dk1"/>
              </a:solidFill>
              <a:latin typeface="Anton"/>
              <a:ea typeface="Anton"/>
              <a:cs typeface="Anton"/>
              <a:sym typeface="Anton"/>
            </a:endParaRPr>
          </a:p>
          <a:p>
            <a:pPr marL="0" lvl="0" indent="0" algn="ctr" rtl="0">
              <a:lnSpc>
                <a:spcPct val="115000"/>
              </a:lnSpc>
              <a:spcBef>
                <a:spcPts val="0"/>
              </a:spcBef>
              <a:spcAft>
                <a:spcPts val="0"/>
              </a:spcAft>
              <a:buNone/>
            </a:pPr>
            <a:r>
              <a:rPr lang="en-GB" sz="2800" i="1">
                <a:solidFill>
                  <a:schemeClr val="dk1"/>
                </a:solidFill>
                <a:latin typeface="Helvetica Neue"/>
                <a:ea typeface="Helvetica Neue"/>
                <a:cs typeface="Helvetica Neue"/>
                <a:sym typeface="Helvetica Neue"/>
              </a:rPr>
              <a:t>Compuesto por…</a:t>
            </a:r>
            <a:endParaRPr sz="2800" i="1">
              <a:solidFill>
                <a:schemeClr val="dk1"/>
              </a:solidFill>
              <a:latin typeface="Helvetica Neue"/>
              <a:ea typeface="Helvetica Neue"/>
              <a:cs typeface="Helvetica Neue"/>
              <a:sym typeface="Helvetica Neue"/>
            </a:endParaRPr>
          </a:p>
        </p:txBody>
      </p:sp>
      <p:pic>
        <p:nvPicPr>
          <p:cNvPr id="700" name="Google Shape;700;p116"/>
          <p:cNvPicPr preferRelativeResize="0"/>
          <p:nvPr/>
        </p:nvPicPr>
        <p:blipFill>
          <a:blip r:embed="rId4">
            <a:alphaModFix/>
          </a:blip>
          <a:stretch>
            <a:fillRect/>
          </a:stretch>
        </p:blipFill>
        <p:spPr>
          <a:xfrm>
            <a:off x="179250" y="1564175"/>
            <a:ext cx="4105260" cy="2736840"/>
          </a:xfrm>
          <a:prstGeom prst="rect">
            <a:avLst/>
          </a:prstGeom>
          <a:noFill/>
          <a:ln>
            <a:noFill/>
          </a:ln>
        </p:spPr>
      </p:pic>
      <p:sp>
        <p:nvSpPr>
          <p:cNvPr id="701" name="Google Shape;701;p116"/>
          <p:cNvSpPr txBox="1"/>
          <p:nvPr/>
        </p:nvSpPr>
        <p:spPr>
          <a:xfrm>
            <a:off x="4458600" y="1786125"/>
            <a:ext cx="4524300" cy="19608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Helvetica Neue"/>
              <a:buChar char="●"/>
            </a:pPr>
            <a:r>
              <a:rPr lang="en-GB" sz="1700" b="1">
                <a:solidFill>
                  <a:schemeClr val="dk1"/>
                </a:solidFill>
                <a:latin typeface="Helvetica Neue"/>
                <a:ea typeface="Helvetica Neue"/>
                <a:cs typeface="Helvetica Neue"/>
                <a:sym typeface="Helvetica Neue"/>
              </a:rPr>
              <a:t>Estructura HTML del proyecto. </a:t>
            </a:r>
            <a:endParaRPr sz="1700" b="1">
              <a:solidFill>
                <a:schemeClr val="dk1"/>
              </a:solidFill>
              <a:latin typeface="Helvetica Neue"/>
              <a:ea typeface="Helvetica Neue"/>
              <a:cs typeface="Helvetica Neue"/>
              <a:sym typeface="Helvetica Neue"/>
            </a:endParaRPr>
          </a:p>
          <a:p>
            <a:pPr marL="457200" lvl="0" indent="-336550" algn="l" rtl="0">
              <a:spcBef>
                <a:spcPts val="0"/>
              </a:spcBef>
              <a:spcAft>
                <a:spcPts val="0"/>
              </a:spcAft>
              <a:buClr>
                <a:schemeClr val="dk1"/>
              </a:buClr>
              <a:buSzPts val="1700"/>
              <a:buFont typeface="Helvetica Neue"/>
              <a:buChar char="●"/>
            </a:pPr>
            <a:r>
              <a:rPr lang="en-GB" sz="1700" b="1">
                <a:solidFill>
                  <a:schemeClr val="dk1"/>
                </a:solidFill>
                <a:latin typeface="Helvetica Neue"/>
                <a:ea typeface="Helvetica Neue"/>
                <a:cs typeface="Helvetica Neue"/>
                <a:sym typeface="Helvetica Neue"/>
              </a:rPr>
              <a:t>Variables de JS necesarias. </a:t>
            </a:r>
            <a:endParaRPr sz="1700" b="1">
              <a:solidFill>
                <a:schemeClr val="dk1"/>
              </a:solidFill>
              <a:latin typeface="Helvetica Neue"/>
              <a:ea typeface="Helvetica Neue"/>
              <a:cs typeface="Helvetica Neue"/>
              <a:sym typeface="Helvetica Neue"/>
            </a:endParaRPr>
          </a:p>
          <a:p>
            <a:pPr marL="457200" lvl="0" indent="-336550" algn="l" rtl="0">
              <a:spcBef>
                <a:spcPts val="0"/>
              </a:spcBef>
              <a:spcAft>
                <a:spcPts val="0"/>
              </a:spcAft>
              <a:buClr>
                <a:schemeClr val="dk1"/>
              </a:buClr>
              <a:buSzPts val="1700"/>
              <a:buFont typeface="Helvetica Neue"/>
              <a:buChar char="●"/>
            </a:pPr>
            <a:r>
              <a:rPr lang="en-GB" sz="1700" b="1">
                <a:solidFill>
                  <a:schemeClr val="dk1"/>
                </a:solidFill>
                <a:latin typeface="Helvetica Neue"/>
                <a:ea typeface="Helvetica Neue"/>
                <a:cs typeface="Helvetica Neue"/>
                <a:sym typeface="Helvetica Neue"/>
              </a:rPr>
              <a:t>Funciones esenciales del proceso a simular.</a:t>
            </a:r>
            <a:endParaRPr sz="1700" b="1">
              <a:solidFill>
                <a:schemeClr val="dk1"/>
              </a:solidFill>
              <a:latin typeface="Helvetica Neue"/>
              <a:ea typeface="Helvetica Neue"/>
              <a:cs typeface="Helvetica Neue"/>
              <a:sym typeface="Helvetica Neue"/>
            </a:endParaRPr>
          </a:p>
          <a:p>
            <a:pPr marL="457200" lvl="0" indent="-336550" algn="l" rtl="0">
              <a:spcBef>
                <a:spcPts val="0"/>
              </a:spcBef>
              <a:spcAft>
                <a:spcPts val="0"/>
              </a:spcAft>
              <a:buClr>
                <a:schemeClr val="dk1"/>
              </a:buClr>
              <a:buSzPts val="1700"/>
              <a:buFont typeface="Helvetica Neue"/>
              <a:buChar char="●"/>
            </a:pPr>
            <a:r>
              <a:rPr lang="en-GB" sz="1700" b="1">
                <a:solidFill>
                  <a:schemeClr val="dk1"/>
                </a:solidFill>
                <a:latin typeface="Helvetica Neue"/>
                <a:ea typeface="Helvetica Neue"/>
                <a:cs typeface="Helvetica Neue"/>
                <a:sym typeface="Helvetica Neue"/>
              </a:rPr>
              <a:t>Objetos de JS </a:t>
            </a:r>
            <a:endParaRPr sz="1700" b="1">
              <a:solidFill>
                <a:schemeClr val="dk1"/>
              </a:solidFill>
              <a:latin typeface="Helvetica Neue"/>
              <a:ea typeface="Helvetica Neue"/>
              <a:cs typeface="Helvetica Neue"/>
              <a:sym typeface="Helvetica Neue"/>
            </a:endParaRPr>
          </a:p>
          <a:p>
            <a:pPr marL="457200" lvl="0" indent="-336550" algn="l" rtl="0">
              <a:spcBef>
                <a:spcPts val="0"/>
              </a:spcBef>
              <a:spcAft>
                <a:spcPts val="0"/>
              </a:spcAft>
              <a:buClr>
                <a:schemeClr val="dk2"/>
              </a:buClr>
              <a:buSzPts val="1700"/>
              <a:buFont typeface="Helvetica Neue Light"/>
              <a:buChar char="●"/>
            </a:pPr>
            <a:r>
              <a:rPr lang="en-GB" sz="1700" b="1">
                <a:solidFill>
                  <a:schemeClr val="dk1"/>
                </a:solidFill>
                <a:latin typeface="Helvetica Neue"/>
                <a:ea typeface="Helvetica Neue"/>
                <a:cs typeface="Helvetica Neue"/>
                <a:sym typeface="Helvetica Neue"/>
              </a:rPr>
              <a:t>Arrays - </a:t>
            </a:r>
            <a:r>
              <a:rPr lang="en-GB" sz="1700" b="1">
                <a:solidFill>
                  <a:srgbClr val="9CCC65"/>
                </a:solidFill>
                <a:latin typeface="Helvetica Neue"/>
                <a:ea typeface="Helvetica Neue"/>
                <a:cs typeface="Helvetica Neue"/>
                <a:sym typeface="Helvetica Neue"/>
              </a:rPr>
              <a:t>HOY</a:t>
            </a:r>
            <a:endParaRPr sz="1700">
              <a:solidFill>
                <a:srgbClr val="9CCC65"/>
              </a:solidFill>
              <a:latin typeface="Helvetica Neue Light"/>
              <a:ea typeface="Helvetica Neue Light"/>
              <a:cs typeface="Helvetica Neue Light"/>
              <a:sym typeface="Helvetica Neue Light"/>
            </a:endParaRPr>
          </a:p>
          <a:p>
            <a:pPr marL="457200" lvl="0" indent="-336550" algn="l" rtl="0">
              <a:spcBef>
                <a:spcPts val="0"/>
              </a:spcBef>
              <a:spcAft>
                <a:spcPts val="0"/>
              </a:spcAft>
              <a:buClr>
                <a:schemeClr val="dk2"/>
              </a:buClr>
              <a:buSzPts val="1700"/>
              <a:buFont typeface="Helvetica Neue Light"/>
              <a:buChar char="●"/>
            </a:pPr>
            <a:r>
              <a:rPr lang="en-GB" sz="1700">
                <a:solidFill>
                  <a:schemeClr val="dk2"/>
                </a:solidFill>
                <a:latin typeface="Helvetica Neue Light"/>
                <a:ea typeface="Helvetica Neue Light"/>
                <a:cs typeface="Helvetica Neue Light"/>
                <a:sym typeface="Helvetica Neue Light"/>
              </a:rPr>
              <a:t>Métodos de búsqueda y filtrado sobre el Array</a:t>
            </a:r>
            <a:endParaRPr sz="1700">
              <a:solidFill>
                <a:schemeClr val="dk2"/>
              </a:solidFill>
            </a:endParaRPr>
          </a:p>
        </p:txBody>
      </p:sp>
      <p:pic>
        <p:nvPicPr>
          <p:cNvPr id="702" name="Google Shape;702;p116"/>
          <p:cNvPicPr preferRelativeResize="0"/>
          <p:nvPr/>
        </p:nvPicPr>
        <p:blipFill>
          <a:blip r:embed="rId5">
            <a:alphaModFix/>
          </a:blip>
          <a:stretch>
            <a:fillRect/>
          </a:stretch>
        </p:blipFill>
        <p:spPr>
          <a:xfrm>
            <a:off x="8116177" y="1847225"/>
            <a:ext cx="294750" cy="294750"/>
          </a:xfrm>
          <a:prstGeom prst="rect">
            <a:avLst/>
          </a:prstGeom>
          <a:noFill/>
          <a:ln>
            <a:noFill/>
          </a:ln>
        </p:spPr>
      </p:pic>
      <p:pic>
        <p:nvPicPr>
          <p:cNvPr id="703" name="Google Shape;703;p116"/>
          <p:cNvPicPr preferRelativeResize="0"/>
          <p:nvPr/>
        </p:nvPicPr>
        <p:blipFill>
          <a:blip r:embed="rId5">
            <a:alphaModFix/>
          </a:blip>
          <a:stretch>
            <a:fillRect/>
          </a:stretch>
        </p:blipFill>
        <p:spPr>
          <a:xfrm>
            <a:off x="7821427" y="2141975"/>
            <a:ext cx="294750" cy="294750"/>
          </a:xfrm>
          <a:prstGeom prst="rect">
            <a:avLst/>
          </a:prstGeom>
          <a:noFill/>
          <a:ln>
            <a:noFill/>
          </a:ln>
        </p:spPr>
      </p:pic>
      <p:pic>
        <p:nvPicPr>
          <p:cNvPr id="704" name="Google Shape;704;p116"/>
          <p:cNvPicPr preferRelativeResize="0"/>
          <p:nvPr/>
        </p:nvPicPr>
        <p:blipFill>
          <a:blip r:embed="rId5">
            <a:alphaModFix/>
          </a:blip>
          <a:stretch>
            <a:fillRect/>
          </a:stretch>
        </p:blipFill>
        <p:spPr>
          <a:xfrm>
            <a:off x="5976677" y="2619150"/>
            <a:ext cx="294750" cy="294750"/>
          </a:xfrm>
          <a:prstGeom prst="rect">
            <a:avLst/>
          </a:prstGeom>
          <a:noFill/>
          <a:ln>
            <a:noFill/>
          </a:ln>
        </p:spPr>
      </p:pic>
      <p:pic>
        <p:nvPicPr>
          <p:cNvPr id="705" name="Google Shape;705;p116"/>
          <p:cNvPicPr preferRelativeResize="0"/>
          <p:nvPr/>
        </p:nvPicPr>
        <p:blipFill>
          <a:blip r:embed="rId6">
            <a:alphaModFix/>
          </a:blip>
          <a:stretch>
            <a:fillRect/>
          </a:stretch>
        </p:blipFill>
        <p:spPr>
          <a:xfrm>
            <a:off x="5584426" y="3746927"/>
            <a:ext cx="294750" cy="294750"/>
          </a:xfrm>
          <a:prstGeom prst="rect">
            <a:avLst/>
          </a:prstGeom>
          <a:noFill/>
          <a:ln>
            <a:noFill/>
          </a:ln>
        </p:spPr>
      </p:pic>
      <p:pic>
        <p:nvPicPr>
          <p:cNvPr id="706" name="Google Shape;706;p116"/>
          <p:cNvPicPr preferRelativeResize="0"/>
          <p:nvPr/>
        </p:nvPicPr>
        <p:blipFill>
          <a:blip r:embed="rId5">
            <a:alphaModFix/>
          </a:blip>
          <a:stretch>
            <a:fillRect/>
          </a:stretch>
        </p:blipFill>
        <p:spPr>
          <a:xfrm>
            <a:off x="6478227" y="2913900"/>
            <a:ext cx="294750" cy="2947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8E7E3"/>
        </a:solidFill>
        <a:effectLst/>
      </p:bgPr>
    </p:bg>
    <p:spTree>
      <p:nvGrpSpPr>
        <p:cNvPr id="1" name="Shape 710"/>
        <p:cNvGrpSpPr/>
        <p:nvPr/>
      </p:nvGrpSpPr>
      <p:grpSpPr>
        <a:xfrm>
          <a:off x="0" y="0"/>
          <a:ext cx="0" cy="0"/>
          <a:chOff x="0" y="0"/>
          <a:chExt cx="0" cy="0"/>
        </a:xfrm>
      </p:grpSpPr>
      <p:sp>
        <p:nvSpPr>
          <p:cNvPr id="711" name="Google Shape;711;p117"/>
          <p:cNvSpPr txBox="1"/>
          <p:nvPr/>
        </p:nvSpPr>
        <p:spPr>
          <a:xfrm>
            <a:off x="1443000" y="2520825"/>
            <a:ext cx="62580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i="1">
                <a:latin typeface="Anton"/>
                <a:ea typeface="Anton"/>
                <a:cs typeface="Anton"/>
                <a:sym typeface="Anton"/>
              </a:rPr>
              <a:t>INCORPORAR ARRAYS</a:t>
            </a:r>
            <a:endParaRPr sz="4000" i="1">
              <a:latin typeface="Anton"/>
              <a:ea typeface="Anton"/>
              <a:cs typeface="Anton"/>
              <a:sym typeface="Anton"/>
            </a:endParaRPr>
          </a:p>
          <a:p>
            <a:pPr marL="0" marR="0" lvl="0" indent="0" algn="ctr" rtl="0">
              <a:lnSpc>
                <a:spcPct val="100000"/>
              </a:lnSpc>
              <a:spcBef>
                <a:spcPts val="0"/>
              </a:spcBef>
              <a:spcAft>
                <a:spcPts val="0"/>
              </a:spcAft>
              <a:buClr>
                <a:srgbClr val="000000"/>
              </a:buClr>
              <a:buSzPts val="4000"/>
              <a:buFont typeface="Arial"/>
              <a:buNone/>
            </a:pPr>
            <a:endParaRPr sz="4000" i="1">
              <a:latin typeface="Anton"/>
              <a:ea typeface="Anton"/>
              <a:cs typeface="Anton"/>
              <a:sym typeface="Anton"/>
            </a:endParaRPr>
          </a:p>
        </p:txBody>
      </p:sp>
      <p:sp>
        <p:nvSpPr>
          <p:cNvPr id="712" name="Google Shape;712;p117"/>
          <p:cNvSpPr txBox="1"/>
          <p:nvPr/>
        </p:nvSpPr>
        <p:spPr>
          <a:xfrm>
            <a:off x="938100" y="3509925"/>
            <a:ext cx="7267800" cy="8847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1"/>
              </a:buClr>
              <a:buSzPts val="1100"/>
              <a:buFont typeface="Arial"/>
              <a:buNone/>
            </a:pPr>
            <a:r>
              <a:rPr lang="en-GB" sz="2000">
                <a:solidFill>
                  <a:schemeClr val="dk1"/>
                </a:solidFill>
                <a:latin typeface="Helvetica Neue Light"/>
                <a:ea typeface="Helvetica Neue Light"/>
                <a:cs typeface="Helvetica Neue Light"/>
                <a:sym typeface="Helvetica Neue Light"/>
              </a:rPr>
              <a:t>Armar tu estructura de datos</a:t>
            </a:r>
            <a:endParaRPr sz="2000">
              <a:solidFill>
                <a:schemeClr val="dk1"/>
              </a:solidFill>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2000"/>
              <a:buFont typeface="Arial"/>
              <a:buNone/>
            </a:pPr>
            <a:endParaRPr sz="2000" b="0" i="0" u="none" strike="noStrike" cap="none">
              <a:solidFill>
                <a:schemeClr val="dk1"/>
              </a:solidFill>
              <a:highlight>
                <a:schemeClr val="lt1"/>
              </a:highlight>
              <a:latin typeface="Helvetica Neue Light"/>
              <a:ea typeface="Helvetica Neue Light"/>
              <a:cs typeface="Helvetica Neue Light"/>
              <a:sym typeface="Helvetica Neue Light"/>
            </a:endParaRPr>
          </a:p>
        </p:txBody>
      </p:sp>
      <p:pic>
        <p:nvPicPr>
          <p:cNvPr id="713" name="Google Shape;713;p117"/>
          <p:cNvPicPr preferRelativeResize="0"/>
          <p:nvPr/>
        </p:nvPicPr>
        <p:blipFill rotWithShape="1">
          <a:blip r:embed="rId3">
            <a:alphaModFix/>
          </a:blip>
          <a:srcRect/>
          <a:stretch/>
        </p:blipFill>
        <p:spPr>
          <a:xfrm>
            <a:off x="7567925" y="4659625"/>
            <a:ext cx="1186526" cy="330675"/>
          </a:xfrm>
          <a:prstGeom prst="rect">
            <a:avLst/>
          </a:prstGeom>
          <a:noFill/>
          <a:ln>
            <a:noFill/>
          </a:ln>
        </p:spPr>
      </p:pic>
      <p:pic>
        <p:nvPicPr>
          <p:cNvPr id="714" name="Google Shape;714;p117"/>
          <p:cNvPicPr preferRelativeResize="0"/>
          <p:nvPr/>
        </p:nvPicPr>
        <p:blipFill>
          <a:blip r:embed="rId4">
            <a:alphaModFix/>
          </a:blip>
          <a:stretch>
            <a:fillRect/>
          </a:stretch>
        </p:blipFill>
        <p:spPr>
          <a:xfrm>
            <a:off x="3928675" y="949200"/>
            <a:ext cx="1286650" cy="128957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graphicFrame>
        <p:nvGraphicFramePr>
          <p:cNvPr id="719" name="Google Shape;719;p118"/>
          <p:cNvGraphicFramePr/>
          <p:nvPr/>
        </p:nvGraphicFramePr>
        <p:xfrm>
          <a:off x="148226" y="143200"/>
          <a:ext cx="3000000" cy="3000000"/>
        </p:xfrm>
        <a:graphic>
          <a:graphicData uri="http://schemas.openxmlformats.org/drawingml/2006/table">
            <a:tbl>
              <a:tblPr>
                <a:noFill/>
                <a:tableStyleId>{B7162E0D-63C1-49C7-90FE-EE61F105313D}</a:tableStyleId>
              </a:tblPr>
              <a:tblGrid>
                <a:gridCol w="2955875">
                  <a:extLst>
                    <a:ext uri="{9D8B030D-6E8A-4147-A177-3AD203B41FA5}">
                      <a16:colId xmlns:a16="http://schemas.microsoft.com/office/drawing/2014/main" val="20000"/>
                    </a:ext>
                  </a:extLst>
                </a:gridCol>
                <a:gridCol w="3822275">
                  <a:extLst>
                    <a:ext uri="{9D8B030D-6E8A-4147-A177-3AD203B41FA5}">
                      <a16:colId xmlns:a16="http://schemas.microsoft.com/office/drawing/2014/main" val="20001"/>
                    </a:ext>
                  </a:extLst>
                </a:gridCol>
                <a:gridCol w="2069375">
                  <a:extLst>
                    <a:ext uri="{9D8B030D-6E8A-4147-A177-3AD203B41FA5}">
                      <a16:colId xmlns:a16="http://schemas.microsoft.com/office/drawing/2014/main" val="20002"/>
                    </a:ext>
                  </a:extLst>
                </a:gridCol>
              </a:tblGrid>
              <a:tr h="624850">
                <a:tc gridSpan="3">
                  <a:txBody>
                    <a:bodyPr/>
                    <a:lstStyle/>
                    <a:p>
                      <a:pPr marL="0" marR="0" lvl="0" indent="0" algn="l" rtl="0">
                        <a:lnSpc>
                          <a:spcPct val="100000"/>
                        </a:lnSpc>
                        <a:spcBef>
                          <a:spcPts val="0"/>
                        </a:spcBef>
                        <a:spcAft>
                          <a:spcPts val="0"/>
                        </a:spcAft>
                        <a:buClr>
                          <a:srgbClr val="000000"/>
                        </a:buClr>
                        <a:buSzPts val="2400"/>
                        <a:buFont typeface="Arial"/>
                        <a:buNone/>
                      </a:pPr>
                      <a:r>
                        <a:rPr lang="en-GB" sz="2400" i="1">
                          <a:solidFill>
                            <a:schemeClr val="dk1"/>
                          </a:solidFill>
                          <a:latin typeface="Anton"/>
                          <a:ea typeface="Anton"/>
                          <a:cs typeface="Anton"/>
                          <a:sym typeface="Anton"/>
                        </a:rPr>
                        <a:t>INCORPORAR ARRAYS</a:t>
                      </a:r>
                      <a:endParaRPr sz="2400" i="1">
                        <a:solidFill>
                          <a:schemeClr val="dk1"/>
                        </a:solidFill>
                        <a:latin typeface="Anton"/>
                        <a:ea typeface="Anton"/>
                        <a:cs typeface="Anton"/>
                        <a:sym typeface="Anton"/>
                      </a:endParaRPr>
                    </a:p>
                  </a:txBody>
                  <a:tcPr marL="91425" marR="91425" marT="162000"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E9E9E"/>
                    </a:solidFill>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0"/>
                  </a:ext>
                </a:extLst>
              </a:tr>
              <a:tr h="1179375">
                <a:tc gridSpan="2">
                  <a:txBody>
                    <a:bodyPr/>
                    <a:lstStyle/>
                    <a:p>
                      <a:pPr marL="0" marR="0" lvl="0" indent="0" algn="l" rtl="0">
                        <a:lnSpc>
                          <a:spcPct val="100000"/>
                        </a:lnSpc>
                        <a:spcBef>
                          <a:spcPts val="0"/>
                        </a:spcBef>
                        <a:spcAft>
                          <a:spcPts val="0"/>
                        </a:spcAft>
                        <a:buClr>
                          <a:srgbClr val="000000"/>
                        </a:buClr>
                        <a:buSzPts val="1600"/>
                        <a:buFont typeface="Arial"/>
                        <a:buNone/>
                      </a:pPr>
                      <a:r>
                        <a:rPr lang="en-GB" b="1" u="none" strike="noStrike" cap="none">
                          <a:latin typeface="Helvetica Neue"/>
                          <a:ea typeface="Helvetica Neue"/>
                          <a:cs typeface="Helvetica Neue"/>
                          <a:sym typeface="Helvetica Neue"/>
                        </a:rPr>
                        <a:t>Formato: </a:t>
                      </a:r>
                      <a:r>
                        <a:rPr lang="en-GB">
                          <a:solidFill>
                            <a:schemeClr val="dk1"/>
                          </a:solidFill>
                          <a:latin typeface="Helvetica Neue Light"/>
                          <a:ea typeface="Helvetica Neue Light"/>
                          <a:cs typeface="Helvetica Neue Light"/>
                          <a:sym typeface="Helvetica Neue Light"/>
                        </a:rPr>
                        <a:t>Página HTML y  código fuente en JavaScript. Debe identificar el apellido del estudiante en el nombre de archivo comprimido por “claseApellido”. </a:t>
                      </a:r>
                      <a:endParaRPr u="none" strike="noStrike" cap="none">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Clr>
                          <a:srgbClr val="000000"/>
                        </a:buClr>
                        <a:buSzPts val="1600"/>
                        <a:buFont typeface="Arial"/>
                        <a:buNone/>
                      </a:pPr>
                      <a:r>
                        <a:rPr lang="en-GB" b="1" u="none" strike="noStrike" cap="none">
                          <a:latin typeface="Helvetica Neue"/>
                          <a:ea typeface="Helvetica Neue"/>
                          <a:cs typeface="Helvetica Neue"/>
                          <a:sym typeface="Helvetica Neue"/>
                        </a:rPr>
                        <a:t>Sugerencia: </a:t>
                      </a:r>
                      <a:r>
                        <a:rPr lang="en-GB">
                          <a:latin typeface="Helvetica Neue Light"/>
                          <a:ea typeface="Helvetica Neue Light"/>
                          <a:cs typeface="Helvetica Neue Light"/>
                          <a:sym typeface="Helvetica Neue Light"/>
                        </a:rPr>
                        <a:t>Los Array cumplen el papel de listas en el programa. Principalmente, los usamos para agrupar elementos de un mismo tipo. Siempre que sea posible emplear los métodos disponibles para trabajar con ellos</a:t>
                      </a:r>
                      <a:endParaRPr u="none" strike="noStrike" cap="none">
                        <a:latin typeface="Helvetica Neue Light"/>
                        <a:ea typeface="Helvetica Neue Light"/>
                        <a:cs typeface="Helvetica Neue Light"/>
                        <a:sym typeface="Helvetica Neue Ligh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s-AR"/>
                    </a:p>
                  </a:txBody>
                  <a:tcPr/>
                </a:tc>
                <a:tc>
                  <a:txBody>
                    <a:bodyPr/>
                    <a:lstStyle/>
                    <a:p>
                      <a:pPr marL="0" marR="0" lvl="0" indent="0" algn="ctr" rtl="0">
                        <a:lnSpc>
                          <a:spcPct val="100000"/>
                        </a:lnSpc>
                        <a:spcBef>
                          <a:spcPts val="0"/>
                        </a:spcBef>
                        <a:spcAft>
                          <a:spcPts val="0"/>
                        </a:spcAft>
                        <a:buClr>
                          <a:srgbClr val="000000"/>
                        </a:buClr>
                        <a:buSzPts val="1500"/>
                        <a:buFont typeface="Arial"/>
                        <a:buNone/>
                      </a:pPr>
                      <a:endParaRPr sz="1500" u="none" strike="noStrike" cap="none">
                        <a:latin typeface="Helvetica Neue"/>
                        <a:ea typeface="Helvetica Neue"/>
                        <a:cs typeface="Helvetica Neue"/>
                        <a:sym typeface="Helvetica Neue"/>
                      </a:endParaRPr>
                    </a:p>
                  </a:txBody>
                  <a:tcPr marL="91425" marR="91425" marT="91425" marB="91425">
                    <a:lnL w="9525" cap="flat" cmpd="sng">
                      <a:solidFill>
                        <a:srgbClr val="000000"/>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706925">
                <a:tc gridSpan="3">
                  <a:txBody>
                    <a:bodyPr/>
                    <a:lstStyle/>
                    <a:p>
                      <a:pPr marL="0" marR="0" lvl="0" indent="0" algn="l" rtl="0">
                        <a:lnSpc>
                          <a:spcPct val="100000"/>
                        </a:lnSpc>
                        <a:spcBef>
                          <a:spcPts val="0"/>
                        </a:spcBef>
                        <a:spcAft>
                          <a:spcPts val="0"/>
                        </a:spcAft>
                        <a:buClr>
                          <a:srgbClr val="000000"/>
                        </a:buClr>
                        <a:buSzPts val="200"/>
                        <a:buFont typeface="Arial"/>
                        <a:buNone/>
                      </a:pPr>
                      <a:br>
                        <a:rPr lang="en-GB" b="1"/>
                      </a:br>
                      <a:r>
                        <a:rPr lang="en-GB" b="1" u="none" strike="noStrike" cap="none"/>
                        <a:t>&gt;&gt;</a:t>
                      </a:r>
                      <a:r>
                        <a:rPr lang="en-GB" b="1" u="none" strike="noStrike" cap="none">
                          <a:solidFill>
                            <a:srgbClr val="4D5156"/>
                          </a:solidFill>
                        </a:rPr>
                        <a:t> </a:t>
                      </a:r>
                      <a:r>
                        <a:rPr lang="en-GB" b="1" u="none" strike="noStrike" cap="none">
                          <a:latin typeface="Helvetica Neue"/>
                          <a:ea typeface="Helvetica Neue"/>
                          <a:cs typeface="Helvetica Neue"/>
                          <a:sym typeface="Helvetica Neue"/>
                        </a:rPr>
                        <a:t>Consigna:</a:t>
                      </a:r>
                      <a:r>
                        <a:rPr lang="en-GB" u="none" strike="noStrike" cap="none">
                          <a:latin typeface="Helvetica Neue Light"/>
                          <a:ea typeface="Helvetica Neue Light"/>
                          <a:cs typeface="Helvetica Neue Light"/>
                          <a:sym typeface="Helvetica Neue Light"/>
                        </a:rPr>
                        <a:t> </a:t>
                      </a:r>
                      <a:r>
                        <a:rPr lang="en-GB">
                          <a:solidFill>
                            <a:schemeClr val="dk1"/>
                          </a:solidFill>
                          <a:latin typeface="Helvetica Neue Light"/>
                          <a:ea typeface="Helvetica Neue Light"/>
                          <a:cs typeface="Helvetica Neue Light"/>
                          <a:sym typeface="Helvetica Neue Light"/>
                        </a:rPr>
                        <a:t>Traslada al proyecto integrador el concepto de objetos, visto en la clase de hoy. A partir de los ejemplos mostrados la primera clase, y en función del tipo de simulador que hayas elegido, deberás:</a:t>
                      </a:r>
                      <a:endParaRPr>
                        <a:solidFill>
                          <a:schemeClr val="dk1"/>
                        </a:solidFill>
                        <a:latin typeface="Helvetica Neue Light"/>
                        <a:ea typeface="Helvetica Neue Light"/>
                        <a:cs typeface="Helvetica Neue Light"/>
                        <a:sym typeface="Helvetica Neue Light"/>
                      </a:endParaRPr>
                    </a:p>
                    <a:p>
                      <a:pPr marL="457200" lvl="0" indent="-317500" algn="l" rtl="0">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Incorporar al menos un Array en tu proyecto.</a:t>
                      </a:r>
                      <a:endParaRPr>
                        <a:solidFill>
                          <a:schemeClr val="dk1"/>
                        </a:solidFill>
                        <a:latin typeface="Helvetica Neue Light"/>
                        <a:ea typeface="Helvetica Neue Light"/>
                        <a:cs typeface="Helvetica Neue Light"/>
                        <a:sym typeface="Helvetica Neue Light"/>
                      </a:endParaRPr>
                    </a:p>
                    <a:p>
                      <a:pPr marL="457200" lvl="0" indent="-317500" algn="l" rtl="0">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Utilizar algunos de los métodos o propiedades vistos en la clase.</a:t>
                      </a:r>
                      <a:endParaRPr>
                        <a:solidFill>
                          <a:schemeClr val="dk1"/>
                        </a:solidFill>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Clr>
                          <a:srgbClr val="000000"/>
                        </a:buClr>
                        <a:buSzPts val="1700"/>
                        <a:buFont typeface="Arial"/>
                        <a:buNone/>
                      </a:pPr>
                      <a:r>
                        <a:rPr lang="en-GB" b="1" u="none" strike="noStrike" cap="none"/>
                        <a:t>&gt;&gt;</a:t>
                      </a:r>
                      <a:r>
                        <a:rPr lang="en-GB" b="1" u="none" strike="noStrike" cap="none">
                          <a:solidFill>
                            <a:schemeClr val="dk1"/>
                          </a:solidFill>
                          <a:latin typeface="Helvetica Neue"/>
                          <a:ea typeface="Helvetica Neue"/>
                          <a:cs typeface="Helvetica Neue"/>
                          <a:sym typeface="Helvetica Neue"/>
                        </a:rPr>
                        <a:t>Aspectos a incluir en el entregable:</a:t>
                      </a:r>
                      <a:endParaRPr b="1" u="none" strike="noStrike" cap="none">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700"/>
                        <a:buFont typeface="Arial"/>
                        <a:buNone/>
                      </a:pPr>
                      <a:r>
                        <a:rPr lang="en-GB">
                          <a:solidFill>
                            <a:schemeClr val="dk1"/>
                          </a:solidFill>
                          <a:latin typeface="Helvetica Neue Light"/>
                          <a:ea typeface="Helvetica Neue Light"/>
                          <a:cs typeface="Helvetica Neue Light"/>
                          <a:sym typeface="Helvetica Neue Light"/>
                        </a:rPr>
                        <a:t>Archivo HTML y Archivo JS, referenciado en el HTML por etiqueta &lt;script src="js/miarchivo.js"&gt;&lt;/script&gt;, que incluya la definición de un algoritmo en JavaScript que emplee array para agrupar elementos similares.</a:t>
                      </a:r>
                      <a:endParaRPr>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Clr>
                          <a:schemeClr val="dk1"/>
                        </a:buClr>
                        <a:buSzPts val="1700"/>
                        <a:buFont typeface="Arial"/>
                        <a:buNone/>
                      </a:pPr>
                      <a:r>
                        <a:rPr lang="en-GB" b="1" u="none" strike="noStrike" cap="none"/>
                        <a:t>&gt;&gt;Ejemplo:</a:t>
                      </a:r>
                      <a:endParaRPr b="1" u="none" strike="noStrike" cap="none"/>
                    </a:p>
                    <a:p>
                      <a:pPr marL="0" lvl="0" indent="0" algn="l" rtl="0">
                        <a:spcBef>
                          <a:spcPts val="0"/>
                        </a:spcBef>
                        <a:spcAft>
                          <a:spcPts val="0"/>
                        </a:spcAft>
                        <a:buClr>
                          <a:schemeClr val="dk1"/>
                        </a:buClr>
                        <a:buSzPts val="1100"/>
                        <a:buFont typeface="Arial"/>
                        <a:buNone/>
                      </a:pPr>
                      <a:r>
                        <a:rPr lang="en-GB">
                          <a:solidFill>
                            <a:schemeClr val="dk1"/>
                          </a:solidFill>
                          <a:latin typeface="Helvetica Neue Light"/>
                          <a:ea typeface="Helvetica Neue Light"/>
                          <a:cs typeface="Helvetica Neue Light"/>
                          <a:sym typeface="Helvetica Neue Light"/>
                        </a:rPr>
                        <a:t>Podemos crear arrays para los objetos identificados en el simulador la clase anterior, Ejemplo: Array de Productos, Array de Personas,Array de Libros, Array de Autos,  Array de Comidas,  Array de Bebidas, Array de Tareas, etc.</a:t>
                      </a:r>
                      <a:endParaRPr>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Clr>
                          <a:schemeClr val="dk1"/>
                        </a:buClr>
                        <a:buSzPts val="1700"/>
                        <a:buFont typeface="Arial"/>
                        <a:buNone/>
                      </a:pPr>
                      <a:endParaRPr sz="17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2"/>
                  </a:ext>
                </a:extLst>
              </a:tr>
            </a:tbl>
          </a:graphicData>
        </a:graphic>
      </p:graphicFrame>
      <p:pic>
        <p:nvPicPr>
          <p:cNvPr id="720" name="Google Shape;720;p118"/>
          <p:cNvPicPr preferRelativeResize="0"/>
          <p:nvPr/>
        </p:nvPicPr>
        <p:blipFill rotWithShape="1">
          <a:blip r:embed="rId3">
            <a:alphaModFix/>
          </a:blip>
          <a:srcRect/>
          <a:stretch/>
        </p:blipFill>
        <p:spPr>
          <a:xfrm>
            <a:off x="7621175" y="4543350"/>
            <a:ext cx="1186526" cy="330675"/>
          </a:xfrm>
          <a:prstGeom prst="rect">
            <a:avLst/>
          </a:prstGeom>
          <a:noFill/>
          <a:ln>
            <a:noFill/>
          </a:ln>
        </p:spPr>
      </p:pic>
      <p:pic>
        <p:nvPicPr>
          <p:cNvPr id="721" name="Google Shape;721;p118"/>
          <p:cNvPicPr preferRelativeResize="0"/>
          <p:nvPr/>
        </p:nvPicPr>
        <p:blipFill>
          <a:blip r:embed="rId4">
            <a:alphaModFix/>
          </a:blip>
          <a:stretch>
            <a:fillRect/>
          </a:stretch>
        </p:blipFill>
        <p:spPr>
          <a:xfrm>
            <a:off x="7173525" y="974625"/>
            <a:ext cx="1634175" cy="640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5"/>
        <p:cNvGrpSpPr/>
        <p:nvPr/>
      </p:nvGrpSpPr>
      <p:grpSpPr>
        <a:xfrm>
          <a:off x="0" y="0"/>
          <a:ext cx="0" cy="0"/>
          <a:chOff x="0" y="0"/>
          <a:chExt cx="0" cy="0"/>
        </a:xfrm>
      </p:grpSpPr>
      <p:pic>
        <p:nvPicPr>
          <p:cNvPr id="726" name="Google Shape;726;p119"/>
          <p:cNvPicPr preferRelativeResize="0"/>
          <p:nvPr/>
        </p:nvPicPr>
        <p:blipFill rotWithShape="1">
          <a:blip r:embed="rId4">
            <a:alphaModFix/>
          </a:blip>
          <a:srcRect/>
          <a:stretch/>
        </p:blipFill>
        <p:spPr>
          <a:xfrm>
            <a:off x="3978763" y="433050"/>
            <a:ext cx="1186525" cy="1186525"/>
          </a:xfrm>
          <a:prstGeom prst="rect">
            <a:avLst/>
          </a:prstGeom>
          <a:noFill/>
          <a:ln>
            <a:noFill/>
          </a:ln>
        </p:spPr>
      </p:pic>
      <p:sp>
        <p:nvSpPr>
          <p:cNvPr id="727" name="Google Shape;727;p119"/>
          <p:cNvSpPr txBox="1"/>
          <p:nvPr/>
        </p:nvSpPr>
        <p:spPr>
          <a:xfrm>
            <a:off x="999025" y="1705225"/>
            <a:ext cx="7146000" cy="279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E8E7E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000"/>
              <a:buFont typeface="Arial"/>
              <a:buNone/>
            </a:pPr>
            <a:r>
              <a:rPr lang="en-GB" sz="3000" b="0" i="1" u="none" strike="noStrike" cap="none">
                <a:solidFill>
                  <a:srgbClr val="EEFF41"/>
                </a:solidFill>
                <a:latin typeface="Anton"/>
                <a:ea typeface="Anton"/>
                <a:cs typeface="Anton"/>
                <a:sym typeface="Anton"/>
              </a:rPr>
              <a:t>¡PARA PENSAR!</a:t>
            </a:r>
            <a:endParaRPr sz="3000" b="0" i="1" u="none" strike="noStrike" cap="none">
              <a:solidFill>
                <a:srgbClr val="EEFF41"/>
              </a:solidFill>
              <a:latin typeface="Didact Gothic"/>
              <a:ea typeface="Didact Gothic"/>
              <a:cs typeface="Didact Gothic"/>
              <a:sym typeface="Didact Gothic"/>
            </a:endParaRPr>
          </a:p>
          <a:p>
            <a:pPr marL="0" marR="0" lvl="0" indent="0" algn="ctr" rtl="0">
              <a:lnSpc>
                <a:spcPct val="100000"/>
              </a:lnSpc>
              <a:spcBef>
                <a:spcPts val="1000"/>
              </a:spcBef>
              <a:spcAft>
                <a:spcPts val="0"/>
              </a:spcAft>
              <a:buClr>
                <a:srgbClr val="000000"/>
              </a:buClr>
              <a:buSzPts val="2000"/>
              <a:buFont typeface="Arial"/>
              <a:buNone/>
            </a:pPr>
            <a:r>
              <a:rPr lang="en-GB" sz="2000" b="0" i="1" u="none" strike="noStrike" cap="none">
                <a:solidFill>
                  <a:schemeClr val="lt1"/>
                </a:solidFill>
                <a:latin typeface="Helvetica Neue Light"/>
                <a:ea typeface="Helvetica Neue Light"/>
                <a:cs typeface="Helvetica Neue Light"/>
                <a:sym typeface="Helvetica Neue Light"/>
              </a:rPr>
              <a:t>¿Te gustaría comprobar tus conocimientos de la clase?</a:t>
            </a:r>
            <a:endParaRPr sz="2000" b="0" i="1" u="none" strike="noStrike" cap="none">
              <a:solidFill>
                <a:schemeClr val="lt1"/>
              </a:solidFill>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Clr>
                <a:schemeClr val="dk1"/>
              </a:buClr>
              <a:buSzPts val="3600"/>
              <a:buFont typeface="Arial"/>
              <a:buNone/>
            </a:pPr>
            <a:endParaRPr sz="2000" b="0" i="1" u="none" strike="noStrike" cap="none">
              <a:solidFill>
                <a:schemeClr val="lt1"/>
              </a:solidFill>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chemeClr val="lt1"/>
                </a:solidFill>
                <a:latin typeface="Helvetica Neue Light"/>
                <a:ea typeface="Helvetica Neue Light"/>
                <a:cs typeface="Helvetica Neue Light"/>
                <a:sym typeface="Helvetica Neue Light"/>
              </a:rPr>
              <a:t>Te compartimos a través del chat de zoom</a:t>
            </a:r>
            <a:endParaRPr sz="1600" b="0" i="0" u="sng" strike="noStrike" cap="none">
              <a:solidFill>
                <a:schemeClr val="lt1"/>
              </a:solidFill>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chemeClr val="lt1"/>
                </a:solidFill>
                <a:latin typeface="Helvetica Neue Light"/>
                <a:ea typeface="Helvetica Neue Light"/>
                <a:cs typeface="Helvetica Neue Light"/>
                <a:sym typeface="Helvetica Neue Light"/>
              </a:rPr>
              <a:t> el enlace a un breve quiz de tarea.</a:t>
            </a:r>
            <a:endParaRPr sz="2000" b="0" i="0" u="none" strike="noStrike" cap="none">
              <a:solidFill>
                <a:schemeClr val="lt1"/>
              </a:solidFill>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Clr>
                <a:srgbClr val="000000"/>
              </a:buClr>
              <a:buSzPts val="1200"/>
              <a:buFont typeface="Arial"/>
              <a:buNone/>
            </a:pPr>
            <a:r>
              <a:rPr lang="en-GB" sz="1200" b="0" i="1" u="none" strike="noStrike" cap="none">
                <a:solidFill>
                  <a:schemeClr val="accent6"/>
                </a:solidFill>
                <a:latin typeface="Helvetica Neue Light"/>
                <a:ea typeface="Helvetica Neue Light"/>
                <a:cs typeface="Helvetica Neue Light"/>
                <a:sym typeface="Helvetica Neue Light"/>
              </a:rPr>
              <a:t>Para el profesor:</a:t>
            </a:r>
            <a:endParaRPr sz="1200" b="0" i="1" u="none" strike="noStrike" cap="none">
              <a:solidFill>
                <a:schemeClr val="accent6"/>
              </a:solidFill>
              <a:latin typeface="Helvetica Neue Light"/>
              <a:ea typeface="Helvetica Neue Light"/>
              <a:cs typeface="Helvetica Neue Light"/>
              <a:sym typeface="Helvetica Neue Light"/>
            </a:endParaRPr>
          </a:p>
          <a:p>
            <a:pPr marL="457200" marR="0" lvl="0" indent="-304800" algn="ctr" rtl="0">
              <a:lnSpc>
                <a:spcPct val="100000"/>
              </a:lnSpc>
              <a:spcBef>
                <a:spcPts val="0"/>
              </a:spcBef>
              <a:spcAft>
                <a:spcPts val="0"/>
              </a:spcAft>
              <a:buClr>
                <a:schemeClr val="accent6"/>
              </a:buClr>
              <a:buSzPts val="1200"/>
              <a:buFont typeface="Helvetica Neue Light"/>
              <a:buChar char="-"/>
            </a:pPr>
            <a:r>
              <a:rPr lang="en-GB" sz="1200" b="0" i="1" u="none" strike="noStrike" cap="none">
                <a:solidFill>
                  <a:schemeClr val="accent6"/>
                </a:solidFill>
                <a:latin typeface="Helvetica Neue Light"/>
                <a:ea typeface="Helvetica Neue Light"/>
                <a:cs typeface="Helvetica Neue Light"/>
                <a:sym typeface="Helvetica Neue Light"/>
              </a:rPr>
              <a:t>Acceder a la carpeta “Quizzes” de la camada </a:t>
            </a:r>
            <a:endParaRPr sz="1200" b="0" i="1" u="none" strike="noStrike" cap="none">
              <a:solidFill>
                <a:schemeClr val="accent6"/>
              </a:solidFill>
              <a:latin typeface="Helvetica Neue Light"/>
              <a:ea typeface="Helvetica Neue Light"/>
              <a:cs typeface="Helvetica Neue Light"/>
              <a:sym typeface="Helvetica Neue Light"/>
            </a:endParaRPr>
          </a:p>
          <a:p>
            <a:pPr marL="457200" marR="0" lvl="0" indent="-304800" algn="ctr" rtl="0">
              <a:lnSpc>
                <a:spcPct val="100000"/>
              </a:lnSpc>
              <a:spcBef>
                <a:spcPts val="0"/>
              </a:spcBef>
              <a:spcAft>
                <a:spcPts val="0"/>
              </a:spcAft>
              <a:buClr>
                <a:schemeClr val="accent6"/>
              </a:buClr>
              <a:buSzPts val="1200"/>
              <a:buFont typeface="Helvetica Neue Light"/>
              <a:buChar char="-"/>
            </a:pPr>
            <a:r>
              <a:rPr lang="en-GB" sz="1200" b="0" i="1" u="none" strike="noStrike" cap="none">
                <a:solidFill>
                  <a:schemeClr val="accent6"/>
                </a:solidFill>
                <a:latin typeface="Helvetica Neue Light"/>
                <a:ea typeface="Helvetica Neue Light"/>
                <a:cs typeface="Helvetica Neue Light"/>
                <a:sym typeface="Helvetica Neue Light"/>
              </a:rPr>
              <a:t>Ingresar al formulario de la clase</a:t>
            </a:r>
            <a:endParaRPr sz="1200" b="0" i="1" u="none" strike="noStrike" cap="none">
              <a:solidFill>
                <a:schemeClr val="accent6"/>
              </a:solidFill>
              <a:latin typeface="Helvetica Neue Light"/>
              <a:ea typeface="Helvetica Neue Light"/>
              <a:cs typeface="Helvetica Neue Light"/>
              <a:sym typeface="Helvetica Neue Light"/>
            </a:endParaRPr>
          </a:p>
          <a:p>
            <a:pPr marL="457200" marR="0" lvl="0" indent="-304800" algn="ctr" rtl="0">
              <a:lnSpc>
                <a:spcPct val="100000"/>
              </a:lnSpc>
              <a:spcBef>
                <a:spcPts val="0"/>
              </a:spcBef>
              <a:spcAft>
                <a:spcPts val="0"/>
              </a:spcAft>
              <a:buClr>
                <a:schemeClr val="accent6"/>
              </a:buClr>
              <a:buSzPts val="1200"/>
              <a:buFont typeface="Helvetica Neue Light"/>
              <a:buChar char="-"/>
            </a:pPr>
            <a:r>
              <a:rPr lang="en-GB" sz="1200" b="0" i="1" u="none" strike="noStrike" cap="none">
                <a:solidFill>
                  <a:schemeClr val="accent6"/>
                </a:solidFill>
                <a:latin typeface="Helvetica Neue Light"/>
                <a:ea typeface="Helvetica Neue Light"/>
                <a:cs typeface="Helvetica Neue Light"/>
                <a:sym typeface="Helvetica Neue Light"/>
              </a:rPr>
              <a:t> Pulsar el botón “Invitar” </a:t>
            </a:r>
            <a:endParaRPr sz="1200" b="0" i="1" u="none" strike="noStrike" cap="none">
              <a:solidFill>
                <a:schemeClr val="accent6"/>
              </a:solidFill>
              <a:latin typeface="Helvetica Neue Light"/>
              <a:ea typeface="Helvetica Neue Light"/>
              <a:cs typeface="Helvetica Neue Light"/>
              <a:sym typeface="Helvetica Neue Light"/>
            </a:endParaRPr>
          </a:p>
          <a:p>
            <a:pPr marL="457200" marR="0" lvl="0" indent="-304800" algn="ctr" rtl="0">
              <a:lnSpc>
                <a:spcPct val="100000"/>
              </a:lnSpc>
              <a:spcBef>
                <a:spcPts val="0"/>
              </a:spcBef>
              <a:spcAft>
                <a:spcPts val="0"/>
              </a:spcAft>
              <a:buClr>
                <a:schemeClr val="accent6"/>
              </a:buClr>
              <a:buSzPts val="1200"/>
              <a:buFont typeface="Helvetica Neue Light"/>
              <a:buChar char="-"/>
            </a:pPr>
            <a:r>
              <a:rPr lang="en-GB" sz="1200" b="0" i="1" u="none" strike="noStrike" cap="none">
                <a:solidFill>
                  <a:schemeClr val="accent6"/>
                </a:solidFill>
                <a:latin typeface="Helvetica Neue Light"/>
                <a:ea typeface="Helvetica Neue Light"/>
                <a:cs typeface="Helvetica Neue Light"/>
                <a:sym typeface="Helvetica Neue Light"/>
              </a:rPr>
              <a:t>Copiar el enlace</a:t>
            </a:r>
            <a:endParaRPr sz="1200" b="0" i="1" u="none" strike="noStrike" cap="none">
              <a:solidFill>
                <a:schemeClr val="accent6"/>
              </a:solidFill>
              <a:latin typeface="Helvetica Neue Light"/>
              <a:ea typeface="Helvetica Neue Light"/>
              <a:cs typeface="Helvetica Neue Light"/>
              <a:sym typeface="Helvetica Neue Light"/>
            </a:endParaRPr>
          </a:p>
          <a:p>
            <a:pPr marL="457200" marR="0" lvl="0" indent="-304800" algn="ctr" rtl="0">
              <a:lnSpc>
                <a:spcPct val="100000"/>
              </a:lnSpc>
              <a:spcBef>
                <a:spcPts val="0"/>
              </a:spcBef>
              <a:spcAft>
                <a:spcPts val="0"/>
              </a:spcAft>
              <a:buClr>
                <a:schemeClr val="accent6"/>
              </a:buClr>
              <a:buSzPts val="1200"/>
              <a:buFont typeface="Helvetica Neue Light"/>
              <a:buChar char="-"/>
            </a:pPr>
            <a:r>
              <a:rPr lang="en-GB" sz="1200" b="0" i="1" u="none" strike="noStrike" cap="none">
                <a:solidFill>
                  <a:schemeClr val="accent6"/>
                </a:solidFill>
                <a:latin typeface="Helvetica Neue Light"/>
                <a:ea typeface="Helvetica Neue Light"/>
                <a:cs typeface="Helvetica Neue Light"/>
                <a:sym typeface="Helvetica Neue Light"/>
              </a:rPr>
              <a:t>Compartir el enlace a los alumnos a través del chat</a:t>
            </a:r>
            <a:endParaRPr sz="1200" b="0" i="1" u="none" strike="noStrike" cap="none">
              <a:solidFill>
                <a:schemeClr val="accent6"/>
              </a:solidFill>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Clr>
                <a:srgbClr val="000000"/>
              </a:buClr>
              <a:buSzPts val="1400"/>
              <a:buFont typeface="Arial"/>
              <a:buNone/>
            </a:pPr>
            <a:endParaRPr sz="1400" b="0" i="1" u="none" strike="noStrike" cap="none">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1"/>
        <p:cNvGrpSpPr/>
        <p:nvPr/>
      </p:nvGrpSpPr>
      <p:grpSpPr>
        <a:xfrm>
          <a:off x="0" y="0"/>
          <a:ext cx="0" cy="0"/>
          <a:chOff x="0" y="0"/>
          <a:chExt cx="0" cy="0"/>
        </a:xfrm>
      </p:grpSpPr>
      <p:sp>
        <p:nvSpPr>
          <p:cNvPr id="732" name="Google Shape;732;p120"/>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en-GB" sz="6000" b="0" i="0" u="none" strike="noStrike" cap="none">
                <a:solidFill>
                  <a:srgbClr val="E8E7E3"/>
                </a:solidFill>
                <a:latin typeface="Arial"/>
                <a:ea typeface="Arial"/>
                <a:cs typeface="Arial"/>
                <a:sym typeface="Arial"/>
              </a:rPr>
              <a:t>☕ </a:t>
            </a:r>
            <a:endParaRPr sz="6000" b="0" i="0" u="none" strike="noStrike" cap="none">
              <a:solidFill>
                <a:srgbClr val="E8E7E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0"/>
              <a:buFont typeface="Arial"/>
              <a:buNone/>
            </a:pPr>
            <a:r>
              <a:rPr lang="en-GB" sz="6000" b="0" i="1" u="none" strike="noStrike" cap="none">
                <a:solidFill>
                  <a:srgbClr val="E0FF00"/>
                </a:solidFill>
                <a:latin typeface="Anton"/>
                <a:ea typeface="Anton"/>
                <a:cs typeface="Anton"/>
                <a:sym typeface="Anton"/>
              </a:rPr>
              <a:t>BREAK</a:t>
            </a:r>
            <a:endParaRPr sz="6000" b="0" i="1" u="none" strike="noStrike" cap="none">
              <a:solidFill>
                <a:srgbClr val="E0FF00"/>
              </a:solidFill>
              <a:latin typeface="Anton"/>
              <a:ea typeface="Anton"/>
              <a:cs typeface="Anton"/>
              <a:sym typeface="Anton"/>
            </a:endParaRPr>
          </a:p>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lt1"/>
              </a:solidFill>
              <a:latin typeface="Anton"/>
              <a:ea typeface="Anton"/>
              <a:cs typeface="Anton"/>
              <a:sym typeface="Anton"/>
            </a:endParaRPr>
          </a:p>
          <a:p>
            <a:pPr marL="0" marR="0" lvl="0" indent="0" algn="ctr" rtl="0">
              <a:lnSpc>
                <a:spcPct val="100000"/>
              </a:lnSpc>
              <a:spcBef>
                <a:spcPts val="0"/>
              </a:spcBef>
              <a:spcAft>
                <a:spcPts val="0"/>
              </a:spcAft>
              <a:buClr>
                <a:srgbClr val="000000"/>
              </a:buClr>
              <a:buSzPts val="2100"/>
              <a:buFont typeface="Arial"/>
              <a:buNone/>
            </a:pPr>
            <a:r>
              <a:rPr lang="en-GB" sz="2100" b="0" i="0" u="none" strike="noStrike" cap="none">
                <a:solidFill>
                  <a:schemeClr val="lt1"/>
                </a:solidFill>
                <a:latin typeface="Anton"/>
                <a:ea typeface="Anton"/>
                <a:cs typeface="Anton"/>
                <a:sym typeface="Anton"/>
              </a:rPr>
              <a:t>¡25/</a:t>
            </a:r>
            <a:r>
              <a:rPr lang="en-GB" sz="2100">
                <a:solidFill>
                  <a:schemeClr val="lt1"/>
                </a:solidFill>
                <a:latin typeface="Anton"/>
                <a:ea typeface="Anton"/>
                <a:cs typeface="Anton"/>
                <a:sym typeface="Anton"/>
              </a:rPr>
              <a:t>3</a:t>
            </a:r>
            <a:r>
              <a:rPr lang="en-GB" sz="2100" b="0" i="0" u="none" strike="noStrike" cap="none">
                <a:solidFill>
                  <a:schemeClr val="lt1"/>
                </a:solidFill>
                <a:latin typeface="Anton"/>
                <a:ea typeface="Anton"/>
                <a:cs typeface="Anton"/>
                <a:sym typeface="Anton"/>
              </a:rPr>
              <a:t>0 MINUTOS Y VOLVEMOS!</a:t>
            </a:r>
            <a:endParaRPr sz="2100" b="0" i="0" u="none" strike="noStrike" cap="none">
              <a:solidFill>
                <a:schemeClr val="lt1"/>
              </a:solidFill>
              <a:latin typeface="Anton"/>
              <a:ea typeface="Anton"/>
              <a:cs typeface="Anton"/>
              <a:sym typeface="Anton"/>
            </a:endParaRPr>
          </a:p>
          <a:p>
            <a:pPr marL="0" marR="0" lvl="0" indent="0" algn="l" rtl="0">
              <a:lnSpc>
                <a:spcPct val="100000"/>
              </a:lnSpc>
              <a:spcBef>
                <a:spcPts val="0"/>
              </a:spcBef>
              <a:spcAft>
                <a:spcPts val="0"/>
              </a:spcAft>
              <a:buClr>
                <a:srgbClr val="000000"/>
              </a:buClr>
              <a:buSzPts val="4000"/>
              <a:buFont typeface="Arial"/>
              <a:buNone/>
            </a:pPr>
            <a:endParaRPr sz="4000" b="0" i="1" u="none" strike="noStrike" cap="none">
              <a:solidFill>
                <a:srgbClr val="E0FF00"/>
              </a:solidFill>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rgbClr val="EF89D2"/>
            </a:gs>
            <a:gs pos="100000">
              <a:srgbClr val="E0FF00"/>
            </a:gs>
          </a:gsLst>
          <a:lin ang="10800025" scaled="0"/>
        </a:gradFill>
        <a:effectLst/>
      </p:bgPr>
    </p:bg>
    <p:spTree>
      <p:nvGrpSpPr>
        <p:cNvPr id="1" name="Shape 736"/>
        <p:cNvGrpSpPr/>
        <p:nvPr/>
      </p:nvGrpSpPr>
      <p:grpSpPr>
        <a:xfrm>
          <a:off x="0" y="0"/>
          <a:ext cx="0" cy="0"/>
          <a:chOff x="0" y="0"/>
          <a:chExt cx="0" cy="0"/>
        </a:xfrm>
      </p:grpSpPr>
      <p:sp>
        <p:nvSpPr>
          <p:cNvPr id="737" name="Google Shape;737;p121"/>
          <p:cNvSpPr txBox="1"/>
          <p:nvPr/>
        </p:nvSpPr>
        <p:spPr>
          <a:xfrm>
            <a:off x="1345400" y="253300"/>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a:solidFill>
                  <a:srgbClr val="121212"/>
                </a:solidFill>
                <a:latin typeface="Anton"/>
                <a:ea typeface="Anton"/>
                <a:cs typeface="Anton"/>
                <a:sym typeface="Anton"/>
              </a:rPr>
              <a:t>¡VAMOS A LA PARTE II!</a:t>
            </a:r>
            <a:endParaRPr sz="3600" b="0" i="1" u="none" strike="noStrike" cap="none">
              <a:solidFill>
                <a:srgbClr val="121212"/>
              </a:solidFill>
              <a:latin typeface="Anton"/>
              <a:ea typeface="Anton"/>
              <a:cs typeface="Anton"/>
              <a:sym typeface="Anton"/>
            </a:endParaRPr>
          </a:p>
        </p:txBody>
      </p:sp>
      <p:pic>
        <p:nvPicPr>
          <p:cNvPr id="738" name="Google Shape;738;p12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739" name="Google Shape;739;p121"/>
          <p:cNvPicPr preferRelativeResize="0"/>
          <p:nvPr/>
        </p:nvPicPr>
        <p:blipFill>
          <a:blip r:embed="rId4">
            <a:alphaModFix/>
          </a:blip>
          <a:stretch>
            <a:fillRect/>
          </a:stretch>
        </p:blipFill>
        <p:spPr>
          <a:xfrm>
            <a:off x="1983325" y="1358350"/>
            <a:ext cx="5177350" cy="2909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77"/>
          <p:cNvSpPr txBox="1"/>
          <p:nvPr/>
        </p:nvSpPr>
        <p:spPr>
          <a:xfrm>
            <a:off x="483500" y="1237775"/>
            <a:ext cx="3980700" cy="36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50" b="1">
                <a:solidFill>
                  <a:schemeClr val="dk1"/>
                </a:solidFill>
                <a:latin typeface="Helvetica Neue"/>
                <a:ea typeface="Helvetica Neue"/>
                <a:cs typeface="Helvetica Neue"/>
                <a:sym typeface="Helvetica Neue"/>
              </a:rPr>
              <a:t>Parámetros:</a:t>
            </a:r>
            <a:r>
              <a:rPr lang="en-GB" sz="1250">
                <a:solidFill>
                  <a:schemeClr val="dk1"/>
                </a:solidFill>
                <a:latin typeface="Helvetica Neue Light"/>
                <a:ea typeface="Helvetica Neue Light"/>
                <a:cs typeface="Helvetica Neue Light"/>
                <a:sym typeface="Helvetica Neue Light"/>
              </a:rPr>
              <a:t> cuando necesitamos enviarle a la función algun valor o dato para que luego la misma lo utilice en sus operaciones, estamos hablando de los parámetros de la función.</a:t>
            </a:r>
            <a:endParaRPr sz="1250">
              <a:solidFill>
                <a:schemeClr val="dk1"/>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sz="1250">
              <a:solidFill>
                <a:schemeClr val="dk1"/>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r>
              <a:rPr lang="en-GB" sz="1250" b="1">
                <a:solidFill>
                  <a:schemeClr val="dk1"/>
                </a:solidFill>
                <a:latin typeface="Helvetica Neue"/>
                <a:ea typeface="Helvetica Neue"/>
                <a:cs typeface="Helvetica Neue"/>
                <a:sym typeface="Helvetica Neue"/>
              </a:rPr>
              <a:t>Ámbito de una variable (llamado "scope" en inglés):</a:t>
            </a:r>
            <a:r>
              <a:rPr lang="en-GB" sz="1250">
                <a:solidFill>
                  <a:schemeClr val="dk1"/>
                </a:solidFill>
                <a:latin typeface="Helvetica Neue Light"/>
                <a:ea typeface="Helvetica Neue Light"/>
                <a:cs typeface="Helvetica Neue Light"/>
                <a:sym typeface="Helvetica Neue Light"/>
              </a:rPr>
              <a:t> es la zona del programa en la que se define la variable, el contexto al que pertenece la misma dentro de un algoritmo. JavaScript define dos ámbitos para las variables: global y local.</a:t>
            </a:r>
            <a:endParaRPr sz="1250">
              <a:solidFill>
                <a:schemeClr val="dk1"/>
              </a:solidFill>
              <a:latin typeface="Helvetica Neue Light"/>
              <a:ea typeface="Helvetica Neue Light"/>
              <a:cs typeface="Helvetica Neue Light"/>
              <a:sym typeface="Helvetica Neue Light"/>
            </a:endParaRPr>
          </a:p>
          <a:p>
            <a:pPr marL="457200" lvl="0" indent="-307975" algn="l" rtl="0">
              <a:lnSpc>
                <a:spcPct val="115000"/>
              </a:lnSpc>
              <a:spcBef>
                <a:spcPts val="0"/>
              </a:spcBef>
              <a:spcAft>
                <a:spcPts val="0"/>
              </a:spcAft>
              <a:buClr>
                <a:schemeClr val="dk1"/>
              </a:buClr>
              <a:buSzPts val="1250"/>
              <a:buFont typeface="Helvetica Neue Light"/>
              <a:buChar char="●"/>
            </a:pPr>
            <a:r>
              <a:rPr lang="en-GB" sz="1250" b="1">
                <a:solidFill>
                  <a:schemeClr val="dk1"/>
                </a:solidFill>
                <a:latin typeface="Helvetica Neue"/>
                <a:ea typeface="Helvetica Neue"/>
                <a:cs typeface="Helvetica Neue"/>
                <a:sym typeface="Helvetica Neue"/>
              </a:rPr>
              <a:t>Variables locales:</a:t>
            </a:r>
            <a:r>
              <a:rPr lang="en-GB" sz="1250">
                <a:solidFill>
                  <a:schemeClr val="dk1"/>
                </a:solidFill>
                <a:latin typeface="Helvetica Neue Light"/>
                <a:ea typeface="Helvetica Neue Light"/>
                <a:cs typeface="Helvetica Neue Light"/>
                <a:sym typeface="Helvetica Neue Light"/>
              </a:rPr>
              <a:t> se crean y se usan siempre en las funciones.</a:t>
            </a:r>
            <a:endParaRPr sz="1250">
              <a:solidFill>
                <a:schemeClr val="dk1"/>
              </a:solidFill>
              <a:latin typeface="Helvetica Neue Light"/>
              <a:ea typeface="Helvetica Neue Light"/>
              <a:cs typeface="Helvetica Neue Light"/>
              <a:sym typeface="Helvetica Neue Light"/>
            </a:endParaRPr>
          </a:p>
          <a:p>
            <a:pPr marL="457200" lvl="0" indent="-307975" algn="l" rtl="0">
              <a:lnSpc>
                <a:spcPct val="115000"/>
              </a:lnSpc>
              <a:spcBef>
                <a:spcPts val="0"/>
              </a:spcBef>
              <a:spcAft>
                <a:spcPts val="0"/>
              </a:spcAft>
              <a:buClr>
                <a:schemeClr val="dk1"/>
              </a:buClr>
              <a:buSzPts val="1250"/>
              <a:buFont typeface="Helvetica Neue Light"/>
              <a:buChar char="●"/>
            </a:pPr>
            <a:r>
              <a:rPr lang="en-GB" sz="1250" b="1">
                <a:solidFill>
                  <a:schemeClr val="dk1"/>
                </a:solidFill>
                <a:latin typeface="Helvetica Neue"/>
                <a:ea typeface="Helvetica Neue"/>
                <a:cs typeface="Helvetica Neue"/>
                <a:sym typeface="Helvetica Neue"/>
              </a:rPr>
              <a:t>Variables globales:</a:t>
            </a:r>
            <a:r>
              <a:rPr lang="en-GB" sz="1250">
                <a:solidFill>
                  <a:schemeClr val="dk1"/>
                </a:solidFill>
                <a:latin typeface="Helvetica Neue Light"/>
                <a:ea typeface="Helvetica Neue Light"/>
                <a:cs typeface="Helvetica Neue Light"/>
                <a:sym typeface="Helvetica Neue Light"/>
              </a:rPr>
              <a:t> se definen fuera de las funciones, y se pueden usar en cualquier lugar del código.</a:t>
            </a:r>
            <a:endParaRPr sz="1250">
              <a:solidFill>
                <a:schemeClr val="dk1"/>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sz="1250">
              <a:solidFill>
                <a:schemeClr val="dk1"/>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sz="1250">
              <a:solidFill>
                <a:schemeClr val="dk1"/>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sz="1250">
              <a:solidFill>
                <a:schemeClr val="dk1"/>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sz="1250">
              <a:solidFill>
                <a:schemeClr val="dk1"/>
              </a:solidFill>
              <a:latin typeface="Helvetica Neue Light"/>
              <a:ea typeface="Helvetica Neue Light"/>
              <a:cs typeface="Helvetica Neue Light"/>
              <a:sym typeface="Helvetica Neue Light"/>
            </a:endParaRPr>
          </a:p>
        </p:txBody>
      </p:sp>
      <p:sp>
        <p:nvSpPr>
          <p:cNvPr id="307" name="Google Shape;307;p77"/>
          <p:cNvSpPr txBox="1"/>
          <p:nvPr/>
        </p:nvSpPr>
        <p:spPr>
          <a:xfrm>
            <a:off x="196487" y="129075"/>
            <a:ext cx="8423100" cy="98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500"/>
              <a:buFont typeface="Arial"/>
              <a:buNone/>
            </a:pPr>
            <a:r>
              <a:rPr lang="en-GB" sz="4500" i="1">
                <a:latin typeface="Anton"/>
                <a:ea typeface="Anton"/>
                <a:cs typeface="Anton"/>
                <a:sym typeface="Anton"/>
              </a:rPr>
              <a:t>GLOSARIO:</a:t>
            </a:r>
            <a:endParaRPr sz="4500" i="1">
              <a:latin typeface="Anton"/>
              <a:ea typeface="Anton"/>
              <a:cs typeface="Anton"/>
              <a:sym typeface="Anton"/>
            </a:endParaRPr>
          </a:p>
          <a:p>
            <a:pPr marL="0" marR="0" lvl="0" indent="0" algn="l" rtl="0">
              <a:lnSpc>
                <a:spcPct val="100000"/>
              </a:lnSpc>
              <a:spcBef>
                <a:spcPts val="0"/>
              </a:spcBef>
              <a:spcAft>
                <a:spcPts val="0"/>
              </a:spcAft>
              <a:buClr>
                <a:srgbClr val="000000"/>
              </a:buClr>
              <a:buSzPts val="4500"/>
              <a:buFont typeface="Arial"/>
              <a:buNone/>
            </a:pPr>
            <a:r>
              <a:rPr lang="en-GB" sz="2000" i="1">
                <a:latin typeface="Anton"/>
                <a:ea typeface="Anton"/>
                <a:cs typeface="Anton"/>
                <a:sym typeface="Anton"/>
              </a:rPr>
              <a:t>BLOQUE 3</a:t>
            </a:r>
            <a:endParaRPr sz="2000" i="1">
              <a:latin typeface="Anton"/>
              <a:ea typeface="Anton"/>
              <a:cs typeface="Anton"/>
              <a:sym typeface="Anton"/>
            </a:endParaRPr>
          </a:p>
        </p:txBody>
      </p:sp>
      <p:pic>
        <p:nvPicPr>
          <p:cNvPr id="308" name="Google Shape;308;p77"/>
          <p:cNvPicPr preferRelativeResize="0"/>
          <p:nvPr/>
        </p:nvPicPr>
        <p:blipFill rotWithShape="1">
          <a:blip r:embed="rId3">
            <a:alphaModFix/>
          </a:blip>
          <a:srcRect/>
          <a:stretch/>
        </p:blipFill>
        <p:spPr>
          <a:xfrm>
            <a:off x="7567925" y="4659625"/>
            <a:ext cx="1186526" cy="330675"/>
          </a:xfrm>
          <a:prstGeom prst="rect">
            <a:avLst/>
          </a:prstGeom>
          <a:noFill/>
          <a:ln>
            <a:noFill/>
          </a:ln>
        </p:spPr>
      </p:pic>
      <p:sp>
        <p:nvSpPr>
          <p:cNvPr id="309" name="Google Shape;309;p77"/>
          <p:cNvSpPr txBox="1"/>
          <p:nvPr/>
        </p:nvSpPr>
        <p:spPr>
          <a:xfrm>
            <a:off x="4572000" y="1390175"/>
            <a:ext cx="3924900" cy="36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2000"/>
              <a:buFont typeface="Arial"/>
              <a:buNone/>
            </a:pPr>
            <a:endParaRPr>
              <a:solidFill>
                <a:schemeClr val="dk1"/>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Clr>
                <a:schemeClr val="dk1"/>
              </a:buClr>
              <a:buSzPts val="2000"/>
              <a:buFont typeface="Arial"/>
              <a:buNone/>
            </a:pPr>
            <a:endParaRPr>
              <a:solidFill>
                <a:schemeClr val="dk1"/>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Clr>
                <a:schemeClr val="dk1"/>
              </a:buClr>
              <a:buSzPts val="2000"/>
              <a:buFont typeface="Arial"/>
              <a:buNone/>
            </a:pPr>
            <a:endParaRPr>
              <a:solidFill>
                <a:schemeClr val="dk1"/>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a:solidFill>
                <a:schemeClr val="dk1"/>
              </a:solidFill>
              <a:latin typeface="Helvetica Neue Light"/>
              <a:ea typeface="Helvetica Neue Light"/>
              <a:cs typeface="Helvetica Neue Light"/>
              <a:sym typeface="Helvetica Neue Light"/>
            </a:endParaRPr>
          </a:p>
        </p:txBody>
      </p:sp>
      <p:sp>
        <p:nvSpPr>
          <p:cNvPr id="310" name="Google Shape;310;p77"/>
          <p:cNvSpPr txBox="1"/>
          <p:nvPr/>
        </p:nvSpPr>
        <p:spPr>
          <a:xfrm>
            <a:off x="4572000" y="1237775"/>
            <a:ext cx="3924900" cy="36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50">
              <a:solidFill>
                <a:schemeClr val="dk1"/>
              </a:solidFill>
              <a:latin typeface="Helvetica Neue Light"/>
              <a:ea typeface="Helvetica Neue Light"/>
              <a:cs typeface="Helvetica Neue Light"/>
              <a:sym typeface="Helvetica Neue Light"/>
            </a:endParaRPr>
          </a:p>
        </p:txBody>
      </p:sp>
      <p:sp>
        <p:nvSpPr>
          <p:cNvPr id="311" name="Google Shape;311;p77"/>
          <p:cNvSpPr txBox="1"/>
          <p:nvPr/>
        </p:nvSpPr>
        <p:spPr>
          <a:xfrm>
            <a:off x="4885275" y="332300"/>
            <a:ext cx="3980700" cy="36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50" b="1">
                <a:solidFill>
                  <a:srgbClr val="000000"/>
                </a:solidFill>
                <a:latin typeface="Helvetica Neue"/>
                <a:ea typeface="Helvetica Neue"/>
                <a:cs typeface="Helvetica Neue"/>
                <a:sym typeface="Helvetica Neue"/>
              </a:rPr>
              <a:t>Objeto:</a:t>
            </a:r>
            <a:r>
              <a:rPr lang="en-GB" sz="1250">
                <a:solidFill>
                  <a:srgbClr val="000000"/>
                </a:solidFill>
                <a:latin typeface="Helvetica Neue Light"/>
                <a:ea typeface="Helvetica Neue Light"/>
                <a:cs typeface="Helvetica Neue Light"/>
                <a:sym typeface="Helvetica Neue Light"/>
              </a:rPr>
              <a:t> en programación, y también en JS, un objeto es una colección de datos relacionados y/o funcionalidad, que generalmente consta de variables y funciones, denominadas propiedades y métodos cuando están dentro de objetos.cuando necesitamos enviarle a la función algun valor o dato para que luego la misma lo utilice en sus operaciones, estamos hablando de los parámetros de la función.</a:t>
            </a:r>
            <a:endParaRPr sz="1250">
              <a:solidFill>
                <a:srgbClr val="000000"/>
              </a:solidFill>
              <a:latin typeface="Helvetica Neue Light"/>
              <a:ea typeface="Helvetica Neue Light"/>
              <a:cs typeface="Helvetica Neue Light"/>
              <a:sym typeface="Helvetica Neue Light"/>
            </a:endParaRPr>
          </a:p>
          <a:p>
            <a:pPr marL="457200" lvl="0" indent="-307975" algn="l" rtl="0">
              <a:lnSpc>
                <a:spcPct val="115000"/>
              </a:lnSpc>
              <a:spcBef>
                <a:spcPts val="0"/>
              </a:spcBef>
              <a:spcAft>
                <a:spcPts val="0"/>
              </a:spcAft>
              <a:buClr>
                <a:srgbClr val="000000"/>
              </a:buClr>
              <a:buSzPts val="1250"/>
              <a:buChar char="●"/>
            </a:pPr>
            <a:r>
              <a:rPr lang="en-GB" sz="1250" b="1">
                <a:solidFill>
                  <a:srgbClr val="000000"/>
                </a:solidFill>
                <a:latin typeface="Helvetica Neue"/>
                <a:ea typeface="Helvetica Neue"/>
                <a:cs typeface="Helvetica Neue"/>
                <a:sym typeface="Helvetica Neue"/>
              </a:rPr>
              <a:t>Constructor de un objeto:</a:t>
            </a:r>
            <a:r>
              <a:rPr lang="en-GB" sz="1250">
                <a:solidFill>
                  <a:srgbClr val="000000"/>
                </a:solidFill>
                <a:latin typeface="Helvetica Neue Light"/>
                <a:ea typeface="Helvetica Neue Light"/>
                <a:cs typeface="Helvetica Neue Light"/>
                <a:sym typeface="Helvetica Neue Light"/>
              </a:rPr>
              <a:t> en JS, es una función donde se inicializa el mismo y todas sus propiedades.</a:t>
            </a:r>
            <a:endParaRPr sz="1250">
              <a:solidFill>
                <a:srgbClr val="000000"/>
              </a:solidFill>
              <a:latin typeface="Helvetica Neue Light"/>
              <a:ea typeface="Helvetica Neue Light"/>
              <a:cs typeface="Helvetica Neue Light"/>
              <a:sym typeface="Helvetica Neue Light"/>
            </a:endParaRPr>
          </a:p>
          <a:p>
            <a:pPr marL="457200" lvl="0" indent="-307975" algn="l" rtl="0">
              <a:lnSpc>
                <a:spcPct val="115000"/>
              </a:lnSpc>
              <a:spcBef>
                <a:spcPts val="0"/>
              </a:spcBef>
              <a:spcAft>
                <a:spcPts val="0"/>
              </a:spcAft>
              <a:buClr>
                <a:srgbClr val="000000"/>
              </a:buClr>
              <a:buSzPts val="1250"/>
              <a:buFont typeface="Helvetica Neue Light"/>
              <a:buChar char="●"/>
            </a:pPr>
            <a:r>
              <a:rPr lang="en-GB" sz="1250" b="1">
                <a:solidFill>
                  <a:srgbClr val="000000"/>
                </a:solidFill>
                <a:latin typeface="Helvetica Neue"/>
                <a:ea typeface="Helvetica Neue"/>
                <a:cs typeface="Helvetica Neue"/>
                <a:sym typeface="Helvetica Neue"/>
              </a:rPr>
              <a:t>Método de un objeto:</a:t>
            </a:r>
            <a:r>
              <a:rPr lang="en-GB" sz="1250">
                <a:solidFill>
                  <a:srgbClr val="000000"/>
                </a:solidFill>
                <a:latin typeface="Helvetica Neue Light"/>
                <a:ea typeface="Helvetica Neue Light"/>
                <a:cs typeface="Helvetica Neue Light"/>
                <a:sym typeface="Helvetica Neue Light"/>
              </a:rPr>
              <a:t> es técnicamente un función, sólo que se limita a poder ser ejecutada únicamente desde el mismo objeto.</a:t>
            </a:r>
            <a:endParaRPr sz="1250">
              <a:solidFill>
                <a:srgbClr val="000000"/>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sz="1250">
              <a:solidFill>
                <a:srgbClr val="000000"/>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sz="1250">
              <a:solidFill>
                <a:srgbClr val="000000"/>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sz="1250">
              <a:solidFill>
                <a:srgbClr val="000000"/>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sz="1250">
              <a:solidFill>
                <a:srgbClr val="000000"/>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sz="1250">
              <a:solidFill>
                <a:srgbClr val="000000"/>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sz="1250">
              <a:solidFill>
                <a:srgbClr val="000000"/>
              </a:solidFill>
              <a:latin typeface="Helvetica Neue Light"/>
              <a:ea typeface="Helvetica Neue Light"/>
              <a:cs typeface="Helvetica Neue Light"/>
              <a:sym typeface="Helvetica Neue Light"/>
            </a:endParaRPr>
          </a:p>
        </p:txBody>
      </p:sp>
      <p:sp>
        <p:nvSpPr>
          <p:cNvPr id="312" name="Google Shape;312;p77"/>
          <p:cNvSpPr txBox="1"/>
          <p:nvPr/>
        </p:nvSpPr>
        <p:spPr>
          <a:xfrm>
            <a:off x="4913175" y="3566725"/>
            <a:ext cx="3924900" cy="112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50" b="1">
                <a:solidFill>
                  <a:srgbClr val="000000"/>
                </a:solidFill>
                <a:latin typeface="Helvetica Neue"/>
                <a:ea typeface="Helvetica Neue"/>
                <a:cs typeface="Helvetica Neue"/>
                <a:sym typeface="Helvetica Neue"/>
              </a:rPr>
              <a:t>Invocar:</a:t>
            </a:r>
            <a:r>
              <a:rPr lang="en-GB" sz="1250">
                <a:solidFill>
                  <a:srgbClr val="000000"/>
                </a:solidFill>
                <a:latin typeface="Helvetica Neue Light"/>
                <a:ea typeface="Helvetica Neue Light"/>
                <a:cs typeface="Helvetica Neue Light"/>
                <a:sym typeface="Helvetica Neue Light"/>
              </a:rPr>
              <a:t> en programación, una invocación o llamada a una función, implica pasarle el control de la ejecución del programa, así como los argumentos o parámetros que requiere para realizar su tarea.</a:t>
            </a:r>
            <a:endParaRPr sz="1250">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743"/>
        <p:cNvGrpSpPr/>
        <p:nvPr/>
      </p:nvGrpSpPr>
      <p:grpSpPr>
        <a:xfrm>
          <a:off x="0" y="0"/>
          <a:ext cx="0" cy="0"/>
          <a:chOff x="0" y="0"/>
          <a:chExt cx="0" cy="0"/>
        </a:xfrm>
      </p:grpSpPr>
      <p:sp>
        <p:nvSpPr>
          <p:cNvPr id="744" name="Google Shape;744;p122"/>
          <p:cNvSpPr txBox="1"/>
          <p:nvPr/>
        </p:nvSpPr>
        <p:spPr>
          <a:xfrm>
            <a:off x="3979775" y="1134750"/>
            <a:ext cx="4624800" cy="2874000"/>
          </a:xfrm>
          <a:prstGeom prst="rect">
            <a:avLst/>
          </a:prstGeom>
          <a:noFill/>
          <a:ln>
            <a:noFill/>
          </a:ln>
        </p:spPr>
        <p:txBody>
          <a:bodyPr spcFirstLastPara="1" wrap="square" lIns="91425" tIns="91425" rIns="91425" bIns="91425" anchor="ctr" anchorCtr="0">
            <a:noAutofit/>
          </a:bodyPr>
          <a:lstStyle/>
          <a:p>
            <a:pPr marL="457200" lvl="0" indent="-342900" algn="l" rtl="0">
              <a:lnSpc>
                <a:spcPct val="115000"/>
              </a:lnSpc>
              <a:spcBef>
                <a:spcPts val="0"/>
              </a:spcBef>
              <a:spcAft>
                <a:spcPts val="0"/>
              </a:spcAft>
              <a:buClr>
                <a:srgbClr val="000000"/>
              </a:buClr>
              <a:buSzPts val="1800"/>
              <a:buChar char="●"/>
            </a:pPr>
            <a:r>
              <a:rPr lang="en-GB" sz="1800">
                <a:latin typeface="Helvetica Neue Light"/>
                <a:ea typeface="Helvetica Neue Light"/>
                <a:cs typeface="Helvetica Neue Light"/>
                <a:sym typeface="Helvetica Neue Light"/>
              </a:rPr>
              <a:t>Comprender que es una función de orden superior </a:t>
            </a:r>
            <a:endParaRPr sz="1800">
              <a:latin typeface="Helvetica Neue Light"/>
              <a:ea typeface="Helvetica Neue Light"/>
              <a:cs typeface="Helvetica Neue Light"/>
              <a:sym typeface="Helvetica Neue Light"/>
            </a:endParaRPr>
          </a:p>
          <a:p>
            <a:pPr marL="457200" lvl="0" indent="-342900" algn="l" rtl="0">
              <a:lnSpc>
                <a:spcPct val="115000"/>
              </a:lnSpc>
              <a:spcBef>
                <a:spcPts val="1000"/>
              </a:spcBef>
              <a:spcAft>
                <a:spcPts val="0"/>
              </a:spcAft>
              <a:buClr>
                <a:srgbClr val="000000"/>
              </a:buClr>
              <a:buSzPts val="1800"/>
              <a:buChar char="●"/>
            </a:pPr>
            <a:r>
              <a:rPr lang="en-GB" sz="1800">
                <a:latin typeface="Helvetica Neue Light"/>
                <a:ea typeface="Helvetica Neue Light"/>
                <a:cs typeface="Helvetica Neue Light"/>
                <a:sym typeface="Helvetica Neue Light"/>
              </a:rPr>
              <a:t>Dominar los métodos avanzados de arrays</a:t>
            </a:r>
            <a:endParaRPr sz="1800">
              <a:latin typeface="Helvetica Neue Light"/>
              <a:ea typeface="Helvetica Neue Light"/>
              <a:cs typeface="Helvetica Neue Light"/>
              <a:sym typeface="Helvetica Neue Light"/>
            </a:endParaRPr>
          </a:p>
          <a:p>
            <a:pPr marL="457200" lvl="0" indent="-342900" algn="l" rtl="0">
              <a:lnSpc>
                <a:spcPct val="115000"/>
              </a:lnSpc>
              <a:spcBef>
                <a:spcPts val="1000"/>
              </a:spcBef>
              <a:spcAft>
                <a:spcPts val="0"/>
              </a:spcAft>
              <a:buClr>
                <a:srgbClr val="000000"/>
              </a:buClr>
              <a:buSzPts val="1800"/>
              <a:buChar char="●"/>
            </a:pPr>
            <a:r>
              <a:rPr lang="en-GB" sz="1800">
                <a:latin typeface="Helvetica Neue Light"/>
                <a:ea typeface="Helvetica Neue Light"/>
                <a:cs typeface="Helvetica Neue Light"/>
                <a:sym typeface="Helvetica Neue Light"/>
              </a:rPr>
              <a:t>Conocer y utilizar las funciones del objeto Math</a:t>
            </a:r>
            <a:endParaRPr sz="1800">
              <a:latin typeface="Helvetica Neue Light"/>
              <a:ea typeface="Helvetica Neue Light"/>
              <a:cs typeface="Helvetica Neue Light"/>
              <a:sym typeface="Helvetica Neue Light"/>
            </a:endParaRPr>
          </a:p>
          <a:p>
            <a:pPr marL="457200" lvl="0" indent="-342900" algn="l" rtl="0">
              <a:lnSpc>
                <a:spcPct val="115000"/>
              </a:lnSpc>
              <a:spcBef>
                <a:spcPts val="0"/>
              </a:spcBef>
              <a:spcAft>
                <a:spcPts val="0"/>
              </a:spcAft>
              <a:buClr>
                <a:schemeClr val="dk1"/>
              </a:buClr>
              <a:buSzPts val="1800"/>
              <a:buChar char="●"/>
            </a:pPr>
            <a:r>
              <a:rPr lang="en-GB" sz="1800">
                <a:latin typeface="Helvetica Neue Light"/>
                <a:ea typeface="Helvetica Neue Light"/>
                <a:cs typeface="Helvetica Neue Light"/>
                <a:sym typeface="Helvetica Neue Light"/>
              </a:rPr>
              <a:t>Aprender a manejar fechas con Date</a:t>
            </a:r>
            <a:endParaRPr sz="1800">
              <a:latin typeface="Helvetica Neue Light"/>
              <a:ea typeface="Helvetica Neue Light"/>
              <a:cs typeface="Helvetica Neue Light"/>
              <a:sym typeface="Helvetica Neue Light"/>
            </a:endParaRPr>
          </a:p>
          <a:p>
            <a:pPr marL="457200" lvl="0" indent="-342900" algn="l" rtl="0">
              <a:lnSpc>
                <a:spcPct val="115000"/>
              </a:lnSpc>
              <a:spcBef>
                <a:spcPts val="1000"/>
              </a:spcBef>
              <a:spcAft>
                <a:spcPts val="0"/>
              </a:spcAft>
              <a:buClr>
                <a:srgbClr val="3CEFAB"/>
              </a:buClr>
              <a:buSzPts val="1800"/>
              <a:buFont typeface="Helvetica Neue Light"/>
              <a:buChar char="●"/>
            </a:pPr>
            <a:endParaRPr sz="1800">
              <a:latin typeface="Helvetica Neue Light"/>
              <a:ea typeface="Helvetica Neue Light"/>
              <a:cs typeface="Helvetica Neue Light"/>
              <a:sym typeface="Helvetica Neue Light"/>
            </a:endParaRPr>
          </a:p>
        </p:txBody>
      </p:sp>
      <p:pic>
        <p:nvPicPr>
          <p:cNvPr id="745" name="Google Shape;745;p12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46" name="Google Shape;746;p122"/>
          <p:cNvSpPr txBox="1"/>
          <p:nvPr/>
        </p:nvSpPr>
        <p:spPr>
          <a:xfrm>
            <a:off x="373850" y="2656900"/>
            <a:ext cx="3632700" cy="989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3000" i="1">
                <a:solidFill>
                  <a:srgbClr val="000000"/>
                </a:solidFill>
                <a:latin typeface="Anton"/>
                <a:ea typeface="Anton"/>
                <a:cs typeface="Anton"/>
                <a:sym typeface="Anton"/>
              </a:rPr>
              <a:t>OBJETIVOS </a:t>
            </a:r>
            <a:r>
              <a:rPr lang="en-GB" sz="3000" i="1">
                <a:latin typeface="Anton"/>
                <a:ea typeface="Anton"/>
                <a:cs typeface="Anton"/>
                <a:sym typeface="Anton"/>
              </a:rPr>
              <a:t>DE LA CLASE</a:t>
            </a:r>
            <a:endParaRPr sz="3000" i="1">
              <a:latin typeface="Anton"/>
              <a:ea typeface="Anton"/>
              <a:cs typeface="Anton"/>
              <a:sym typeface="Anton"/>
            </a:endParaRPr>
          </a:p>
          <a:p>
            <a:pPr marL="0" lvl="0" indent="0" algn="ctr" rtl="0">
              <a:lnSpc>
                <a:spcPct val="115000"/>
              </a:lnSpc>
              <a:spcBef>
                <a:spcPts val="0"/>
              </a:spcBef>
              <a:spcAft>
                <a:spcPts val="0"/>
              </a:spcAft>
              <a:buNone/>
            </a:pPr>
            <a:r>
              <a:rPr lang="en-GB" sz="3000" i="1">
                <a:latin typeface="Anton"/>
                <a:ea typeface="Anton"/>
                <a:cs typeface="Anton"/>
                <a:sym typeface="Anton"/>
              </a:rPr>
              <a:t>PARTE II</a:t>
            </a:r>
            <a:endParaRPr sz="3000" i="1">
              <a:latin typeface="Anton"/>
              <a:ea typeface="Anton"/>
              <a:cs typeface="Anton"/>
              <a:sym typeface="Anton"/>
            </a:endParaRPr>
          </a:p>
        </p:txBody>
      </p:sp>
      <p:pic>
        <p:nvPicPr>
          <p:cNvPr id="747" name="Google Shape;747;p122"/>
          <p:cNvPicPr preferRelativeResize="0"/>
          <p:nvPr/>
        </p:nvPicPr>
        <p:blipFill rotWithShape="1">
          <a:blip r:embed="rId4">
            <a:alphaModFix/>
          </a:blip>
          <a:srcRect/>
          <a:stretch/>
        </p:blipFill>
        <p:spPr>
          <a:xfrm>
            <a:off x="1611688" y="1439550"/>
            <a:ext cx="1186525" cy="11865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rgbClr val="EF89D2"/>
            </a:gs>
            <a:gs pos="100000">
              <a:srgbClr val="E0FF00"/>
            </a:gs>
          </a:gsLst>
          <a:lin ang="10800025" scaled="0"/>
        </a:gradFill>
        <a:effectLst/>
      </p:bgPr>
    </p:bg>
    <p:spTree>
      <p:nvGrpSpPr>
        <p:cNvPr id="1" name="Shape 751"/>
        <p:cNvGrpSpPr/>
        <p:nvPr/>
      </p:nvGrpSpPr>
      <p:grpSpPr>
        <a:xfrm>
          <a:off x="0" y="0"/>
          <a:ext cx="0" cy="0"/>
          <a:chOff x="0" y="0"/>
          <a:chExt cx="0" cy="0"/>
        </a:xfrm>
      </p:grpSpPr>
      <p:sp>
        <p:nvSpPr>
          <p:cNvPr id="752" name="Google Shape;752;p123"/>
          <p:cNvSpPr txBox="1"/>
          <p:nvPr/>
        </p:nvSpPr>
        <p:spPr>
          <a:xfrm>
            <a:off x="1398000" y="207720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i="1">
                <a:solidFill>
                  <a:srgbClr val="121212"/>
                </a:solidFill>
                <a:latin typeface="Anton"/>
                <a:ea typeface="Anton"/>
                <a:cs typeface="Anton"/>
                <a:sym typeface="Anton"/>
              </a:rPr>
              <a:t>MAPA DE CONCEPTOS</a:t>
            </a:r>
            <a:endParaRPr sz="3600" i="1">
              <a:solidFill>
                <a:srgbClr val="121212"/>
              </a:solidFill>
              <a:latin typeface="Anton"/>
              <a:ea typeface="Anton"/>
              <a:cs typeface="Anton"/>
              <a:sym typeface="Anton"/>
            </a:endParaRPr>
          </a:p>
        </p:txBody>
      </p:sp>
      <p:pic>
        <p:nvPicPr>
          <p:cNvPr id="753" name="Google Shape;753;p12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7"/>
        <p:cNvGrpSpPr/>
        <p:nvPr/>
      </p:nvGrpSpPr>
      <p:grpSpPr>
        <a:xfrm>
          <a:off x="0" y="0"/>
          <a:ext cx="0" cy="0"/>
          <a:chOff x="0" y="0"/>
          <a:chExt cx="0" cy="0"/>
        </a:xfrm>
      </p:grpSpPr>
      <p:pic>
        <p:nvPicPr>
          <p:cNvPr id="758" name="Google Shape;758;p12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759" name="Google Shape;759;p124"/>
          <p:cNvPicPr preferRelativeResize="0"/>
          <p:nvPr/>
        </p:nvPicPr>
        <p:blipFill rotWithShape="1">
          <a:blip r:embed="rId4">
            <a:alphaModFix/>
          </a:blip>
          <a:srcRect/>
          <a:stretch/>
        </p:blipFill>
        <p:spPr>
          <a:xfrm>
            <a:off x="7423862" y="90575"/>
            <a:ext cx="1634174" cy="639850"/>
          </a:xfrm>
          <a:prstGeom prst="rect">
            <a:avLst/>
          </a:prstGeom>
          <a:noFill/>
          <a:ln>
            <a:noFill/>
          </a:ln>
        </p:spPr>
      </p:pic>
      <p:sp>
        <p:nvSpPr>
          <p:cNvPr id="760" name="Google Shape;760;p124"/>
          <p:cNvSpPr/>
          <p:nvPr/>
        </p:nvSpPr>
        <p:spPr>
          <a:xfrm>
            <a:off x="624275" y="1674162"/>
            <a:ext cx="1452900" cy="330600"/>
          </a:xfrm>
          <a:prstGeom prst="rect">
            <a:avLst/>
          </a:prstGeom>
          <a:solidFill>
            <a:srgbClr val="43434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Helvetica Neue"/>
                <a:ea typeface="Helvetica Neue"/>
                <a:cs typeface="Helvetica Neue"/>
                <a:sym typeface="Helvetica Neue"/>
              </a:rPr>
              <a:t>Funciones de orden superior</a:t>
            </a:r>
            <a:endParaRPr sz="1100">
              <a:solidFill>
                <a:srgbClr val="FFFFFF"/>
              </a:solidFill>
              <a:latin typeface="Helvetica Neue"/>
              <a:ea typeface="Helvetica Neue"/>
              <a:cs typeface="Helvetica Neue"/>
              <a:sym typeface="Helvetica Neue"/>
            </a:endParaRPr>
          </a:p>
        </p:txBody>
      </p:sp>
      <p:sp>
        <p:nvSpPr>
          <p:cNvPr id="761" name="Google Shape;761;p124"/>
          <p:cNvSpPr/>
          <p:nvPr/>
        </p:nvSpPr>
        <p:spPr>
          <a:xfrm>
            <a:off x="3055475" y="1598863"/>
            <a:ext cx="1452900" cy="481200"/>
          </a:xfrm>
          <a:prstGeom prst="rect">
            <a:avLst/>
          </a:prstGeom>
          <a:solidFill>
            <a:srgbClr val="3CEF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Recibir funciones por parámetro</a:t>
            </a:r>
            <a:endParaRPr sz="1100">
              <a:solidFill>
                <a:srgbClr val="222222"/>
              </a:solidFill>
              <a:latin typeface="Helvetica Neue"/>
              <a:ea typeface="Helvetica Neue"/>
              <a:cs typeface="Helvetica Neue"/>
              <a:sym typeface="Helvetica Neue"/>
            </a:endParaRPr>
          </a:p>
        </p:txBody>
      </p:sp>
      <p:sp>
        <p:nvSpPr>
          <p:cNvPr id="762" name="Google Shape;762;p124"/>
          <p:cNvSpPr/>
          <p:nvPr/>
        </p:nvSpPr>
        <p:spPr>
          <a:xfrm>
            <a:off x="3055375" y="1015763"/>
            <a:ext cx="1452900" cy="481200"/>
          </a:xfrm>
          <a:prstGeom prst="rect">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rgbClr val="222222"/>
                </a:solidFill>
                <a:latin typeface="Helvetica Neue"/>
                <a:ea typeface="Helvetica Neue"/>
                <a:cs typeface="Helvetica Neue"/>
                <a:sym typeface="Helvetica Neue"/>
              </a:rPr>
              <a:t>Retornar funciones</a:t>
            </a:r>
            <a:endParaRPr sz="1100">
              <a:solidFill>
                <a:srgbClr val="222222"/>
              </a:solidFill>
              <a:latin typeface="Helvetica Neue"/>
              <a:ea typeface="Helvetica Neue"/>
              <a:cs typeface="Helvetica Neue"/>
              <a:sym typeface="Helvetica Neue"/>
            </a:endParaRPr>
          </a:p>
        </p:txBody>
      </p:sp>
      <p:cxnSp>
        <p:nvCxnSpPr>
          <p:cNvPr id="763" name="Google Shape;763;p124"/>
          <p:cNvCxnSpPr>
            <a:stCxn id="760" idx="3"/>
            <a:endCxn id="762" idx="1"/>
          </p:cNvCxnSpPr>
          <p:nvPr/>
        </p:nvCxnSpPr>
        <p:spPr>
          <a:xfrm rot="10800000" flipH="1">
            <a:off x="2077175" y="1256262"/>
            <a:ext cx="978300" cy="583200"/>
          </a:xfrm>
          <a:prstGeom prst="bentConnector3">
            <a:avLst>
              <a:gd name="adj1" fmla="val 49995"/>
            </a:avLst>
          </a:prstGeom>
          <a:noFill/>
          <a:ln w="9525" cap="flat" cmpd="sng">
            <a:solidFill>
              <a:srgbClr val="CCCCCC"/>
            </a:solidFill>
            <a:prstDash val="solid"/>
            <a:round/>
            <a:headEnd type="none" w="med" len="med"/>
            <a:tailEnd type="oval" w="med" len="med"/>
          </a:ln>
        </p:spPr>
      </p:cxnSp>
      <p:cxnSp>
        <p:nvCxnSpPr>
          <p:cNvPr id="764" name="Google Shape;764;p124"/>
          <p:cNvCxnSpPr>
            <a:endCxn id="761" idx="1"/>
          </p:cNvCxnSpPr>
          <p:nvPr/>
        </p:nvCxnSpPr>
        <p:spPr>
          <a:xfrm>
            <a:off x="2077175" y="1838863"/>
            <a:ext cx="978300" cy="600"/>
          </a:xfrm>
          <a:prstGeom prst="bentConnector3">
            <a:avLst>
              <a:gd name="adj1" fmla="val 50000"/>
            </a:avLst>
          </a:prstGeom>
          <a:noFill/>
          <a:ln w="9525" cap="flat" cmpd="sng">
            <a:solidFill>
              <a:srgbClr val="CCCCCC"/>
            </a:solidFill>
            <a:prstDash val="solid"/>
            <a:round/>
            <a:headEnd type="none" w="med" len="med"/>
            <a:tailEnd type="oval" w="med" len="med"/>
          </a:ln>
        </p:spPr>
      </p:cxnSp>
      <p:sp>
        <p:nvSpPr>
          <p:cNvPr id="765" name="Google Shape;765;p124"/>
          <p:cNvSpPr/>
          <p:nvPr/>
        </p:nvSpPr>
        <p:spPr>
          <a:xfrm>
            <a:off x="3055375" y="2332413"/>
            <a:ext cx="1452900" cy="538200"/>
          </a:xfrm>
          <a:prstGeom prst="rect">
            <a:avLst/>
          </a:prstGeom>
          <a:solidFill>
            <a:srgbClr val="43434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Helvetica Neue"/>
                <a:ea typeface="Helvetica Neue"/>
                <a:cs typeface="Helvetica Neue"/>
                <a:sym typeface="Helvetica Neue"/>
              </a:rPr>
              <a:t>Métodos de búsqueda y transformación</a:t>
            </a:r>
            <a:endParaRPr sz="1100">
              <a:solidFill>
                <a:srgbClr val="FFFFFF"/>
              </a:solidFill>
              <a:latin typeface="Helvetica Neue"/>
              <a:ea typeface="Helvetica Neue"/>
              <a:cs typeface="Helvetica Neue"/>
              <a:sym typeface="Helvetica Neue"/>
            </a:endParaRPr>
          </a:p>
        </p:txBody>
      </p:sp>
      <p:sp>
        <p:nvSpPr>
          <p:cNvPr id="766" name="Google Shape;766;p124"/>
          <p:cNvSpPr/>
          <p:nvPr/>
        </p:nvSpPr>
        <p:spPr>
          <a:xfrm>
            <a:off x="5297625" y="3480038"/>
            <a:ext cx="732900" cy="2808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reduce</a:t>
            </a:r>
            <a:endParaRPr sz="1100">
              <a:solidFill>
                <a:srgbClr val="222222"/>
              </a:solidFill>
              <a:latin typeface="Helvetica Neue"/>
              <a:ea typeface="Helvetica Neue"/>
              <a:cs typeface="Helvetica Neue"/>
              <a:sym typeface="Helvetica Neue"/>
            </a:endParaRPr>
          </a:p>
        </p:txBody>
      </p:sp>
      <p:cxnSp>
        <p:nvCxnSpPr>
          <p:cNvPr id="767" name="Google Shape;767;p124"/>
          <p:cNvCxnSpPr>
            <a:endCxn id="768" idx="1"/>
          </p:cNvCxnSpPr>
          <p:nvPr/>
        </p:nvCxnSpPr>
        <p:spPr>
          <a:xfrm rot="-5400000" flipH="1">
            <a:off x="4418475" y="3108188"/>
            <a:ext cx="1372200" cy="386100"/>
          </a:xfrm>
          <a:prstGeom prst="bentConnector2">
            <a:avLst/>
          </a:prstGeom>
          <a:noFill/>
          <a:ln w="9525" cap="flat" cmpd="sng">
            <a:solidFill>
              <a:srgbClr val="CCCCCC"/>
            </a:solidFill>
            <a:prstDash val="solid"/>
            <a:round/>
            <a:headEnd type="none" w="med" len="med"/>
            <a:tailEnd type="oval" w="med" len="med"/>
          </a:ln>
        </p:spPr>
      </p:cxnSp>
      <p:sp>
        <p:nvSpPr>
          <p:cNvPr id="768" name="Google Shape;768;p124"/>
          <p:cNvSpPr/>
          <p:nvPr/>
        </p:nvSpPr>
        <p:spPr>
          <a:xfrm>
            <a:off x="5297625" y="3846938"/>
            <a:ext cx="732900" cy="2808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sort</a:t>
            </a:r>
            <a:endParaRPr sz="1100">
              <a:solidFill>
                <a:srgbClr val="222222"/>
              </a:solidFill>
              <a:latin typeface="Helvetica Neue"/>
              <a:ea typeface="Helvetica Neue"/>
              <a:cs typeface="Helvetica Neue"/>
              <a:sym typeface="Helvetica Neue"/>
            </a:endParaRPr>
          </a:p>
        </p:txBody>
      </p:sp>
      <p:cxnSp>
        <p:nvCxnSpPr>
          <p:cNvPr id="769" name="Google Shape;769;p124"/>
          <p:cNvCxnSpPr>
            <a:stCxn id="765" idx="3"/>
            <a:endCxn id="770" idx="1"/>
          </p:cNvCxnSpPr>
          <p:nvPr/>
        </p:nvCxnSpPr>
        <p:spPr>
          <a:xfrm>
            <a:off x="4508275" y="2601513"/>
            <a:ext cx="789300" cy="663900"/>
          </a:xfrm>
          <a:prstGeom prst="bentConnector3">
            <a:avLst>
              <a:gd name="adj1" fmla="val 49994"/>
            </a:avLst>
          </a:prstGeom>
          <a:noFill/>
          <a:ln w="9525" cap="flat" cmpd="sng">
            <a:solidFill>
              <a:srgbClr val="CCCCCC"/>
            </a:solidFill>
            <a:prstDash val="solid"/>
            <a:round/>
            <a:headEnd type="none" w="med" len="med"/>
            <a:tailEnd type="oval" w="med" len="med"/>
          </a:ln>
        </p:spPr>
      </p:cxnSp>
      <p:sp>
        <p:nvSpPr>
          <p:cNvPr id="771" name="Google Shape;771;p124"/>
          <p:cNvSpPr/>
          <p:nvPr/>
        </p:nvSpPr>
        <p:spPr>
          <a:xfrm>
            <a:off x="5297475" y="2770288"/>
            <a:ext cx="732900" cy="2808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some</a:t>
            </a:r>
            <a:endParaRPr sz="1100">
              <a:solidFill>
                <a:srgbClr val="222222"/>
              </a:solidFill>
              <a:latin typeface="Helvetica Neue"/>
              <a:ea typeface="Helvetica Neue"/>
              <a:cs typeface="Helvetica Neue"/>
              <a:sym typeface="Helvetica Neue"/>
            </a:endParaRPr>
          </a:p>
        </p:txBody>
      </p:sp>
      <p:cxnSp>
        <p:nvCxnSpPr>
          <p:cNvPr id="772" name="Google Shape;772;p124"/>
          <p:cNvCxnSpPr>
            <a:stCxn id="765" idx="3"/>
          </p:cNvCxnSpPr>
          <p:nvPr/>
        </p:nvCxnSpPr>
        <p:spPr>
          <a:xfrm>
            <a:off x="4508275" y="2601513"/>
            <a:ext cx="785400" cy="331500"/>
          </a:xfrm>
          <a:prstGeom prst="bentConnector3">
            <a:avLst>
              <a:gd name="adj1" fmla="val 50000"/>
            </a:avLst>
          </a:prstGeom>
          <a:noFill/>
          <a:ln w="9525" cap="flat" cmpd="sng">
            <a:solidFill>
              <a:srgbClr val="CCCCCC"/>
            </a:solidFill>
            <a:prstDash val="solid"/>
            <a:round/>
            <a:headEnd type="none" w="med" len="med"/>
            <a:tailEnd type="oval" w="med" len="med"/>
          </a:ln>
        </p:spPr>
      </p:cxnSp>
      <p:sp>
        <p:nvSpPr>
          <p:cNvPr id="773" name="Google Shape;773;p124"/>
          <p:cNvSpPr/>
          <p:nvPr/>
        </p:nvSpPr>
        <p:spPr>
          <a:xfrm flipH="1">
            <a:off x="5297475" y="2403388"/>
            <a:ext cx="732900" cy="2808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filter</a:t>
            </a:r>
            <a:endParaRPr sz="1100">
              <a:solidFill>
                <a:srgbClr val="222222"/>
              </a:solidFill>
              <a:latin typeface="Helvetica Neue"/>
              <a:ea typeface="Helvetica Neue"/>
              <a:cs typeface="Helvetica Neue"/>
              <a:sym typeface="Helvetica Neue"/>
            </a:endParaRPr>
          </a:p>
        </p:txBody>
      </p:sp>
      <p:cxnSp>
        <p:nvCxnSpPr>
          <p:cNvPr id="774" name="Google Shape;774;p124"/>
          <p:cNvCxnSpPr>
            <a:stCxn id="765" idx="3"/>
          </p:cNvCxnSpPr>
          <p:nvPr/>
        </p:nvCxnSpPr>
        <p:spPr>
          <a:xfrm rot="10800000" flipH="1">
            <a:off x="4508275" y="2566113"/>
            <a:ext cx="785400" cy="35400"/>
          </a:xfrm>
          <a:prstGeom prst="bentConnector3">
            <a:avLst>
              <a:gd name="adj1" fmla="val 50000"/>
            </a:avLst>
          </a:prstGeom>
          <a:noFill/>
          <a:ln w="9525" cap="flat" cmpd="sng">
            <a:solidFill>
              <a:srgbClr val="CCCCCC"/>
            </a:solidFill>
            <a:prstDash val="solid"/>
            <a:round/>
            <a:headEnd type="none" w="med" len="med"/>
            <a:tailEnd type="oval" w="med" len="med"/>
          </a:ln>
        </p:spPr>
      </p:cxnSp>
      <p:sp>
        <p:nvSpPr>
          <p:cNvPr id="770" name="Google Shape;770;p124"/>
          <p:cNvSpPr/>
          <p:nvPr/>
        </p:nvSpPr>
        <p:spPr>
          <a:xfrm>
            <a:off x="5297475" y="3125163"/>
            <a:ext cx="732900" cy="2808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map</a:t>
            </a:r>
            <a:endParaRPr sz="1100">
              <a:solidFill>
                <a:srgbClr val="222222"/>
              </a:solidFill>
              <a:latin typeface="Helvetica Neue"/>
              <a:ea typeface="Helvetica Neue"/>
              <a:cs typeface="Helvetica Neue"/>
              <a:sym typeface="Helvetica Neue"/>
            </a:endParaRPr>
          </a:p>
        </p:txBody>
      </p:sp>
      <p:sp>
        <p:nvSpPr>
          <p:cNvPr id="775" name="Google Shape;775;p124"/>
          <p:cNvSpPr/>
          <p:nvPr/>
        </p:nvSpPr>
        <p:spPr>
          <a:xfrm flipH="1">
            <a:off x="5297325" y="2034213"/>
            <a:ext cx="732900" cy="2808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find</a:t>
            </a:r>
            <a:endParaRPr sz="1100">
              <a:solidFill>
                <a:srgbClr val="222222"/>
              </a:solidFill>
              <a:latin typeface="Helvetica Neue"/>
              <a:ea typeface="Helvetica Neue"/>
              <a:cs typeface="Helvetica Neue"/>
              <a:sym typeface="Helvetica Neue"/>
            </a:endParaRPr>
          </a:p>
        </p:txBody>
      </p:sp>
      <p:cxnSp>
        <p:nvCxnSpPr>
          <p:cNvPr id="776" name="Google Shape;776;p124"/>
          <p:cNvCxnSpPr>
            <a:stCxn id="765" idx="3"/>
            <a:endCxn id="775" idx="3"/>
          </p:cNvCxnSpPr>
          <p:nvPr/>
        </p:nvCxnSpPr>
        <p:spPr>
          <a:xfrm rot="10800000" flipH="1">
            <a:off x="4508275" y="2174613"/>
            <a:ext cx="789000" cy="426900"/>
          </a:xfrm>
          <a:prstGeom prst="bentConnector3">
            <a:avLst>
              <a:gd name="adj1" fmla="val 50003"/>
            </a:avLst>
          </a:prstGeom>
          <a:noFill/>
          <a:ln w="9525" cap="flat" cmpd="sng">
            <a:solidFill>
              <a:srgbClr val="CCCCCC"/>
            </a:solidFill>
            <a:prstDash val="solid"/>
            <a:round/>
            <a:headEnd type="none" w="med" len="med"/>
            <a:tailEnd type="oval" w="med" len="med"/>
          </a:ln>
        </p:spPr>
      </p:cxnSp>
      <p:sp>
        <p:nvSpPr>
          <p:cNvPr id="777" name="Google Shape;777;p124"/>
          <p:cNvSpPr/>
          <p:nvPr/>
        </p:nvSpPr>
        <p:spPr>
          <a:xfrm flipH="1">
            <a:off x="5301375" y="1675075"/>
            <a:ext cx="732900" cy="2808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forEach</a:t>
            </a:r>
            <a:endParaRPr sz="1100">
              <a:solidFill>
                <a:srgbClr val="222222"/>
              </a:solidFill>
              <a:latin typeface="Helvetica Neue"/>
              <a:ea typeface="Helvetica Neue"/>
              <a:cs typeface="Helvetica Neue"/>
              <a:sym typeface="Helvetica Neue"/>
            </a:endParaRPr>
          </a:p>
        </p:txBody>
      </p:sp>
      <p:cxnSp>
        <p:nvCxnSpPr>
          <p:cNvPr id="778" name="Google Shape;778;p124"/>
          <p:cNvCxnSpPr>
            <a:stCxn id="765" idx="3"/>
            <a:endCxn id="777" idx="3"/>
          </p:cNvCxnSpPr>
          <p:nvPr/>
        </p:nvCxnSpPr>
        <p:spPr>
          <a:xfrm rot="10800000" flipH="1">
            <a:off x="4508275" y="1815513"/>
            <a:ext cx="793200" cy="786000"/>
          </a:xfrm>
          <a:prstGeom prst="bentConnector3">
            <a:avLst>
              <a:gd name="adj1" fmla="val 49994"/>
            </a:avLst>
          </a:prstGeom>
          <a:noFill/>
          <a:ln w="9525" cap="flat" cmpd="sng">
            <a:solidFill>
              <a:srgbClr val="CCCCCC"/>
            </a:solidFill>
            <a:prstDash val="solid"/>
            <a:round/>
            <a:headEnd type="none" w="med" len="med"/>
            <a:tailEnd type="oval" w="med" len="med"/>
          </a:ln>
        </p:spPr>
      </p:cxnSp>
      <p:cxnSp>
        <p:nvCxnSpPr>
          <p:cNvPr id="779" name="Google Shape;779;p124"/>
          <p:cNvCxnSpPr/>
          <p:nvPr/>
        </p:nvCxnSpPr>
        <p:spPr>
          <a:xfrm rot="-5400000" flipH="1">
            <a:off x="4418475" y="2708363"/>
            <a:ext cx="1372200" cy="386100"/>
          </a:xfrm>
          <a:prstGeom prst="bentConnector2">
            <a:avLst/>
          </a:prstGeom>
          <a:noFill/>
          <a:ln w="9525" cap="flat" cmpd="sng">
            <a:solidFill>
              <a:srgbClr val="CCCCCC"/>
            </a:solidFill>
            <a:prstDash val="solid"/>
            <a:round/>
            <a:headEnd type="none" w="med" len="med"/>
            <a:tailEnd type="oval" w="med" len="med"/>
          </a:ln>
        </p:spPr>
      </p:cxnSp>
      <p:cxnSp>
        <p:nvCxnSpPr>
          <p:cNvPr id="780" name="Google Shape;780;p124"/>
          <p:cNvCxnSpPr>
            <a:stCxn id="760" idx="2"/>
            <a:endCxn id="765" idx="1"/>
          </p:cNvCxnSpPr>
          <p:nvPr/>
        </p:nvCxnSpPr>
        <p:spPr>
          <a:xfrm rot="-5400000" flipH="1">
            <a:off x="1904675" y="1450812"/>
            <a:ext cx="596700" cy="1704600"/>
          </a:xfrm>
          <a:prstGeom prst="bentConnector2">
            <a:avLst/>
          </a:prstGeom>
          <a:noFill/>
          <a:ln w="9525" cap="flat" cmpd="sng">
            <a:solidFill>
              <a:srgbClr val="B7B7B7"/>
            </a:solidFill>
            <a:prstDash val="solid"/>
            <a:round/>
            <a:headEnd type="oval" w="med" len="med"/>
            <a:tailEnd type="oval" w="med" len="med"/>
          </a:ln>
        </p:spPr>
      </p:cxnSp>
      <p:sp>
        <p:nvSpPr>
          <p:cNvPr id="781" name="Google Shape;781;p124"/>
          <p:cNvSpPr/>
          <p:nvPr/>
        </p:nvSpPr>
        <p:spPr>
          <a:xfrm>
            <a:off x="3055325" y="3168888"/>
            <a:ext cx="1452900" cy="280800"/>
          </a:xfrm>
          <a:prstGeom prst="rect">
            <a:avLst/>
          </a:prstGeom>
          <a:solidFill>
            <a:srgbClr val="43434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Helvetica Neue"/>
                <a:ea typeface="Helvetica Neue"/>
                <a:cs typeface="Helvetica Neue"/>
                <a:sym typeface="Helvetica Neue"/>
              </a:rPr>
              <a:t>El objeto Math</a:t>
            </a:r>
            <a:endParaRPr sz="1100">
              <a:solidFill>
                <a:srgbClr val="FFFFFF"/>
              </a:solidFill>
              <a:latin typeface="Helvetica Neue"/>
              <a:ea typeface="Helvetica Neue"/>
              <a:cs typeface="Helvetica Neue"/>
              <a:sym typeface="Helvetica Neue"/>
            </a:endParaRPr>
          </a:p>
        </p:txBody>
      </p:sp>
      <p:cxnSp>
        <p:nvCxnSpPr>
          <p:cNvPr id="782" name="Google Shape;782;p124"/>
          <p:cNvCxnSpPr>
            <a:stCxn id="760" idx="2"/>
            <a:endCxn id="781" idx="1"/>
          </p:cNvCxnSpPr>
          <p:nvPr/>
        </p:nvCxnSpPr>
        <p:spPr>
          <a:xfrm rot="-5400000" flipH="1">
            <a:off x="1550825" y="1804662"/>
            <a:ext cx="1304400" cy="1704600"/>
          </a:xfrm>
          <a:prstGeom prst="bentConnector2">
            <a:avLst/>
          </a:prstGeom>
          <a:noFill/>
          <a:ln w="9525" cap="flat" cmpd="sng">
            <a:solidFill>
              <a:srgbClr val="B7B7B7"/>
            </a:solidFill>
            <a:prstDash val="solid"/>
            <a:round/>
            <a:headEnd type="oval" w="med" len="med"/>
            <a:tailEnd type="oval" w="med" len="med"/>
          </a:ln>
        </p:spPr>
      </p:cxnSp>
      <p:sp>
        <p:nvSpPr>
          <p:cNvPr id="783" name="Google Shape;783;p124"/>
          <p:cNvSpPr/>
          <p:nvPr/>
        </p:nvSpPr>
        <p:spPr>
          <a:xfrm>
            <a:off x="3055475" y="3587513"/>
            <a:ext cx="1452900" cy="280800"/>
          </a:xfrm>
          <a:prstGeom prst="rect">
            <a:avLst/>
          </a:prstGeom>
          <a:solidFill>
            <a:srgbClr val="43434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Helvetica Neue"/>
                <a:ea typeface="Helvetica Neue"/>
                <a:cs typeface="Helvetica Neue"/>
                <a:sym typeface="Helvetica Neue"/>
              </a:rPr>
              <a:t>La clase date</a:t>
            </a:r>
            <a:endParaRPr sz="1100">
              <a:solidFill>
                <a:srgbClr val="FFFFFF"/>
              </a:solidFill>
              <a:latin typeface="Helvetica Neue"/>
              <a:ea typeface="Helvetica Neue"/>
              <a:cs typeface="Helvetica Neue"/>
              <a:sym typeface="Helvetica Neue"/>
            </a:endParaRPr>
          </a:p>
        </p:txBody>
      </p:sp>
      <p:cxnSp>
        <p:nvCxnSpPr>
          <p:cNvPr id="784" name="Google Shape;784;p124"/>
          <p:cNvCxnSpPr>
            <a:stCxn id="760" idx="2"/>
          </p:cNvCxnSpPr>
          <p:nvPr/>
        </p:nvCxnSpPr>
        <p:spPr>
          <a:xfrm rot="-5400000" flipH="1">
            <a:off x="1351475" y="2004012"/>
            <a:ext cx="1703100" cy="1704600"/>
          </a:xfrm>
          <a:prstGeom prst="bentConnector2">
            <a:avLst/>
          </a:prstGeom>
          <a:noFill/>
          <a:ln w="9525" cap="flat" cmpd="sng">
            <a:solidFill>
              <a:srgbClr val="B7B7B7"/>
            </a:solidFill>
            <a:prstDash val="solid"/>
            <a:round/>
            <a:headEnd type="oval" w="med" len="med"/>
            <a:tailEnd type="oval" w="med" len="med"/>
          </a:ln>
        </p:spPr>
      </p:cxnSp>
      <p:sp>
        <p:nvSpPr>
          <p:cNvPr id="785" name="Google Shape;785;p124"/>
          <p:cNvSpPr txBox="1"/>
          <p:nvPr/>
        </p:nvSpPr>
        <p:spPr>
          <a:xfrm>
            <a:off x="624275" y="199300"/>
            <a:ext cx="7105200" cy="4224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sz="2000" i="1">
                <a:solidFill>
                  <a:srgbClr val="000000"/>
                </a:solidFill>
                <a:latin typeface="Anton"/>
                <a:ea typeface="Anton"/>
                <a:cs typeface="Anton"/>
                <a:sym typeface="Anton"/>
              </a:rPr>
              <a:t>MAPA DE CONCEPTOS</a:t>
            </a:r>
            <a:r>
              <a:rPr lang="en-GB" sz="2000" i="1">
                <a:latin typeface="Anton"/>
                <a:ea typeface="Anton"/>
                <a:cs typeface="Anton"/>
                <a:sym typeface="Anton"/>
              </a:rPr>
              <a:t> PARTE II</a:t>
            </a:r>
            <a:endParaRPr sz="2000" i="1">
              <a:solidFill>
                <a:srgbClr val="000000"/>
              </a:solidFill>
              <a:latin typeface="Anton"/>
              <a:ea typeface="Anton"/>
              <a:cs typeface="Anton"/>
              <a:sym typeface="Anto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789"/>
        <p:cNvGrpSpPr/>
        <p:nvPr/>
      </p:nvGrpSpPr>
      <p:grpSpPr>
        <a:xfrm>
          <a:off x="0" y="0"/>
          <a:ext cx="0" cy="0"/>
          <a:chOff x="0" y="0"/>
          <a:chExt cx="0" cy="0"/>
        </a:xfrm>
      </p:grpSpPr>
      <p:sp>
        <p:nvSpPr>
          <p:cNvPr id="790" name="Google Shape;790;p125"/>
          <p:cNvSpPr txBox="1"/>
          <p:nvPr/>
        </p:nvSpPr>
        <p:spPr>
          <a:xfrm>
            <a:off x="809550" y="1679275"/>
            <a:ext cx="7524900" cy="108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i="1">
                <a:latin typeface="Anton"/>
                <a:ea typeface="Anton"/>
                <a:cs typeface="Anton"/>
                <a:sym typeface="Anton"/>
              </a:rPr>
              <a:t>HERRAMIENTAS DE LA CLASE</a:t>
            </a:r>
            <a:endParaRPr sz="4000" i="1">
              <a:latin typeface="Anton"/>
              <a:ea typeface="Anton"/>
              <a:cs typeface="Anton"/>
              <a:sym typeface="Anton"/>
            </a:endParaRPr>
          </a:p>
          <a:p>
            <a:pPr marL="0" marR="0" lvl="0" indent="0" algn="ctr" rtl="0">
              <a:lnSpc>
                <a:spcPct val="100000"/>
              </a:lnSpc>
              <a:spcBef>
                <a:spcPts val="0"/>
              </a:spcBef>
              <a:spcAft>
                <a:spcPts val="0"/>
              </a:spcAft>
              <a:buClr>
                <a:srgbClr val="000000"/>
              </a:buClr>
              <a:buSzPts val="4000"/>
              <a:buFont typeface="Arial"/>
              <a:buNone/>
            </a:pPr>
            <a:r>
              <a:rPr lang="en-GB" sz="1500" i="1">
                <a:latin typeface="Helvetica Neue"/>
                <a:ea typeface="Helvetica Neue"/>
                <a:cs typeface="Helvetica Neue"/>
                <a:sym typeface="Helvetica Neue"/>
              </a:rPr>
              <a:t>Les compartimos algunos recursos para acompañar la clase</a:t>
            </a:r>
            <a:endParaRPr sz="1800">
              <a:latin typeface="Helvetica Neue Light"/>
              <a:ea typeface="Helvetica Neue Light"/>
              <a:cs typeface="Helvetica Neue Light"/>
              <a:sym typeface="Helvetica Neue Light"/>
            </a:endParaRPr>
          </a:p>
        </p:txBody>
      </p:sp>
      <p:pic>
        <p:nvPicPr>
          <p:cNvPr id="791" name="Google Shape;791;p125"/>
          <p:cNvPicPr preferRelativeResize="0"/>
          <p:nvPr/>
        </p:nvPicPr>
        <p:blipFill rotWithShape="1">
          <a:blip r:embed="rId3">
            <a:alphaModFix/>
          </a:blip>
          <a:srcRect/>
          <a:stretch/>
        </p:blipFill>
        <p:spPr>
          <a:xfrm>
            <a:off x="7748400" y="4727300"/>
            <a:ext cx="1186526" cy="330675"/>
          </a:xfrm>
          <a:prstGeom prst="rect">
            <a:avLst/>
          </a:prstGeom>
          <a:noFill/>
          <a:ln>
            <a:noFill/>
          </a:ln>
        </p:spPr>
      </p:pic>
      <p:pic>
        <p:nvPicPr>
          <p:cNvPr id="792" name="Google Shape;792;p125"/>
          <p:cNvPicPr preferRelativeResize="0"/>
          <p:nvPr/>
        </p:nvPicPr>
        <p:blipFill rotWithShape="1">
          <a:blip r:embed="rId4">
            <a:alphaModFix/>
          </a:blip>
          <a:srcRect/>
          <a:stretch/>
        </p:blipFill>
        <p:spPr>
          <a:xfrm>
            <a:off x="3978738" y="492750"/>
            <a:ext cx="1186525" cy="1186525"/>
          </a:xfrm>
          <a:prstGeom prst="rect">
            <a:avLst/>
          </a:prstGeom>
          <a:noFill/>
          <a:ln>
            <a:noFill/>
          </a:ln>
        </p:spPr>
      </p:pic>
      <p:sp>
        <p:nvSpPr>
          <p:cNvPr id="793" name="Google Shape;793;p125"/>
          <p:cNvSpPr txBox="1"/>
          <p:nvPr/>
        </p:nvSpPr>
        <p:spPr>
          <a:xfrm>
            <a:off x="2293361" y="2964125"/>
            <a:ext cx="4557300" cy="12930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Guión de Higher Order Functions  </a:t>
            </a:r>
            <a:r>
              <a:rPr lang="en-GB" sz="1800" u="sng">
                <a:solidFill>
                  <a:schemeClr val="hlink"/>
                </a:solidFill>
                <a:latin typeface="Helvetica Neue Light"/>
                <a:ea typeface="Helvetica Neue Light"/>
                <a:cs typeface="Helvetica Neue Light"/>
                <a:sym typeface="Helvetica Neue Light"/>
                <a:hlinkClick r:id="rId5"/>
              </a:rPr>
              <a:t>aquí</a:t>
            </a:r>
            <a:r>
              <a:rPr lang="en-GB"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marL="457200" lvl="0" indent="-342900" algn="l" rtl="0">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Booklet de Javascript </a:t>
            </a:r>
            <a:r>
              <a:rPr lang="en-GB" sz="1800" u="sng">
                <a:solidFill>
                  <a:schemeClr val="accent5"/>
                </a:solidFill>
                <a:latin typeface="Helvetica Neue Light"/>
                <a:ea typeface="Helvetica Neue Light"/>
                <a:cs typeface="Helvetica Neue Light"/>
                <a:sym typeface="Helvetica Neue Light"/>
                <a:hlinkClick r:id="rId6">
                  <a:extLst>
                    <a:ext uri="{A12FA001-AC4F-418D-AE19-62706E023703}">
                      <ahyp:hlinkClr xmlns:ahyp="http://schemas.microsoft.com/office/drawing/2018/hyperlinkcolor" val="tx"/>
                    </a:ext>
                  </a:extLst>
                </a:hlinkClick>
              </a:rPr>
              <a:t>aquí</a:t>
            </a:r>
            <a:endParaRPr sz="1800">
              <a:solidFill>
                <a:schemeClr val="dk1"/>
              </a:solidFill>
              <a:latin typeface="Helvetica Neue Light"/>
              <a:ea typeface="Helvetica Neue Light"/>
              <a:cs typeface="Helvetica Neue Light"/>
              <a:sym typeface="Helvetica Neue Light"/>
            </a:endParaRPr>
          </a:p>
          <a:p>
            <a:pPr marL="457200" lvl="0" indent="-342900" algn="l" rtl="0">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FAQs de Javascript </a:t>
            </a:r>
            <a:r>
              <a:rPr lang="en-GB" sz="1800" u="sng">
                <a:solidFill>
                  <a:schemeClr val="accent5"/>
                </a:solidFill>
                <a:latin typeface="Helvetica Neue Light"/>
                <a:ea typeface="Helvetica Neue Light"/>
                <a:cs typeface="Helvetica Neue Light"/>
                <a:sym typeface="Helvetica Neue Light"/>
                <a:hlinkClick r:id="rId7">
                  <a:extLst>
                    <a:ext uri="{A12FA001-AC4F-418D-AE19-62706E023703}">
                      <ahyp:hlinkClr xmlns:ahyp="http://schemas.microsoft.com/office/drawing/2018/hyperlinkcolor" val="tx"/>
                    </a:ext>
                  </a:extLst>
                </a:hlinkClick>
              </a:rPr>
              <a:t>aquí</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26"/>
          <p:cNvSpPr txBox="1">
            <a:spLocks noGrp="1"/>
          </p:cNvSpPr>
          <p:nvPr>
            <p:ph type="title"/>
          </p:nvPr>
        </p:nvSpPr>
        <p:spPr>
          <a:xfrm>
            <a:off x="761250" y="620125"/>
            <a:ext cx="7621500" cy="13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i="1"/>
              <a:t>¡EMPECEMOS!</a:t>
            </a:r>
            <a:endParaRPr i="1"/>
          </a:p>
        </p:txBody>
      </p:sp>
      <p:pic>
        <p:nvPicPr>
          <p:cNvPr id="799" name="Google Shape;799;p126"/>
          <p:cNvPicPr preferRelativeResize="0"/>
          <p:nvPr/>
        </p:nvPicPr>
        <p:blipFill>
          <a:blip r:embed="rId3">
            <a:alphaModFix/>
          </a:blip>
          <a:stretch>
            <a:fillRect/>
          </a:stretch>
        </p:blipFill>
        <p:spPr>
          <a:xfrm>
            <a:off x="2003638" y="1536679"/>
            <a:ext cx="5136725" cy="2889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3"/>
        <p:cNvGrpSpPr/>
        <p:nvPr/>
      </p:nvGrpSpPr>
      <p:grpSpPr>
        <a:xfrm>
          <a:off x="0" y="0"/>
          <a:ext cx="0" cy="0"/>
          <a:chOff x="0" y="0"/>
          <a:chExt cx="0" cy="0"/>
        </a:xfrm>
      </p:grpSpPr>
      <p:sp>
        <p:nvSpPr>
          <p:cNvPr id="804" name="Google Shape;804;p127"/>
          <p:cNvSpPr txBox="1"/>
          <p:nvPr/>
        </p:nvSpPr>
        <p:spPr>
          <a:xfrm>
            <a:off x="3120825" y="2408400"/>
            <a:ext cx="2788200" cy="3267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1100"/>
              </a:spcAft>
              <a:buClr>
                <a:schemeClr val="dk1"/>
              </a:buClr>
              <a:buSzPts val="1100"/>
              <a:buFont typeface="Arial"/>
              <a:buNone/>
            </a:pPr>
            <a:r>
              <a:rPr lang="en-GB" sz="3600" i="1">
                <a:solidFill>
                  <a:srgbClr val="E0FF00"/>
                </a:solidFill>
                <a:latin typeface="Anton"/>
                <a:ea typeface="Anton"/>
                <a:cs typeface="Anton"/>
                <a:sym typeface="Anton"/>
              </a:rPr>
              <a:t>ABSTRACCIÓN</a:t>
            </a:r>
            <a:endParaRPr sz="3600" i="1">
              <a:solidFill>
                <a:srgbClr val="E0FF00"/>
              </a:solidFill>
              <a:latin typeface="Anton"/>
              <a:ea typeface="Anton"/>
              <a:cs typeface="Anton"/>
              <a:sym typeface="Anto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8"/>
        <p:cNvGrpSpPr/>
        <p:nvPr/>
      </p:nvGrpSpPr>
      <p:grpSpPr>
        <a:xfrm>
          <a:off x="0" y="0"/>
          <a:ext cx="0" cy="0"/>
          <a:chOff x="0" y="0"/>
          <a:chExt cx="0" cy="0"/>
        </a:xfrm>
      </p:grpSpPr>
      <p:sp>
        <p:nvSpPr>
          <p:cNvPr id="809" name="Google Shape;809;p128"/>
          <p:cNvSpPr txBox="1"/>
          <p:nvPr/>
        </p:nvSpPr>
        <p:spPr>
          <a:xfrm>
            <a:off x="1188600" y="993163"/>
            <a:ext cx="6766800" cy="93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900">
                <a:solidFill>
                  <a:schemeClr val="dk1"/>
                </a:solidFill>
                <a:latin typeface="Helvetica Neue Light"/>
                <a:ea typeface="Helvetica Neue Light"/>
                <a:cs typeface="Helvetica Neue Light"/>
                <a:sym typeface="Helvetica Neue Light"/>
              </a:rPr>
              <a:t>Para meternos de lleno en el tema de hoy, antes necesitamos mirar un poco atrás. Empecemos por analizar el siguiente código. </a:t>
            </a:r>
            <a:endParaRPr sz="190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r>
              <a:rPr lang="en-GB" sz="1900">
                <a:solidFill>
                  <a:schemeClr val="dk1"/>
                </a:solidFill>
                <a:latin typeface="Helvetica Neue Light"/>
                <a:ea typeface="Helvetica Neue Light"/>
                <a:cs typeface="Helvetica Neue Light"/>
                <a:sym typeface="Helvetica Neue Light"/>
              </a:rPr>
              <a:t>Se declara una variable que, a través de un iterador, va acumulando la suma del contador:</a:t>
            </a:r>
            <a:endParaRPr sz="2700">
              <a:solidFill>
                <a:schemeClr val="dk1"/>
              </a:solidFill>
              <a:highlight>
                <a:srgbClr val="FFFFFF"/>
              </a:highlight>
              <a:latin typeface="Helvetica Neue Light"/>
              <a:ea typeface="Helvetica Neue Light"/>
              <a:cs typeface="Helvetica Neue Light"/>
              <a:sym typeface="Helvetica Neue Light"/>
            </a:endParaRPr>
          </a:p>
        </p:txBody>
      </p:sp>
      <p:sp>
        <p:nvSpPr>
          <p:cNvPr id="810" name="Google Shape;810;p128"/>
          <p:cNvSpPr txBox="1"/>
          <p:nvPr/>
        </p:nvSpPr>
        <p:spPr>
          <a:xfrm>
            <a:off x="3279300" y="331975"/>
            <a:ext cx="2585400" cy="661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1100"/>
              </a:spcAft>
              <a:buClr>
                <a:schemeClr val="dk1"/>
              </a:buClr>
              <a:buSzPts val="1100"/>
              <a:buFont typeface="Arial"/>
              <a:buNone/>
            </a:pPr>
            <a:r>
              <a:rPr lang="en-GB" sz="3600" i="1">
                <a:solidFill>
                  <a:schemeClr val="dk1"/>
                </a:solidFill>
                <a:latin typeface="Anton"/>
                <a:ea typeface="Anton"/>
                <a:cs typeface="Anton"/>
                <a:sym typeface="Anton"/>
              </a:rPr>
              <a:t>ABSTRACCIÓN</a:t>
            </a:r>
            <a:endParaRPr sz="4500" i="1">
              <a:solidFill>
                <a:schemeClr val="dk1"/>
              </a:solidFill>
              <a:latin typeface="Anton"/>
              <a:ea typeface="Anton"/>
              <a:cs typeface="Anton"/>
              <a:sym typeface="Anton"/>
            </a:endParaRPr>
          </a:p>
        </p:txBody>
      </p:sp>
      <p:pic>
        <p:nvPicPr>
          <p:cNvPr id="811" name="Google Shape;811;p12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12" name="Google Shape;812;p128"/>
          <p:cNvSpPr txBox="1"/>
          <p:nvPr/>
        </p:nvSpPr>
        <p:spPr>
          <a:xfrm>
            <a:off x="1587150" y="2806225"/>
            <a:ext cx="5969700" cy="1853400"/>
          </a:xfrm>
          <a:prstGeom prst="rect">
            <a:avLst/>
          </a:prstGeom>
          <a:solidFill>
            <a:schemeClr val="dk1"/>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GB" sz="1350">
                <a:solidFill>
                  <a:srgbClr val="569CD6"/>
                </a:solidFill>
                <a:latin typeface="Courier New"/>
                <a:ea typeface="Courier New"/>
                <a:cs typeface="Courier New"/>
                <a:sym typeface="Courier New"/>
              </a:rPr>
              <a:t>let</a:t>
            </a:r>
            <a:r>
              <a:rPr lang="en-GB" sz="1350">
                <a:solidFill>
                  <a:srgbClr val="D4D4D4"/>
                </a:solidFill>
                <a:latin typeface="Courier New"/>
                <a:ea typeface="Courier New"/>
                <a:cs typeface="Courier New"/>
                <a:sym typeface="Courier New"/>
              </a:rPr>
              <a:t> </a:t>
            </a:r>
            <a:r>
              <a:rPr lang="en-GB" sz="1350">
                <a:solidFill>
                  <a:srgbClr val="9CDCFE"/>
                </a:solidFill>
                <a:latin typeface="Courier New"/>
                <a:ea typeface="Courier New"/>
                <a:cs typeface="Courier New"/>
                <a:sym typeface="Courier New"/>
              </a:rPr>
              <a:t>total</a:t>
            </a:r>
            <a:r>
              <a:rPr lang="en-GB" sz="1350">
                <a:solidFill>
                  <a:srgbClr val="D4D4D4"/>
                </a:solidFill>
                <a:latin typeface="Courier New"/>
                <a:ea typeface="Courier New"/>
                <a:cs typeface="Courier New"/>
                <a:sym typeface="Courier New"/>
              </a:rPr>
              <a:t> = </a:t>
            </a:r>
            <a:r>
              <a:rPr lang="en-GB" sz="1350">
                <a:solidFill>
                  <a:srgbClr val="B5CEA8"/>
                </a:solidFill>
                <a:latin typeface="Courier New"/>
                <a:ea typeface="Courier New"/>
                <a:cs typeface="Courier New"/>
                <a:sym typeface="Courier New"/>
              </a:rPr>
              <a:t>0</a:t>
            </a:r>
            <a:endParaRPr sz="1350">
              <a:solidFill>
                <a:srgbClr val="B5CEA8"/>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C586C0"/>
                </a:solidFill>
                <a:latin typeface="Courier New"/>
                <a:ea typeface="Courier New"/>
                <a:cs typeface="Courier New"/>
                <a:sym typeface="Courier New"/>
              </a:rPr>
              <a:t>for</a:t>
            </a:r>
            <a:r>
              <a:rPr lang="en-GB" sz="1350">
                <a:solidFill>
                  <a:srgbClr val="D4D4D4"/>
                </a:solidFill>
                <a:latin typeface="Courier New"/>
                <a:ea typeface="Courier New"/>
                <a:cs typeface="Courier New"/>
                <a:sym typeface="Courier New"/>
              </a:rPr>
              <a:t> (</a:t>
            </a:r>
            <a:r>
              <a:rPr lang="en-GB" sz="1350">
                <a:solidFill>
                  <a:srgbClr val="569CD6"/>
                </a:solidFill>
                <a:latin typeface="Courier New"/>
                <a:ea typeface="Courier New"/>
                <a:cs typeface="Courier New"/>
                <a:sym typeface="Courier New"/>
              </a:rPr>
              <a:t>let</a:t>
            </a:r>
            <a:r>
              <a:rPr lang="en-GB" sz="1350">
                <a:solidFill>
                  <a:srgbClr val="D4D4D4"/>
                </a:solidFill>
                <a:latin typeface="Courier New"/>
                <a:ea typeface="Courier New"/>
                <a:cs typeface="Courier New"/>
                <a:sym typeface="Courier New"/>
              </a:rPr>
              <a:t> </a:t>
            </a:r>
            <a:r>
              <a:rPr lang="en-GB" sz="1350">
                <a:solidFill>
                  <a:srgbClr val="9CDCFE"/>
                </a:solidFill>
                <a:latin typeface="Courier New"/>
                <a:ea typeface="Courier New"/>
                <a:cs typeface="Courier New"/>
                <a:sym typeface="Courier New"/>
              </a:rPr>
              <a:t>i</a:t>
            </a:r>
            <a:r>
              <a:rPr lang="en-GB" sz="1350">
                <a:solidFill>
                  <a:srgbClr val="D4D4D4"/>
                </a:solidFill>
                <a:latin typeface="Courier New"/>
                <a:ea typeface="Courier New"/>
                <a:cs typeface="Courier New"/>
                <a:sym typeface="Courier New"/>
              </a:rPr>
              <a:t> = </a:t>
            </a:r>
            <a:r>
              <a:rPr lang="en-GB" sz="1350">
                <a:solidFill>
                  <a:srgbClr val="B5CEA8"/>
                </a:solidFill>
                <a:latin typeface="Courier New"/>
                <a:ea typeface="Courier New"/>
                <a:cs typeface="Courier New"/>
                <a:sym typeface="Courier New"/>
              </a:rPr>
              <a:t>1</a:t>
            </a:r>
            <a:r>
              <a:rPr lang="en-GB" sz="1350">
                <a:solidFill>
                  <a:srgbClr val="D4D4D4"/>
                </a:solidFill>
                <a:latin typeface="Courier New"/>
                <a:ea typeface="Courier New"/>
                <a:cs typeface="Courier New"/>
                <a:sym typeface="Courier New"/>
              </a:rPr>
              <a:t>; </a:t>
            </a:r>
            <a:r>
              <a:rPr lang="en-GB" sz="1350">
                <a:solidFill>
                  <a:srgbClr val="9CDCFE"/>
                </a:solidFill>
                <a:latin typeface="Courier New"/>
                <a:ea typeface="Courier New"/>
                <a:cs typeface="Courier New"/>
                <a:sym typeface="Courier New"/>
              </a:rPr>
              <a:t>i</a:t>
            </a:r>
            <a:r>
              <a:rPr lang="en-GB" sz="1350">
                <a:solidFill>
                  <a:srgbClr val="D4D4D4"/>
                </a:solidFill>
                <a:latin typeface="Courier New"/>
                <a:ea typeface="Courier New"/>
                <a:cs typeface="Courier New"/>
                <a:sym typeface="Courier New"/>
              </a:rPr>
              <a:t> &lt;= </a:t>
            </a:r>
            <a:r>
              <a:rPr lang="en-GB" sz="1350">
                <a:solidFill>
                  <a:srgbClr val="B5CEA8"/>
                </a:solidFill>
                <a:latin typeface="Courier New"/>
                <a:ea typeface="Courier New"/>
                <a:cs typeface="Courier New"/>
                <a:sym typeface="Courier New"/>
              </a:rPr>
              <a:t>10</a:t>
            </a:r>
            <a:r>
              <a:rPr lang="en-GB" sz="1350">
                <a:solidFill>
                  <a:srgbClr val="D4D4D4"/>
                </a:solidFill>
                <a:latin typeface="Courier New"/>
                <a:ea typeface="Courier New"/>
                <a:cs typeface="Courier New"/>
                <a:sym typeface="Courier New"/>
              </a:rPr>
              <a:t>; </a:t>
            </a:r>
            <a:r>
              <a:rPr lang="en-GB" sz="1350">
                <a:solidFill>
                  <a:srgbClr val="9CDCFE"/>
                </a:solidFill>
                <a:latin typeface="Courier New"/>
                <a:ea typeface="Courier New"/>
                <a:cs typeface="Courier New"/>
                <a:sym typeface="Courier New"/>
              </a:rPr>
              <a:t>i</a:t>
            </a:r>
            <a:r>
              <a:rPr lang="en-GB"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D4D4D4"/>
                </a:solidFill>
                <a:latin typeface="Courier New"/>
                <a:ea typeface="Courier New"/>
                <a:cs typeface="Courier New"/>
                <a:sym typeface="Courier New"/>
              </a:rPr>
              <a:t>    </a:t>
            </a:r>
            <a:r>
              <a:rPr lang="en-GB" sz="1350">
                <a:solidFill>
                  <a:srgbClr val="9CDCFE"/>
                </a:solidFill>
                <a:latin typeface="Courier New"/>
                <a:ea typeface="Courier New"/>
                <a:cs typeface="Courier New"/>
                <a:sym typeface="Courier New"/>
              </a:rPr>
              <a:t>total</a:t>
            </a:r>
            <a:r>
              <a:rPr lang="en-GB" sz="1350">
                <a:solidFill>
                  <a:srgbClr val="D4D4D4"/>
                </a:solidFill>
                <a:latin typeface="Courier New"/>
                <a:ea typeface="Courier New"/>
                <a:cs typeface="Courier New"/>
                <a:sym typeface="Courier New"/>
              </a:rPr>
              <a:t> += </a:t>
            </a:r>
            <a:r>
              <a:rPr lang="en-GB" sz="1350">
                <a:solidFill>
                  <a:srgbClr val="9CDCFE"/>
                </a:solidFill>
                <a:latin typeface="Courier New"/>
                <a:ea typeface="Courier New"/>
                <a:cs typeface="Courier New"/>
                <a:sym typeface="Courier New"/>
              </a:rPr>
              <a:t>i</a:t>
            </a:r>
            <a:endParaRPr sz="1350">
              <a:solidFill>
                <a:srgbClr val="9CDCFE"/>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9CDCFE"/>
                </a:solidFill>
                <a:latin typeface="Courier New"/>
                <a:ea typeface="Courier New"/>
                <a:cs typeface="Courier New"/>
                <a:sym typeface="Courier New"/>
              </a:rPr>
              <a:t>console</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log</a:t>
            </a:r>
            <a:r>
              <a:rPr lang="en-GB" sz="1350">
                <a:solidFill>
                  <a:srgbClr val="D4D4D4"/>
                </a:solidFill>
                <a:latin typeface="Courier New"/>
                <a:ea typeface="Courier New"/>
                <a:cs typeface="Courier New"/>
                <a:sym typeface="Courier New"/>
              </a:rPr>
              <a:t>(</a:t>
            </a:r>
            <a:r>
              <a:rPr lang="en-GB" sz="1350">
                <a:solidFill>
                  <a:srgbClr val="9CDCFE"/>
                </a:solidFill>
                <a:latin typeface="Courier New"/>
                <a:ea typeface="Courier New"/>
                <a:cs typeface="Courier New"/>
                <a:sym typeface="Courier New"/>
              </a:rPr>
              <a:t>total</a:t>
            </a:r>
            <a:r>
              <a:rPr lang="en-GB" sz="1350">
                <a:solidFill>
                  <a:srgbClr val="D4D4D4"/>
                </a:solidFill>
                <a:latin typeface="Courier New"/>
                <a:ea typeface="Courier New"/>
                <a:cs typeface="Courier New"/>
                <a:sym typeface="Courier New"/>
              </a:rPr>
              <a:t>)  </a:t>
            </a:r>
            <a:r>
              <a:rPr lang="en-GB" sz="1350">
                <a:solidFill>
                  <a:srgbClr val="6A9955"/>
                </a:solidFill>
                <a:latin typeface="Courier New"/>
                <a:ea typeface="Courier New"/>
                <a:cs typeface="Courier New"/>
                <a:sym typeface="Courier New"/>
              </a:rPr>
              <a:t>//  55</a:t>
            </a:r>
            <a:endParaRPr sz="1700"/>
          </a:p>
        </p:txBody>
      </p:sp>
      <p:pic>
        <p:nvPicPr>
          <p:cNvPr id="813" name="Google Shape;813;p128"/>
          <p:cNvPicPr preferRelativeResize="0"/>
          <p:nvPr/>
        </p:nvPicPr>
        <p:blipFill>
          <a:blip r:embed="rId4">
            <a:alphaModFix/>
          </a:blip>
          <a:stretch>
            <a:fillRect/>
          </a:stretch>
        </p:blipFill>
        <p:spPr>
          <a:xfrm>
            <a:off x="0" y="0"/>
            <a:ext cx="1060925" cy="10609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7"/>
        <p:cNvGrpSpPr/>
        <p:nvPr/>
      </p:nvGrpSpPr>
      <p:grpSpPr>
        <a:xfrm>
          <a:off x="0" y="0"/>
          <a:ext cx="0" cy="0"/>
          <a:chOff x="0" y="0"/>
          <a:chExt cx="0" cy="0"/>
        </a:xfrm>
      </p:grpSpPr>
      <p:sp>
        <p:nvSpPr>
          <p:cNvPr id="818" name="Google Shape;818;p129"/>
          <p:cNvSpPr txBox="1"/>
          <p:nvPr/>
        </p:nvSpPr>
        <p:spPr>
          <a:xfrm>
            <a:off x="1094575" y="1540600"/>
            <a:ext cx="6766800" cy="93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900">
                <a:solidFill>
                  <a:schemeClr val="dk1"/>
                </a:solidFill>
                <a:latin typeface="Helvetica Neue Light"/>
                <a:ea typeface="Helvetica Neue Light"/>
                <a:cs typeface="Helvetica Neue Light"/>
                <a:sym typeface="Helvetica Neue Light"/>
              </a:rPr>
              <a:t>Ahora lo presentamos resumido en una función, y ocupa sólo una línea de código:</a:t>
            </a:r>
            <a:endParaRPr sz="1900">
              <a:solidFill>
                <a:schemeClr val="dk1"/>
              </a:solidFill>
              <a:latin typeface="Helvetica Neue Light"/>
              <a:ea typeface="Helvetica Neue Light"/>
              <a:cs typeface="Helvetica Neue Light"/>
              <a:sym typeface="Helvetica Neue Light"/>
            </a:endParaRPr>
          </a:p>
        </p:txBody>
      </p:sp>
      <p:sp>
        <p:nvSpPr>
          <p:cNvPr id="819" name="Google Shape;819;p129"/>
          <p:cNvSpPr txBox="1"/>
          <p:nvPr/>
        </p:nvSpPr>
        <p:spPr>
          <a:xfrm>
            <a:off x="3279300" y="331975"/>
            <a:ext cx="2585400" cy="661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1100"/>
              </a:spcAft>
              <a:buClr>
                <a:schemeClr val="dk1"/>
              </a:buClr>
              <a:buSzPts val="1100"/>
              <a:buFont typeface="Arial"/>
              <a:buNone/>
            </a:pPr>
            <a:r>
              <a:rPr lang="en-GB" sz="3600" i="1">
                <a:solidFill>
                  <a:schemeClr val="dk1"/>
                </a:solidFill>
                <a:latin typeface="Anton"/>
                <a:ea typeface="Anton"/>
                <a:cs typeface="Anton"/>
                <a:sym typeface="Anton"/>
              </a:rPr>
              <a:t>ABSTRACCIÓN</a:t>
            </a:r>
            <a:endParaRPr sz="4500" i="1">
              <a:solidFill>
                <a:schemeClr val="dk1"/>
              </a:solidFill>
              <a:latin typeface="Anton"/>
              <a:ea typeface="Anton"/>
              <a:cs typeface="Anton"/>
              <a:sym typeface="Anton"/>
            </a:endParaRPr>
          </a:p>
        </p:txBody>
      </p:sp>
      <p:pic>
        <p:nvPicPr>
          <p:cNvPr id="820" name="Google Shape;820;p1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21" name="Google Shape;821;p129"/>
          <p:cNvSpPr txBox="1"/>
          <p:nvPr/>
        </p:nvSpPr>
        <p:spPr>
          <a:xfrm>
            <a:off x="1745825" y="2469200"/>
            <a:ext cx="6003000" cy="93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GB" sz="1650">
                <a:solidFill>
                  <a:srgbClr val="9CDCFE"/>
                </a:solidFill>
                <a:latin typeface="Courier New"/>
                <a:ea typeface="Courier New"/>
                <a:cs typeface="Courier New"/>
                <a:sym typeface="Courier New"/>
              </a:rPr>
              <a:t>console</a:t>
            </a:r>
            <a:r>
              <a:rPr lang="en-GB" sz="1650">
                <a:solidFill>
                  <a:srgbClr val="D4D4D4"/>
                </a:solidFill>
                <a:latin typeface="Courier New"/>
                <a:ea typeface="Courier New"/>
                <a:cs typeface="Courier New"/>
                <a:sym typeface="Courier New"/>
              </a:rPr>
              <a:t>.</a:t>
            </a:r>
            <a:r>
              <a:rPr lang="en-GB" sz="1650">
                <a:solidFill>
                  <a:srgbClr val="DCDCAA"/>
                </a:solidFill>
                <a:latin typeface="Courier New"/>
                <a:ea typeface="Courier New"/>
                <a:cs typeface="Courier New"/>
                <a:sym typeface="Courier New"/>
              </a:rPr>
              <a:t>log</a:t>
            </a:r>
            <a:r>
              <a:rPr lang="en-GB" sz="1650">
                <a:solidFill>
                  <a:srgbClr val="D4D4D4"/>
                </a:solidFill>
                <a:latin typeface="Courier New"/>
                <a:ea typeface="Courier New"/>
                <a:cs typeface="Courier New"/>
                <a:sym typeface="Courier New"/>
              </a:rPr>
              <a:t>( </a:t>
            </a:r>
            <a:r>
              <a:rPr lang="en-GB" sz="1650">
                <a:solidFill>
                  <a:srgbClr val="DCDCAA"/>
                </a:solidFill>
                <a:latin typeface="Courier New"/>
                <a:ea typeface="Courier New"/>
                <a:cs typeface="Courier New"/>
                <a:sym typeface="Courier New"/>
              </a:rPr>
              <a:t>sumarRango</a:t>
            </a:r>
            <a:r>
              <a:rPr lang="en-GB" sz="1650">
                <a:solidFill>
                  <a:srgbClr val="D4D4D4"/>
                </a:solidFill>
                <a:latin typeface="Courier New"/>
                <a:ea typeface="Courier New"/>
                <a:cs typeface="Courier New"/>
                <a:sym typeface="Courier New"/>
              </a:rPr>
              <a:t>(</a:t>
            </a:r>
            <a:r>
              <a:rPr lang="en-GB" sz="1650">
                <a:solidFill>
                  <a:srgbClr val="B5CEA8"/>
                </a:solidFill>
                <a:latin typeface="Courier New"/>
                <a:ea typeface="Courier New"/>
                <a:cs typeface="Courier New"/>
                <a:sym typeface="Courier New"/>
              </a:rPr>
              <a:t>1</a:t>
            </a:r>
            <a:r>
              <a:rPr lang="en-GB" sz="1650">
                <a:solidFill>
                  <a:srgbClr val="D4D4D4"/>
                </a:solidFill>
                <a:latin typeface="Courier New"/>
                <a:ea typeface="Courier New"/>
                <a:cs typeface="Courier New"/>
                <a:sym typeface="Courier New"/>
              </a:rPr>
              <a:t>, </a:t>
            </a:r>
            <a:r>
              <a:rPr lang="en-GB" sz="1650">
                <a:solidFill>
                  <a:srgbClr val="B5CEA8"/>
                </a:solidFill>
                <a:latin typeface="Courier New"/>
                <a:ea typeface="Courier New"/>
                <a:cs typeface="Courier New"/>
                <a:sym typeface="Courier New"/>
              </a:rPr>
              <a:t>10</a:t>
            </a:r>
            <a:r>
              <a:rPr lang="en-GB" sz="1650">
                <a:solidFill>
                  <a:srgbClr val="D4D4D4"/>
                </a:solidFill>
                <a:latin typeface="Courier New"/>
                <a:ea typeface="Courier New"/>
                <a:cs typeface="Courier New"/>
                <a:sym typeface="Courier New"/>
              </a:rPr>
              <a:t>) ) </a:t>
            </a:r>
            <a:r>
              <a:rPr lang="en-GB" sz="1650">
                <a:solidFill>
                  <a:srgbClr val="6A9955"/>
                </a:solidFill>
                <a:latin typeface="Courier New"/>
                <a:ea typeface="Courier New"/>
                <a:cs typeface="Courier New"/>
                <a:sym typeface="Courier New"/>
              </a:rPr>
              <a:t>//  55</a:t>
            </a:r>
            <a:endParaRPr sz="2000"/>
          </a:p>
        </p:txBody>
      </p:sp>
      <p:pic>
        <p:nvPicPr>
          <p:cNvPr id="822" name="Google Shape;822;p129"/>
          <p:cNvPicPr preferRelativeResize="0"/>
          <p:nvPr/>
        </p:nvPicPr>
        <p:blipFill>
          <a:blip r:embed="rId4">
            <a:alphaModFix/>
          </a:blip>
          <a:stretch>
            <a:fillRect/>
          </a:stretch>
        </p:blipFill>
        <p:spPr>
          <a:xfrm>
            <a:off x="0" y="0"/>
            <a:ext cx="1219200" cy="1219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6"/>
        <p:cNvGrpSpPr/>
        <p:nvPr/>
      </p:nvGrpSpPr>
      <p:grpSpPr>
        <a:xfrm>
          <a:off x="0" y="0"/>
          <a:ext cx="0" cy="0"/>
          <a:chOff x="0" y="0"/>
          <a:chExt cx="0" cy="0"/>
        </a:xfrm>
      </p:grpSpPr>
      <p:sp>
        <p:nvSpPr>
          <p:cNvPr id="827" name="Google Shape;827;p130"/>
          <p:cNvSpPr txBox="1"/>
          <p:nvPr/>
        </p:nvSpPr>
        <p:spPr>
          <a:xfrm>
            <a:off x="1094575" y="1231700"/>
            <a:ext cx="6766800" cy="93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900">
                <a:solidFill>
                  <a:schemeClr val="dk1"/>
                </a:solidFill>
                <a:latin typeface="Helvetica Neue Light"/>
                <a:ea typeface="Helvetica Neue Light"/>
                <a:cs typeface="Helvetica Neue Light"/>
                <a:sym typeface="Helvetica Neue Light"/>
              </a:rPr>
              <a:t>El segundo caso es lo que denominamos una </a:t>
            </a:r>
            <a:r>
              <a:rPr lang="en-GB" sz="1900" b="1">
                <a:solidFill>
                  <a:schemeClr val="dk1"/>
                </a:solidFill>
                <a:highlight>
                  <a:srgbClr val="EF89D2"/>
                </a:highlight>
                <a:latin typeface="Helvetica Neue"/>
                <a:ea typeface="Helvetica Neue"/>
                <a:cs typeface="Helvetica Neue"/>
                <a:sym typeface="Helvetica Neue"/>
              </a:rPr>
              <a:t>abstracción.</a:t>
            </a:r>
            <a:r>
              <a:rPr lang="en-GB" sz="1900">
                <a:solidFill>
                  <a:schemeClr val="dk1"/>
                </a:solidFill>
                <a:latin typeface="Helvetica Neue Light"/>
                <a:ea typeface="Helvetica Neue Light"/>
                <a:cs typeface="Helvetica Neue Light"/>
                <a:sym typeface="Helvetica Neue Light"/>
              </a:rPr>
              <a:t> </a:t>
            </a:r>
            <a:endParaRPr sz="190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endParaRPr sz="1900" b="1" i="1">
              <a:solidFill>
                <a:schemeClr val="dk1"/>
              </a:solidFill>
              <a:latin typeface="Helvetica Neue"/>
              <a:ea typeface="Helvetica Neue"/>
              <a:cs typeface="Helvetica Neue"/>
              <a:sym typeface="Helvetica Neue"/>
            </a:endParaRPr>
          </a:p>
          <a:p>
            <a:pPr marL="0" lvl="0" indent="0" algn="ctr" rtl="0">
              <a:lnSpc>
                <a:spcPct val="115000"/>
              </a:lnSpc>
              <a:spcBef>
                <a:spcPts val="0"/>
              </a:spcBef>
              <a:spcAft>
                <a:spcPts val="0"/>
              </a:spcAft>
              <a:buNone/>
            </a:pPr>
            <a:r>
              <a:rPr lang="en-GB" sz="1900" b="1" i="1">
                <a:solidFill>
                  <a:schemeClr val="dk1"/>
                </a:solidFill>
                <a:latin typeface="Helvetica Neue"/>
                <a:ea typeface="Helvetica Neue"/>
                <a:cs typeface="Helvetica Neue"/>
                <a:sym typeface="Helvetica Neue"/>
              </a:rPr>
              <a:t>Resumimos un grupo complejo de instrucciones bajo una palabra clave (función) que sugiere cuál es el problema a resolver por la misma</a:t>
            </a:r>
            <a:r>
              <a:rPr lang="en-GB" sz="1900">
                <a:solidFill>
                  <a:schemeClr val="dk1"/>
                </a:solidFill>
                <a:latin typeface="Helvetica Neue Light"/>
                <a:ea typeface="Helvetica Neue Light"/>
                <a:cs typeface="Helvetica Neue Light"/>
                <a:sym typeface="Helvetica Neue Light"/>
              </a:rPr>
              <a:t>.  </a:t>
            </a:r>
            <a:endParaRPr sz="190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endParaRPr sz="190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r>
              <a:rPr lang="en-GB" sz="1900">
                <a:solidFill>
                  <a:schemeClr val="dk1"/>
                </a:solidFill>
                <a:latin typeface="Helvetica Neue Light"/>
                <a:ea typeface="Helvetica Neue Light"/>
                <a:cs typeface="Helvetica Neue Light"/>
                <a:sym typeface="Helvetica Neue Light"/>
              </a:rPr>
              <a:t>Las abstracciones ocultan detalles sobre la operación a resolver y nos permite “hablar” sobre los problemas en un nivel más alto (o mayor grado de abstracción).</a:t>
            </a:r>
            <a:endParaRPr sz="190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endParaRPr sz="1900">
              <a:solidFill>
                <a:schemeClr val="dk1"/>
              </a:solidFill>
              <a:latin typeface="Helvetica Neue Light"/>
              <a:ea typeface="Helvetica Neue Light"/>
              <a:cs typeface="Helvetica Neue Light"/>
              <a:sym typeface="Helvetica Neue Light"/>
            </a:endParaRPr>
          </a:p>
        </p:txBody>
      </p:sp>
      <p:sp>
        <p:nvSpPr>
          <p:cNvPr id="828" name="Google Shape;828;p130"/>
          <p:cNvSpPr txBox="1"/>
          <p:nvPr/>
        </p:nvSpPr>
        <p:spPr>
          <a:xfrm>
            <a:off x="3279300" y="331975"/>
            <a:ext cx="2585400" cy="661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1100"/>
              </a:spcAft>
              <a:buClr>
                <a:schemeClr val="dk1"/>
              </a:buClr>
              <a:buSzPts val="1100"/>
              <a:buFont typeface="Arial"/>
              <a:buNone/>
            </a:pPr>
            <a:r>
              <a:rPr lang="en-GB" sz="3600" i="1">
                <a:solidFill>
                  <a:schemeClr val="dk1"/>
                </a:solidFill>
                <a:latin typeface="Anton"/>
                <a:ea typeface="Anton"/>
                <a:cs typeface="Anton"/>
                <a:sym typeface="Anton"/>
              </a:rPr>
              <a:t>ABSTRACCIÓN</a:t>
            </a:r>
            <a:endParaRPr sz="4500" i="1">
              <a:solidFill>
                <a:schemeClr val="dk1"/>
              </a:solidFill>
              <a:latin typeface="Anton"/>
              <a:ea typeface="Anton"/>
              <a:cs typeface="Anton"/>
              <a:sym typeface="Anton"/>
            </a:endParaRPr>
          </a:p>
        </p:txBody>
      </p:sp>
      <p:pic>
        <p:nvPicPr>
          <p:cNvPr id="829" name="Google Shape;829;p13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830" name="Google Shape;830;p130"/>
          <p:cNvPicPr preferRelativeResize="0"/>
          <p:nvPr/>
        </p:nvPicPr>
        <p:blipFill>
          <a:blip r:embed="rId4">
            <a:alphaModFix/>
          </a:blip>
          <a:stretch>
            <a:fillRect/>
          </a:stretch>
        </p:blipFill>
        <p:spPr>
          <a:xfrm>
            <a:off x="0" y="0"/>
            <a:ext cx="1219200" cy="1219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4"/>
        <p:cNvGrpSpPr/>
        <p:nvPr/>
      </p:nvGrpSpPr>
      <p:grpSpPr>
        <a:xfrm>
          <a:off x="0" y="0"/>
          <a:ext cx="0" cy="0"/>
          <a:chOff x="0" y="0"/>
          <a:chExt cx="0" cy="0"/>
        </a:xfrm>
      </p:grpSpPr>
      <p:sp>
        <p:nvSpPr>
          <p:cNvPr id="835" name="Google Shape;835;p131"/>
          <p:cNvSpPr txBox="1"/>
          <p:nvPr/>
        </p:nvSpPr>
        <p:spPr>
          <a:xfrm>
            <a:off x="738625" y="1258575"/>
            <a:ext cx="7923600" cy="93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900">
                <a:solidFill>
                  <a:schemeClr val="dk1"/>
                </a:solidFill>
                <a:latin typeface="Helvetica Neue Light"/>
                <a:ea typeface="Helvetica Neue Light"/>
                <a:cs typeface="Helvetica Neue Light"/>
                <a:sym typeface="Helvetica Neue Light"/>
              </a:rPr>
              <a:t>El segundo ejemplo es más corto y fácil de interpretar, pero hay que tener más claro ciertos conceptos para poder aplicarlo efectivamente (funciones, parámetros, return, etc.) y trabajar en un nivel de abstracción superior, lo cual </a:t>
            </a:r>
            <a:r>
              <a:rPr lang="en-GB" sz="1900">
                <a:solidFill>
                  <a:schemeClr val="dk1"/>
                </a:solidFill>
                <a:highlight>
                  <a:srgbClr val="EF89D2"/>
                </a:highlight>
                <a:latin typeface="Helvetica Neue Light"/>
                <a:ea typeface="Helvetica Neue Light"/>
                <a:cs typeface="Helvetica Neue Light"/>
                <a:sym typeface="Helvetica Neue Light"/>
              </a:rPr>
              <a:t>nos ahorra tiempo de desarrollo y claridad de escritura</a:t>
            </a:r>
            <a:r>
              <a:rPr lang="en-GB" sz="1900">
                <a:solidFill>
                  <a:schemeClr val="dk1"/>
                </a:solidFill>
                <a:latin typeface="Helvetica Neue Light"/>
                <a:ea typeface="Helvetica Neue Light"/>
                <a:cs typeface="Helvetica Neue Light"/>
                <a:sym typeface="Helvetica Neue Light"/>
              </a:rPr>
              <a:t>. </a:t>
            </a:r>
            <a:endParaRPr sz="190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endParaRPr sz="190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Clr>
                <a:schemeClr val="dk1"/>
              </a:buClr>
              <a:buSzPts val="1100"/>
              <a:buFont typeface="Arial"/>
              <a:buNone/>
            </a:pPr>
            <a:r>
              <a:rPr lang="en-GB" sz="1900">
                <a:solidFill>
                  <a:schemeClr val="dk1"/>
                </a:solidFill>
                <a:latin typeface="Helvetica Neue Light"/>
                <a:ea typeface="Helvetica Neue Light"/>
                <a:cs typeface="Helvetica Neue Light"/>
                <a:sym typeface="Helvetica Neue Light"/>
              </a:rPr>
              <a:t>Si no entendemos cómo puede funcionar una función de este tipo, es común que desconfiemos de su versatilidad y caigamos en la declaración paso a paso de la solución, como en el primer ejemplo. </a:t>
            </a:r>
            <a:endParaRPr sz="190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Clr>
                <a:schemeClr val="dk1"/>
              </a:buClr>
              <a:buSzPts val="1100"/>
              <a:buFont typeface="Arial"/>
              <a:buNone/>
            </a:pPr>
            <a:endParaRPr sz="190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endParaRPr sz="1900">
              <a:solidFill>
                <a:schemeClr val="dk1"/>
              </a:solidFill>
              <a:latin typeface="Helvetica Neue Light"/>
              <a:ea typeface="Helvetica Neue Light"/>
              <a:cs typeface="Helvetica Neue Light"/>
              <a:sym typeface="Helvetica Neue Light"/>
            </a:endParaRPr>
          </a:p>
        </p:txBody>
      </p:sp>
      <p:sp>
        <p:nvSpPr>
          <p:cNvPr id="836" name="Google Shape;836;p131"/>
          <p:cNvSpPr txBox="1"/>
          <p:nvPr/>
        </p:nvSpPr>
        <p:spPr>
          <a:xfrm>
            <a:off x="3279300" y="331975"/>
            <a:ext cx="2585400" cy="661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1100"/>
              </a:spcAft>
              <a:buClr>
                <a:schemeClr val="dk1"/>
              </a:buClr>
              <a:buSzPts val="1100"/>
              <a:buFont typeface="Arial"/>
              <a:buNone/>
            </a:pPr>
            <a:r>
              <a:rPr lang="en-GB" sz="3600" i="1">
                <a:solidFill>
                  <a:schemeClr val="dk1"/>
                </a:solidFill>
                <a:latin typeface="Anton"/>
                <a:ea typeface="Anton"/>
                <a:cs typeface="Anton"/>
                <a:sym typeface="Anton"/>
              </a:rPr>
              <a:t>ABSTRACCIÓN</a:t>
            </a:r>
            <a:endParaRPr sz="4500" i="1">
              <a:solidFill>
                <a:schemeClr val="dk1"/>
              </a:solidFill>
              <a:latin typeface="Anton"/>
              <a:ea typeface="Anton"/>
              <a:cs typeface="Anton"/>
              <a:sym typeface="Anton"/>
            </a:endParaRPr>
          </a:p>
        </p:txBody>
      </p:sp>
      <p:pic>
        <p:nvPicPr>
          <p:cNvPr id="837" name="Google Shape;837;p13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838" name="Google Shape;838;p131"/>
          <p:cNvPicPr preferRelativeResize="0"/>
          <p:nvPr/>
        </p:nvPicPr>
        <p:blipFill>
          <a:blip r:embed="rId4">
            <a:alphaModFix/>
          </a:blip>
          <a:stretch>
            <a:fillRect/>
          </a:stretch>
        </p:blipFill>
        <p:spPr>
          <a:xfrm>
            <a:off x="0" y="0"/>
            <a:ext cx="1219200" cy="1219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EF89D2"/>
            </a:gs>
            <a:gs pos="100000">
              <a:srgbClr val="E0FF00"/>
            </a:gs>
          </a:gsLst>
          <a:lin ang="10800025" scaled="0"/>
        </a:gradFill>
        <a:effectLst/>
      </p:bgPr>
    </p:bg>
    <p:spTree>
      <p:nvGrpSpPr>
        <p:cNvPr id="1" name="Shape 316"/>
        <p:cNvGrpSpPr/>
        <p:nvPr/>
      </p:nvGrpSpPr>
      <p:grpSpPr>
        <a:xfrm>
          <a:off x="0" y="0"/>
          <a:ext cx="0" cy="0"/>
          <a:chOff x="0" y="0"/>
          <a:chExt cx="0" cy="0"/>
        </a:xfrm>
      </p:grpSpPr>
      <p:sp>
        <p:nvSpPr>
          <p:cNvPr id="317" name="Google Shape;317;p78"/>
          <p:cNvSpPr txBox="1"/>
          <p:nvPr/>
        </p:nvSpPr>
        <p:spPr>
          <a:xfrm>
            <a:off x="1398000" y="2077200"/>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none" strike="noStrike" cap="none">
                <a:solidFill>
                  <a:srgbClr val="121212"/>
                </a:solidFill>
                <a:latin typeface="Anton"/>
                <a:ea typeface="Anton"/>
                <a:cs typeface="Anton"/>
                <a:sym typeface="Anton"/>
              </a:rPr>
              <a:t>MAPA DE CONCEPTOS</a:t>
            </a:r>
            <a:endParaRPr sz="3600" b="0" i="1" u="none" strike="noStrike" cap="none">
              <a:solidFill>
                <a:srgbClr val="121212"/>
              </a:solidFill>
              <a:latin typeface="Anton"/>
              <a:ea typeface="Anton"/>
              <a:cs typeface="Anton"/>
              <a:sym typeface="Anton"/>
            </a:endParaRPr>
          </a:p>
        </p:txBody>
      </p:sp>
      <p:pic>
        <p:nvPicPr>
          <p:cNvPr id="318" name="Google Shape;318;p78"/>
          <p:cNvPicPr preferRelativeResize="0"/>
          <p:nvPr/>
        </p:nvPicPr>
        <p:blipFill rotWithShape="1">
          <a:blip r:embed="rId3">
            <a:alphaModFix/>
          </a:blip>
          <a:srcRect/>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2"/>
        <p:cNvGrpSpPr/>
        <p:nvPr/>
      </p:nvGrpSpPr>
      <p:grpSpPr>
        <a:xfrm>
          <a:off x="0" y="0"/>
          <a:ext cx="0" cy="0"/>
          <a:chOff x="0" y="0"/>
          <a:chExt cx="0" cy="0"/>
        </a:xfrm>
      </p:grpSpPr>
      <p:sp>
        <p:nvSpPr>
          <p:cNvPr id="843" name="Google Shape;843;p132"/>
          <p:cNvSpPr txBox="1"/>
          <p:nvPr/>
        </p:nvSpPr>
        <p:spPr>
          <a:xfrm>
            <a:off x="738625" y="1379450"/>
            <a:ext cx="7923600" cy="287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900">
                <a:solidFill>
                  <a:schemeClr val="dk1"/>
                </a:solidFill>
                <a:latin typeface="Helvetica Neue Light"/>
                <a:ea typeface="Helvetica Neue Light"/>
                <a:cs typeface="Helvetica Neue Light"/>
                <a:sym typeface="Helvetica Neue Light"/>
              </a:rPr>
              <a:t>Como desarrolladores constantemente estamos creando funciones y abstracciones para pensar en un nivel superior y poder construir </a:t>
            </a:r>
            <a:r>
              <a:rPr lang="en-GB" sz="1900">
                <a:solidFill>
                  <a:schemeClr val="dk1"/>
                </a:solidFill>
                <a:highlight>
                  <a:srgbClr val="EF89D2"/>
                </a:highlight>
                <a:latin typeface="Helvetica Neue Light"/>
                <a:ea typeface="Helvetica Neue Light"/>
                <a:cs typeface="Helvetica Neue Light"/>
                <a:sym typeface="Helvetica Neue Light"/>
              </a:rPr>
              <a:t>soluciones complejas</a:t>
            </a:r>
            <a:r>
              <a:rPr lang="en-GB" sz="1900">
                <a:solidFill>
                  <a:schemeClr val="dk1"/>
                </a:solidFill>
                <a:latin typeface="Helvetica Neue Light"/>
                <a:ea typeface="Helvetica Neue Light"/>
                <a:cs typeface="Helvetica Neue Light"/>
                <a:sym typeface="Helvetica Neue Light"/>
              </a:rPr>
              <a:t> a los problemas que se nos presentan. </a:t>
            </a:r>
            <a:endParaRPr sz="190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endParaRPr sz="190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r>
              <a:rPr lang="en-GB" sz="1900" b="1">
                <a:solidFill>
                  <a:schemeClr val="dk1"/>
                </a:solidFill>
                <a:latin typeface="Helvetica Neue"/>
                <a:ea typeface="Helvetica Neue"/>
                <a:cs typeface="Helvetica Neue"/>
                <a:sym typeface="Helvetica Neue"/>
              </a:rPr>
              <a:t>En Javascript hay muchos métodos nativos incorporados que, como abstracciones, nos ofrecen soluciones a problemas recurrentes;</a:t>
            </a:r>
            <a:r>
              <a:rPr lang="en-GB" sz="1900">
                <a:solidFill>
                  <a:schemeClr val="dk1"/>
                </a:solidFill>
                <a:latin typeface="Helvetica Neue Light"/>
                <a:ea typeface="Helvetica Neue Light"/>
                <a:cs typeface="Helvetica Neue Light"/>
                <a:sym typeface="Helvetica Neue Light"/>
              </a:rPr>
              <a:t> sumado a la posibilidad de que nosotros podemos declarar las nuestras.</a:t>
            </a:r>
            <a:endParaRPr sz="1900">
              <a:solidFill>
                <a:schemeClr val="dk1"/>
              </a:solidFill>
              <a:latin typeface="Helvetica Neue Light"/>
              <a:ea typeface="Helvetica Neue Light"/>
              <a:cs typeface="Helvetica Neue Light"/>
              <a:sym typeface="Helvetica Neue Light"/>
            </a:endParaRPr>
          </a:p>
        </p:txBody>
      </p:sp>
      <p:sp>
        <p:nvSpPr>
          <p:cNvPr id="844" name="Google Shape;844;p132"/>
          <p:cNvSpPr txBox="1"/>
          <p:nvPr/>
        </p:nvSpPr>
        <p:spPr>
          <a:xfrm>
            <a:off x="3279300" y="331975"/>
            <a:ext cx="2585400" cy="661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1100"/>
              </a:spcAft>
              <a:buClr>
                <a:schemeClr val="dk1"/>
              </a:buClr>
              <a:buSzPts val="1100"/>
              <a:buFont typeface="Arial"/>
              <a:buNone/>
            </a:pPr>
            <a:r>
              <a:rPr lang="en-GB" sz="3600" i="1">
                <a:solidFill>
                  <a:schemeClr val="dk1"/>
                </a:solidFill>
                <a:latin typeface="Anton"/>
                <a:ea typeface="Anton"/>
                <a:cs typeface="Anton"/>
                <a:sym typeface="Anton"/>
              </a:rPr>
              <a:t>ABSTRACCIÓN</a:t>
            </a:r>
            <a:endParaRPr sz="4500" i="1">
              <a:solidFill>
                <a:schemeClr val="dk1"/>
              </a:solidFill>
              <a:latin typeface="Anton"/>
              <a:ea typeface="Anton"/>
              <a:cs typeface="Anton"/>
              <a:sym typeface="Anton"/>
            </a:endParaRPr>
          </a:p>
        </p:txBody>
      </p:sp>
      <p:pic>
        <p:nvPicPr>
          <p:cNvPr id="845" name="Google Shape;845;p13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846" name="Google Shape;846;p132"/>
          <p:cNvPicPr preferRelativeResize="0"/>
          <p:nvPr/>
        </p:nvPicPr>
        <p:blipFill>
          <a:blip r:embed="rId4">
            <a:alphaModFix/>
          </a:blip>
          <a:stretch>
            <a:fillRect/>
          </a:stretch>
        </p:blipFill>
        <p:spPr>
          <a:xfrm>
            <a:off x="0" y="0"/>
            <a:ext cx="1219200" cy="1219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0"/>
        <p:cNvGrpSpPr/>
        <p:nvPr/>
      </p:nvGrpSpPr>
      <p:grpSpPr>
        <a:xfrm>
          <a:off x="0" y="0"/>
          <a:ext cx="0" cy="0"/>
          <a:chOff x="0" y="0"/>
          <a:chExt cx="0" cy="0"/>
        </a:xfrm>
      </p:grpSpPr>
      <p:sp>
        <p:nvSpPr>
          <p:cNvPr id="851" name="Google Shape;851;p133"/>
          <p:cNvSpPr txBox="1"/>
          <p:nvPr/>
        </p:nvSpPr>
        <p:spPr>
          <a:xfrm>
            <a:off x="2073325" y="2408400"/>
            <a:ext cx="5615100" cy="3267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1100"/>
              </a:spcAft>
              <a:buClr>
                <a:schemeClr val="dk1"/>
              </a:buClr>
              <a:buSzPts val="1100"/>
              <a:buFont typeface="Arial"/>
              <a:buNone/>
            </a:pPr>
            <a:r>
              <a:rPr lang="en-GB" sz="3600" i="1">
                <a:solidFill>
                  <a:srgbClr val="E0FF00"/>
                </a:solidFill>
                <a:latin typeface="Anton"/>
                <a:ea typeface="Anton"/>
                <a:cs typeface="Anton"/>
                <a:sym typeface="Anton"/>
              </a:rPr>
              <a:t>FUNCIONES DE ORDEN SUPERIOR</a:t>
            </a:r>
            <a:endParaRPr sz="3600" i="1">
              <a:solidFill>
                <a:srgbClr val="E0FF00"/>
              </a:solidFill>
              <a:latin typeface="Anton"/>
              <a:ea typeface="Anton"/>
              <a:cs typeface="Anton"/>
              <a:sym typeface="Anto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5"/>
        <p:cNvGrpSpPr/>
        <p:nvPr/>
      </p:nvGrpSpPr>
      <p:grpSpPr>
        <a:xfrm>
          <a:off x="0" y="0"/>
          <a:ext cx="0" cy="0"/>
          <a:chOff x="0" y="0"/>
          <a:chExt cx="0" cy="0"/>
        </a:xfrm>
      </p:grpSpPr>
      <p:sp>
        <p:nvSpPr>
          <p:cNvPr id="856" name="Google Shape;856;p134"/>
          <p:cNvSpPr txBox="1"/>
          <p:nvPr/>
        </p:nvSpPr>
        <p:spPr>
          <a:xfrm>
            <a:off x="235125" y="1697688"/>
            <a:ext cx="4827900" cy="214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900">
                <a:solidFill>
                  <a:schemeClr val="dk1"/>
                </a:solidFill>
                <a:latin typeface="Helvetica Neue Light"/>
                <a:ea typeface="Helvetica Neue Light"/>
                <a:cs typeface="Helvetica Neue Light"/>
                <a:sym typeface="Helvetica Neue Light"/>
              </a:rPr>
              <a:t>Es aquella que bien retorna una función, o recibe una función por parámetro. </a:t>
            </a:r>
            <a:endParaRPr sz="190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1100"/>
              </a:spcBef>
              <a:spcAft>
                <a:spcPts val="0"/>
              </a:spcAft>
              <a:buClr>
                <a:schemeClr val="dk1"/>
              </a:buClr>
              <a:buSzPts val="1100"/>
              <a:buFont typeface="Arial"/>
              <a:buNone/>
            </a:pPr>
            <a:r>
              <a:rPr lang="en-GB" sz="1900">
                <a:solidFill>
                  <a:schemeClr val="dk1"/>
                </a:solidFill>
                <a:latin typeface="Helvetica Neue Light"/>
                <a:ea typeface="Helvetica Neue Light"/>
                <a:cs typeface="Helvetica Neue Light"/>
                <a:sym typeface="Helvetica Neue Light"/>
              </a:rPr>
              <a:t>Este tipo de funciones nos permiten abstraernos sobre </a:t>
            </a:r>
            <a:r>
              <a:rPr lang="en-GB" sz="1900" b="1">
                <a:solidFill>
                  <a:schemeClr val="dk1"/>
                </a:solidFill>
                <a:latin typeface="Helvetica Neue"/>
                <a:ea typeface="Helvetica Neue"/>
                <a:cs typeface="Helvetica Neue"/>
                <a:sym typeface="Helvetica Neue"/>
              </a:rPr>
              <a:t>acciones </a:t>
            </a:r>
            <a:r>
              <a:rPr lang="en-GB" sz="1900">
                <a:solidFill>
                  <a:schemeClr val="dk1"/>
                </a:solidFill>
                <a:latin typeface="Helvetica Neue Light"/>
                <a:ea typeface="Helvetica Neue Light"/>
                <a:cs typeface="Helvetica Neue Light"/>
                <a:sym typeface="Helvetica Neue Light"/>
              </a:rPr>
              <a:t>y no sólo valores. En esta clase, nos concentraremos más en la segunda acepción.</a:t>
            </a:r>
            <a:endParaRPr sz="190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1100"/>
              </a:spcBef>
              <a:spcAft>
                <a:spcPts val="0"/>
              </a:spcAft>
              <a:buNone/>
            </a:pPr>
            <a:endParaRPr sz="2700">
              <a:solidFill>
                <a:schemeClr val="dk1"/>
              </a:solidFill>
              <a:highlight>
                <a:srgbClr val="FFFFFF"/>
              </a:highlight>
              <a:latin typeface="Helvetica Neue Light"/>
              <a:ea typeface="Helvetica Neue Light"/>
              <a:cs typeface="Helvetica Neue Light"/>
              <a:sym typeface="Helvetica Neue Light"/>
            </a:endParaRPr>
          </a:p>
        </p:txBody>
      </p:sp>
      <p:sp>
        <p:nvSpPr>
          <p:cNvPr id="857" name="Google Shape;857;p134"/>
          <p:cNvSpPr txBox="1"/>
          <p:nvPr/>
        </p:nvSpPr>
        <p:spPr>
          <a:xfrm>
            <a:off x="1738950" y="278275"/>
            <a:ext cx="5666100" cy="661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1100"/>
              </a:spcAft>
              <a:buClr>
                <a:schemeClr val="dk1"/>
              </a:buClr>
              <a:buSzPts val="1100"/>
              <a:buFont typeface="Arial"/>
              <a:buNone/>
            </a:pPr>
            <a:r>
              <a:rPr lang="en-GB" sz="3600" i="1">
                <a:solidFill>
                  <a:schemeClr val="dk1"/>
                </a:solidFill>
                <a:latin typeface="Anton"/>
                <a:ea typeface="Anton"/>
                <a:cs typeface="Anton"/>
                <a:sym typeface="Anton"/>
              </a:rPr>
              <a:t>FUNCIONES DE ORDEN SUPERIOR</a:t>
            </a:r>
            <a:endParaRPr sz="4500" i="1">
              <a:solidFill>
                <a:schemeClr val="dk1"/>
              </a:solidFill>
              <a:latin typeface="Anton"/>
              <a:ea typeface="Anton"/>
              <a:cs typeface="Anton"/>
              <a:sym typeface="Anton"/>
            </a:endParaRPr>
          </a:p>
        </p:txBody>
      </p:sp>
      <p:pic>
        <p:nvPicPr>
          <p:cNvPr id="858" name="Google Shape;858;p13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859" name="Google Shape;859;p134"/>
          <p:cNvPicPr preferRelativeResize="0"/>
          <p:nvPr/>
        </p:nvPicPr>
        <p:blipFill>
          <a:blip r:embed="rId4">
            <a:alphaModFix/>
          </a:blip>
          <a:stretch>
            <a:fillRect/>
          </a:stretch>
        </p:blipFill>
        <p:spPr>
          <a:xfrm>
            <a:off x="5215425" y="1091875"/>
            <a:ext cx="3776175" cy="335332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pic>
        <p:nvPicPr>
          <p:cNvPr id="864" name="Google Shape;864;p135"/>
          <p:cNvPicPr preferRelativeResize="0"/>
          <p:nvPr/>
        </p:nvPicPr>
        <p:blipFill>
          <a:blip r:embed="rId3">
            <a:alphaModFix/>
          </a:blip>
          <a:stretch>
            <a:fillRect/>
          </a:stretch>
        </p:blipFill>
        <p:spPr>
          <a:xfrm>
            <a:off x="7567925" y="4659625"/>
            <a:ext cx="1186526" cy="330675"/>
          </a:xfrm>
          <a:prstGeom prst="rect">
            <a:avLst/>
          </a:prstGeom>
          <a:noFill/>
          <a:ln>
            <a:noFill/>
          </a:ln>
        </p:spPr>
      </p:pic>
      <p:grpSp>
        <p:nvGrpSpPr>
          <p:cNvPr id="865" name="Google Shape;865;p135"/>
          <p:cNvGrpSpPr/>
          <p:nvPr/>
        </p:nvGrpSpPr>
        <p:grpSpPr>
          <a:xfrm>
            <a:off x="825150" y="157775"/>
            <a:ext cx="7493700" cy="4501850"/>
            <a:chOff x="1141525" y="292600"/>
            <a:chExt cx="7493700" cy="4501850"/>
          </a:xfrm>
        </p:grpSpPr>
        <p:sp>
          <p:nvSpPr>
            <p:cNvPr id="866" name="Google Shape;866;p135"/>
            <p:cNvSpPr txBox="1"/>
            <p:nvPr/>
          </p:nvSpPr>
          <p:spPr>
            <a:xfrm>
              <a:off x="2114975" y="292600"/>
              <a:ext cx="5666100" cy="989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3600" i="1">
                  <a:solidFill>
                    <a:schemeClr val="dk1"/>
                  </a:solidFill>
                  <a:latin typeface="Anton"/>
                  <a:ea typeface="Anton"/>
                  <a:cs typeface="Anton"/>
                  <a:sym typeface="Anton"/>
                </a:rPr>
                <a:t>FUNCIONES DE ORDEN SUPERIOR</a:t>
              </a:r>
              <a:endParaRPr sz="3600" i="1">
                <a:solidFill>
                  <a:schemeClr val="dk1"/>
                </a:solidFill>
                <a:latin typeface="Anton"/>
                <a:ea typeface="Anton"/>
                <a:cs typeface="Anton"/>
                <a:sym typeface="Anton"/>
              </a:endParaRPr>
            </a:p>
            <a:p>
              <a:pPr marL="0" lvl="0" indent="0" algn="ctr" rtl="0">
                <a:spcBef>
                  <a:spcPts val="1100"/>
                </a:spcBef>
                <a:spcAft>
                  <a:spcPts val="0"/>
                </a:spcAft>
                <a:buNone/>
              </a:pPr>
              <a:endParaRPr sz="4500" i="1">
                <a:solidFill>
                  <a:schemeClr val="dk1"/>
                </a:solidFill>
                <a:latin typeface="Anton"/>
                <a:ea typeface="Anton"/>
                <a:cs typeface="Anton"/>
                <a:sym typeface="Anton"/>
              </a:endParaRPr>
            </a:p>
          </p:txBody>
        </p:sp>
        <p:sp>
          <p:nvSpPr>
            <p:cNvPr id="867" name="Google Shape;867;p135"/>
            <p:cNvSpPr/>
            <p:nvPr/>
          </p:nvSpPr>
          <p:spPr>
            <a:xfrm>
              <a:off x="1141525" y="1141950"/>
              <a:ext cx="7493700" cy="36525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135"/>
            <p:cNvGrpSpPr/>
            <p:nvPr/>
          </p:nvGrpSpPr>
          <p:grpSpPr>
            <a:xfrm>
              <a:off x="3619225" y="1772700"/>
              <a:ext cx="2121900" cy="2256300"/>
              <a:chOff x="3511050" y="1443600"/>
              <a:chExt cx="2121900" cy="2256300"/>
            </a:xfrm>
          </p:grpSpPr>
          <p:sp>
            <p:nvSpPr>
              <p:cNvPr id="869" name="Google Shape;869;p135"/>
              <p:cNvSpPr/>
              <p:nvPr/>
            </p:nvSpPr>
            <p:spPr>
              <a:xfrm>
                <a:off x="3511050" y="1739100"/>
                <a:ext cx="2121900" cy="1665300"/>
              </a:xfrm>
              <a:prstGeom prst="roundRect">
                <a:avLst>
                  <a:gd name="adj" fmla="val 16667"/>
                </a:avLst>
              </a:pr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35"/>
              <p:cNvSpPr/>
              <p:nvPr/>
            </p:nvSpPr>
            <p:spPr>
              <a:xfrm>
                <a:off x="3726000" y="1443600"/>
                <a:ext cx="1692000" cy="2256300"/>
              </a:xfrm>
              <a:prstGeom prst="rect">
                <a:avLst/>
              </a:pr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135"/>
            <p:cNvGrpSpPr/>
            <p:nvPr/>
          </p:nvGrpSpPr>
          <p:grpSpPr>
            <a:xfrm>
              <a:off x="1205742" y="1281689"/>
              <a:ext cx="1627709" cy="1444483"/>
              <a:chOff x="3511050" y="1443600"/>
              <a:chExt cx="2121900" cy="2256300"/>
            </a:xfrm>
          </p:grpSpPr>
          <p:sp>
            <p:nvSpPr>
              <p:cNvPr id="872" name="Google Shape;872;p135"/>
              <p:cNvSpPr/>
              <p:nvPr/>
            </p:nvSpPr>
            <p:spPr>
              <a:xfrm>
                <a:off x="3511050" y="1739100"/>
                <a:ext cx="2121900" cy="1665300"/>
              </a:xfrm>
              <a:prstGeom prst="roundRect">
                <a:avLst>
                  <a:gd name="adj" fmla="val 16667"/>
                </a:avLst>
              </a:pr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35"/>
              <p:cNvSpPr/>
              <p:nvPr/>
            </p:nvSpPr>
            <p:spPr>
              <a:xfrm>
                <a:off x="3726000" y="1443600"/>
                <a:ext cx="1692000" cy="2256300"/>
              </a:xfrm>
              <a:prstGeom prst="rect">
                <a:avLst/>
              </a:pr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135"/>
            <p:cNvGrpSpPr/>
            <p:nvPr/>
          </p:nvGrpSpPr>
          <p:grpSpPr>
            <a:xfrm>
              <a:off x="6602116" y="2956749"/>
              <a:ext cx="1627709" cy="1608968"/>
              <a:chOff x="3511050" y="1443600"/>
              <a:chExt cx="2121900" cy="2256300"/>
            </a:xfrm>
          </p:grpSpPr>
          <p:sp>
            <p:nvSpPr>
              <p:cNvPr id="875" name="Google Shape;875;p135"/>
              <p:cNvSpPr/>
              <p:nvPr/>
            </p:nvSpPr>
            <p:spPr>
              <a:xfrm>
                <a:off x="3511050" y="1739100"/>
                <a:ext cx="2121900" cy="1665300"/>
              </a:xfrm>
              <a:prstGeom prst="roundRect">
                <a:avLst>
                  <a:gd name="adj" fmla="val 16667"/>
                </a:avLst>
              </a:pr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35"/>
              <p:cNvSpPr/>
              <p:nvPr/>
            </p:nvSpPr>
            <p:spPr>
              <a:xfrm>
                <a:off x="3726000" y="1443600"/>
                <a:ext cx="1692000" cy="2256300"/>
              </a:xfrm>
              <a:prstGeom prst="rect">
                <a:avLst/>
              </a:pr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 name="Google Shape;877;p135"/>
            <p:cNvSpPr/>
            <p:nvPr/>
          </p:nvSpPr>
          <p:spPr>
            <a:xfrm>
              <a:off x="1391250" y="3197575"/>
              <a:ext cx="1256700" cy="1127100"/>
            </a:xfrm>
            <a:prstGeom prst="ellipse">
              <a:avLst/>
            </a:pr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 name="Google Shape;878;p135"/>
            <p:cNvCxnSpPr/>
            <p:nvPr/>
          </p:nvCxnSpPr>
          <p:spPr>
            <a:xfrm>
              <a:off x="2917339" y="2044231"/>
              <a:ext cx="618000" cy="399900"/>
            </a:xfrm>
            <a:prstGeom prst="straightConnector1">
              <a:avLst/>
            </a:prstGeom>
            <a:noFill/>
            <a:ln w="38100" cap="flat" cmpd="sng">
              <a:solidFill>
                <a:schemeClr val="dk2"/>
              </a:solidFill>
              <a:prstDash val="solid"/>
              <a:round/>
              <a:headEnd type="none" w="med" len="med"/>
              <a:tailEnd type="triangle" w="med" len="med"/>
            </a:ln>
          </p:spPr>
        </p:cxnSp>
        <p:sp>
          <p:nvSpPr>
            <p:cNvPr id="879" name="Google Shape;879;p135"/>
            <p:cNvSpPr txBox="1"/>
            <p:nvPr/>
          </p:nvSpPr>
          <p:spPr>
            <a:xfrm>
              <a:off x="3797275" y="2430900"/>
              <a:ext cx="1765800" cy="93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a:solidFill>
                    <a:schemeClr val="lt1"/>
                  </a:solidFill>
                  <a:latin typeface="Helvetica Neue"/>
                  <a:ea typeface="Helvetica Neue"/>
                  <a:cs typeface="Helvetica Neue"/>
                  <a:sym typeface="Helvetica Neue"/>
                </a:rPr>
                <a:t>FUNCIÓN DE</a:t>
              </a:r>
              <a:endParaRPr sz="1700">
                <a:solidFill>
                  <a:schemeClr val="lt1"/>
                </a:solidFill>
                <a:latin typeface="Helvetica Neue"/>
                <a:ea typeface="Helvetica Neue"/>
                <a:cs typeface="Helvetica Neue"/>
                <a:sym typeface="Helvetica Neue"/>
              </a:endParaRPr>
            </a:p>
            <a:p>
              <a:pPr marL="0" lvl="0" indent="0" algn="ctr" rtl="0">
                <a:spcBef>
                  <a:spcPts val="0"/>
                </a:spcBef>
                <a:spcAft>
                  <a:spcPts val="0"/>
                </a:spcAft>
                <a:buNone/>
              </a:pPr>
              <a:r>
                <a:rPr lang="en-GB" sz="1700" i="1">
                  <a:solidFill>
                    <a:schemeClr val="lt1"/>
                  </a:solidFill>
                  <a:latin typeface="Helvetica Neue"/>
                  <a:ea typeface="Helvetica Neue"/>
                  <a:cs typeface="Helvetica Neue"/>
                  <a:sym typeface="Helvetica Neue"/>
                </a:rPr>
                <a:t> A</a:t>
              </a:r>
              <a:r>
                <a:rPr lang="en-GB" sz="1700" b="1" i="1">
                  <a:solidFill>
                    <a:schemeClr val="lt1"/>
                  </a:solidFill>
                  <a:latin typeface="Helvetica Neue"/>
                  <a:ea typeface="Helvetica Neue"/>
                  <a:cs typeface="Helvetica Neue"/>
                  <a:sym typeface="Helvetica Neue"/>
                </a:rPr>
                <a:t>LTO ORDEN</a:t>
              </a:r>
              <a:endParaRPr sz="1700" b="1" i="1">
                <a:solidFill>
                  <a:schemeClr val="lt1"/>
                </a:solidFill>
                <a:latin typeface="Helvetica Neue"/>
                <a:ea typeface="Helvetica Neue"/>
                <a:cs typeface="Helvetica Neue"/>
                <a:sym typeface="Helvetica Neue"/>
              </a:endParaRPr>
            </a:p>
          </p:txBody>
        </p:sp>
        <p:sp>
          <p:nvSpPr>
            <p:cNvPr id="880" name="Google Shape;880;p135"/>
            <p:cNvSpPr txBox="1"/>
            <p:nvPr/>
          </p:nvSpPr>
          <p:spPr>
            <a:xfrm>
              <a:off x="1426350" y="1708450"/>
              <a:ext cx="1186500" cy="59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chemeClr val="lt1"/>
                  </a:solidFill>
                  <a:latin typeface="Helvetica Neue"/>
                  <a:ea typeface="Helvetica Neue"/>
                  <a:cs typeface="Helvetica Neue"/>
                  <a:sym typeface="Helvetica Neue"/>
                </a:rPr>
                <a:t>FUNCIÓN</a:t>
              </a:r>
              <a:endParaRPr sz="1600" b="1">
                <a:solidFill>
                  <a:schemeClr val="lt1"/>
                </a:solidFill>
                <a:latin typeface="Helvetica Neue"/>
                <a:ea typeface="Helvetica Neue"/>
                <a:cs typeface="Helvetica Neue"/>
                <a:sym typeface="Helvetica Neue"/>
              </a:endParaRPr>
            </a:p>
          </p:txBody>
        </p:sp>
        <p:sp>
          <p:nvSpPr>
            <p:cNvPr id="881" name="Google Shape;881;p135"/>
            <p:cNvSpPr txBox="1"/>
            <p:nvPr/>
          </p:nvSpPr>
          <p:spPr>
            <a:xfrm>
              <a:off x="6836250" y="3465613"/>
              <a:ext cx="1186500" cy="59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chemeClr val="lt1"/>
                  </a:solidFill>
                  <a:latin typeface="Helvetica Neue"/>
                  <a:ea typeface="Helvetica Neue"/>
                  <a:cs typeface="Helvetica Neue"/>
                  <a:sym typeface="Helvetica Neue"/>
                </a:rPr>
                <a:t>FUNCIÓN</a:t>
              </a:r>
              <a:endParaRPr sz="1600" b="1">
                <a:solidFill>
                  <a:schemeClr val="lt1"/>
                </a:solidFill>
                <a:latin typeface="Helvetica Neue"/>
                <a:ea typeface="Helvetica Neue"/>
                <a:cs typeface="Helvetica Neue"/>
                <a:sym typeface="Helvetica Neue"/>
              </a:endParaRPr>
            </a:p>
          </p:txBody>
        </p:sp>
        <p:sp>
          <p:nvSpPr>
            <p:cNvPr id="882" name="Google Shape;882;p135"/>
            <p:cNvSpPr txBox="1"/>
            <p:nvPr/>
          </p:nvSpPr>
          <p:spPr>
            <a:xfrm>
              <a:off x="1514894" y="3502774"/>
              <a:ext cx="1009200" cy="51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chemeClr val="lt1"/>
                  </a:solidFill>
                  <a:latin typeface="Helvetica Neue"/>
                  <a:ea typeface="Helvetica Neue"/>
                  <a:cs typeface="Helvetica Neue"/>
                  <a:sym typeface="Helvetica Neue"/>
                </a:rPr>
                <a:t>INPUT</a:t>
              </a:r>
              <a:endParaRPr sz="1600" b="1">
                <a:solidFill>
                  <a:schemeClr val="lt1"/>
                </a:solidFill>
                <a:latin typeface="Helvetica Neue"/>
                <a:ea typeface="Helvetica Neue"/>
                <a:cs typeface="Helvetica Neue"/>
                <a:sym typeface="Helvetica Neue"/>
              </a:endParaRPr>
            </a:p>
          </p:txBody>
        </p:sp>
        <p:grpSp>
          <p:nvGrpSpPr>
            <p:cNvPr id="883" name="Google Shape;883;p135"/>
            <p:cNvGrpSpPr/>
            <p:nvPr/>
          </p:nvGrpSpPr>
          <p:grpSpPr>
            <a:xfrm>
              <a:off x="6801150" y="1440411"/>
              <a:ext cx="1256700" cy="1127100"/>
              <a:chOff x="6336325" y="1359399"/>
              <a:chExt cx="1256700" cy="1127100"/>
            </a:xfrm>
          </p:grpSpPr>
          <p:sp>
            <p:nvSpPr>
              <p:cNvPr id="884" name="Google Shape;884;p135"/>
              <p:cNvSpPr/>
              <p:nvPr/>
            </p:nvSpPr>
            <p:spPr>
              <a:xfrm>
                <a:off x="6336325" y="1359399"/>
                <a:ext cx="1256700" cy="1127100"/>
              </a:xfrm>
              <a:prstGeom prst="ellipse">
                <a:avLst/>
              </a:pr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5"/>
              <p:cNvSpPr txBox="1"/>
              <p:nvPr/>
            </p:nvSpPr>
            <p:spPr>
              <a:xfrm>
                <a:off x="6436375" y="1664650"/>
                <a:ext cx="1056600" cy="51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chemeClr val="lt1"/>
                    </a:solidFill>
                    <a:latin typeface="Helvetica Neue"/>
                    <a:ea typeface="Helvetica Neue"/>
                    <a:cs typeface="Helvetica Neue"/>
                    <a:sym typeface="Helvetica Neue"/>
                  </a:rPr>
                  <a:t>OUTPUT</a:t>
                </a:r>
                <a:endParaRPr sz="1600" b="1">
                  <a:solidFill>
                    <a:schemeClr val="lt1"/>
                  </a:solidFill>
                  <a:latin typeface="Helvetica Neue"/>
                  <a:ea typeface="Helvetica Neue"/>
                  <a:cs typeface="Helvetica Neue"/>
                  <a:sym typeface="Helvetica Neue"/>
                </a:endParaRPr>
              </a:p>
            </p:txBody>
          </p:sp>
        </p:grpSp>
        <p:cxnSp>
          <p:nvCxnSpPr>
            <p:cNvPr id="886" name="Google Shape;886;p135"/>
            <p:cNvCxnSpPr/>
            <p:nvPr/>
          </p:nvCxnSpPr>
          <p:spPr>
            <a:xfrm rot="10800000" flipH="1">
              <a:off x="2797725" y="3465625"/>
              <a:ext cx="671700" cy="336600"/>
            </a:xfrm>
            <a:prstGeom prst="straightConnector1">
              <a:avLst/>
            </a:prstGeom>
            <a:noFill/>
            <a:ln w="38100" cap="flat" cmpd="sng">
              <a:solidFill>
                <a:srgbClr val="E0FF00"/>
              </a:solidFill>
              <a:prstDash val="solid"/>
              <a:round/>
              <a:headEnd type="none" w="med" len="med"/>
              <a:tailEnd type="triangle" w="med" len="med"/>
            </a:ln>
          </p:spPr>
        </p:cxnSp>
        <p:cxnSp>
          <p:nvCxnSpPr>
            <p:cNvPr id="887" name="Google Shape;887;p135"/>
            <p:cNvCxnSpPr/>
            <p:nvPr/>
          </p:nvCxnSpPr>
          <p:spPr>
            <a:xfrm rot="10800000" flipH="1">
              <a:off x="5935275" y="1950925"/>
              <a:ext cx="671700" cy="336600"/>
            </a:xfrm>
            <a:prstGeom prst="straightConnector1">
              <a:avLst/>
            </a:prstGeom>
            <a:noFill/>
            <a:ln w="38100" cap="flat" cmpd="sng">
              <a:solidFill>
                <a:srgbClr val="E0FF00"/>
              </a:solidFill>
              <a:prstDash val="solid"/>
              <a:round/>
              <a:headEnd type="none" w="med" len="med"/>
              <a:tailEnd type="triangle" w="med" len="med"/>
            </a:ln>
          </p:spPr>
        </p:cxnSp>
        <p:cxnSp>
          <p:nvCxnSpPr>
            <p:cNvPr id="888" name="Google Shape;888;p135"/>
            <p:cNvCxnSpPr/>
            <p:nvPr/>
          </p:nvCxnSpPr>
          <p:spPr>
            <a:xfrm>
              <a:off x="5862626" y="3433981"/>
              <a:ext cx="618000" cy="399900"/>
            </a:xfrm>
            <a:prstGeom prst="straightConnector1">
              <a:avLst/>
            </a:prstGeom>
            <a:noFill/>
            <a:ln w="38100" cap="flat" cmpd="sng">
              <a:solidFill>
                <a:schemeClr val="dk2"/>
              </a:solidFill>
              <a:prstDash val="solid"/>
              <a:round/>
              <a:headEnd type="none" w="med" len="med"/>
              <a:tailEnd type="triangle" w="med" len="med"/>
            </a:ln>
          </p:spPr>
        </p:cxnSp>
        <p:sp>
          <p:nvSpPr>
            <p:cNvPr id="889" name="Google Shape;889;p135"/>
            <p:cNvSpPr txBox="1"/>
            <p:nvPr/>
          </p:nvSpPr>
          <p:spPr>
            <a:xfrm>
              <a:off x="1738950" y="2806925"/>
              <a:ext cx="819300" cy="22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Anton"/>
                  <a:ea typeface="Anton"/>
                  <a:cs typeface="Anton"/>
                  <a:sym typeface="Anton"/>
                </a:rPr>
                <a:t>Y/O</a:t>
              </a:r>
              <a:endParaRPr>
                <a:solidFill>
                  <a:schemeClr val="lt1"/>
                </a:solidFill>
                <a:latin typeface="Anton"/>
                <a:ea typeface="Anton"/>
                <a:cs typeface="Anton"/>
                <a:sym typeface="Anton"/>
              </a:endParaRPr>
            </a:p>
          </p:txBody>
        </p:sp>
      </p:grpSp>
      <p:sp>
        <p:nvSpPr>
          <p:cNvPr id="890" name="Google Shape;890;p135"/>
          <p:cNvSpPr txBox="1"/>
          <p:nvPr/>
        </p:nvSpPr>
        <p:spPr>
          <a:xfrm>
            <a:off x="7023625" y="2457300"/>
            <a:ext cx="544200" cy="22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Anton"/>
                <a:ea typeface="Anton"/>
                <a:cs typeface="Anton"/>
                <a:sym typeface="Anton"/>
              </a:rPr>
              <a:t>Y/O</a:t>
            </a:r>
            <a:endParaRPr>
              <a:solidFill>
                <a:schemeClr val="lt1"/>
              </a:solidFill>
              <a:latin typeface="Anton"/>
              <a:ea typeface="Anton"/>
              <a:cs typeface="Anton"/>
              <a:sym typeface="Anto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rgbClr val="E0FF00"/>
            </a:gs>
            <a:gs pos="100000">
              <a:srgbClr val="3CEFAB"/>
            </a:gs>
          </a:gsLst>
          <a:lin ang="10800025" scaled="0"/>
        </a:gradFill>
        <a:effectLst/>
      </p:bgPr>
    </p:bg>
    <p:spTree>
      <p:nvGrpSpPr>
        <p:cNvPr id="1" name="Shape 894"/>
        <p:cNvGrpSpPr/>
        <p:nvPr/>
      </p:nvGrpSpPr>
      <p:grpSpPr>
        <a:xfrm>
          <a:off x="0" y="0"/>
          <a:ext cx="0" cy="0"/>
          <a:chOff x="0" y="0"/>
          <a:chExt cx="0" cy="0"/>
        </a:xfrm>
      </p:grpSpPr>
      <p:sp>
        <p:nvSpPr>
          <p:cNvPr id="895" name="Google Shape;895;p136"/>
          <p:cNvSpPr txBox="1"/>
          <p:nvPr/>
        </p:nvSpPr>
        <p:spPr>
          <a:xfrm>
            <a:off x="2664150" y="2184625"/>
            <a:ext cx="3815700" cy="9891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1100"/>
              </a:spcAft>
              <a:buNone/>
            </a:pPr>
            <a:r>
              <a:rPr lang="en-GB" sz="3600" i="1">
                <a:solidFill>
                  <a:schemeClr val="dk1"/>
                </a:solidFill>
                <a:latin typeface="Anton"/>
                <a:ea typeface="Anton"/>
                <a:cs typeface="Anton"/>
                <a:sym typeface="Anton"/>
              </a:rPr>
              <a:t>RETORNAR FUNCIONES</a:t>
            </a:r>
            <a:endParaRPr sz="3600" i="1">
              <a:latin typeface="Anton"/>
              <a:ea typeface="Anton"/>
              <a:cs typeface="Anton"/>
              <a:sym typeface="Anton"/>
            </a:endParaRPr>
          </a:p>
        </p:txBody>
      </p:sp>
      <p:pic>
        <p:nvPicPr>
          <p:cNvPr id="896" name="Google Shape;896;p13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37"/>
          <p:cNvSpPr txBox="1"/>
          <p:nvPr/>
        </p:nvSpPr>
        <p:spPr>
          <a:xfrm>
            <a:off x="254400" y="1133975"/>
            <a:ext cx="8635200" cy="989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900">
                <a:solidFill>
                  <a:schemeClr val="dk1"/>
                </a:solidFill>
                <a:latin typeface="Helvetica Neue Light"/>
                <a:ea typeface="Helvetica Neue Light"/>
                <a:cs typeface="Helvetica Neue Light"/>
                <a:sym typeface="Helvetica Neue Light"/>
              </a:rPr>
              <a:t>En el primer caso, podremos tener una función que retorna una función, lo cual nos permitiría </a:t>
            </a:r>
            <a:r>
              <a:rPr lang="en-GB" sz="1900">
                <a:solidFill>
                  <a:schemeClr val="dk1"/>
                </a:solidFill>
                <a:highlight>
                  <a:srgbClr val="E0FF00"/>
                </a:highlight>
                <a:latin typeface="Helvetica Neue Light"/>
                <a:ea typeface="Helvetica Neue Light"/>
                <a:cs typeface="Helvetica Neue Light"/>
                <a:sym typeface="Helvetica Neue Light"/>
              </a:rPr>
              <a:t>crear funciones con un esquema superior</a:t>
            </a:r>
            <a:r>
              <a:rPr lang="en-GB" sz="1900">
                <a:solidFill>
                  <a:schemeClr val="dk1"/>
                </a:solidFill>
                <a:latin typeface="Helvetica Neue Light"/>
                <a:ea typeface="Helvetica Neue Light"/>
                <a:cs typeface="Helvetica Neue Light"/>
                <a:sym typeface="Helvetica Neue Light"/>
              </a:rPr>
              <a:t>. </a:t>
            </a:r>
            <a:endParaRPr sz="1900">
              <a:solidFill>
                <a:schemeClr val="dk1"/>
              </a:solidFill>
              <a:latin typeface="Helvetica Neue Light"/>
              <a:ea typeface="Helvetica Neue Light"/>
              <a:cs typeface="Helvetica Neue Light"/>
              <a:sym typeface="Helvetica Neue Light"/>
            </a:endParaRPr>
          </a:p>
          <a:p>
            <a:pPr marL="0" lvl="0" indent="0" algn="l" rtl="0">
              <a:lnSpc>
                <a:spcPct val="150000"/>
              </a:lnSpc>
              <a:spcBef>
                <a:spcPts val="0"/>
              </a:spcBef>
              <a:spcAft>
                <a:spcPts val="0"/>
              </a:spcAft>
              <a:buClr>
                <a:schemeClr val="dk1"/>
              </a:buClr>
              <a:buSzPts val="1100"/>
              <a:buFont typeface="Arial"/>
              <a:buNone/>
            </a:pPr>
            <a:endParaRPr sz="900">
              <a:solidFill>
                <a:schemeClr val="dk1"/>
              </a:solidFill>
              <a:latin typeface="Didact Gothic"/>
              <a:ea typeface="Didact Gothic"/>
              <a:cs typeface="Didact Gothic"/>
              <a:sym typeface="Didact Gothic"/>
            </a:endParaRPr>
          </a:p>
          <a:p>
            <a:pPr marL="0" lvl="0" indent="0" algn="ctr" rtl="0">
              <a:lnSpc>
                <a:spcPct val="150000"/>
              </a:lnSpc>
              <a:spcBef>
                <a:spcPts val="0"/>
              </a:spcBef>
              <a:spcAft>
                <a:spcPts val="0"/>
              </a:spcAft>
              <a:buNone/>
            </a:pPr>
            <a:endParaRPr sz="190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1100"/>
              </a:spcBef>
              <a:spcAft>
                <a:spcPts val="0"/>
              </a:spcAft>
              <a:buNone/>
            </a:pPr>
            <a:endParaRPr sz="2700">
              <a:solidFill>
                <a:schemeClr val="dk1"/>
              </a:solidFill>
              <a:highlight>
                <a:srgbClr val="FFFFFF"/>
              </a:highlight>
              <a:latin typeface="Helvetica Neue Light"/>
              <a:ea typeface="Helvetica Neue Light"/>
              <a:cs typeface="Helvetica Neue Light"/>
              <a:sym typeface="Helvetica Neue Light"/>
            </a:endParaRPr>
          </a:p>
        </p:txBody>
      </p:sp>
      <p:sp>
        <p:nvSpPr>
          <p:cNvPr id="902" name="Google Shape;902;p137"/>
          <p:cNvSpPr txBox="1"/>
          <p:nvPr/>
        </p:nvSpPr>
        <p:spPr>
          <a:xfrm>
            <a:off x="2621250" y="265725"/>
            <a:ext cx="3901500" cy="989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3600" i="1">
                <a:solidFill>
                  <a:schemeClr val="dk1"/>
                </a:solidFill>
                <a:latin typeface="Anton"/>
                <a:ea typeface="Anton"/>
                <a:cs typeface="Anton"/>
                <a:sym typeface="Anton"/>
              </a:rPr>
              <a:t>RETORNAR FUNCIONES</a:t>
            </a:r>
            <a:endParaRPr sz="3600" i="1">
              <a:solidFill>
                <a:schemeClr val="dk1"/>
              </a:solidFill>
              <a:latin typeface="Anton"/>
              <a:ea typeface="Anton"/>
              <a:cs typeface="Anton"/>
              <a:sym typeface="Anton"/>
            </a:endParaRPr>
          </a:p>
          <a:p>
            <a:pPr marL="0" lvl="0" indent="0" algn="ctr" rtl="0">
              <a:spcBef>
                <a:spcPts val="1100"/>
              </a:spcBef>
              <a:spcAft>
                <a:spcPts val="0"/>
              </a:spcAft>
              <a:buNone/>
            </a:pPr>
            <a:endParaRPr sz="1900">
              <a:solidFill>
                <a:schemeClr val="dk1"/>
              </a:solidFill>
              <a:latin typeface="Helvetica Neue Light"/>
              <a:ea typeface="Helvetica Neue Light"/>
              <a:cs typeface="Helvetica Neue Light"/>
              <a:sym typeface="Helvetica Neue Light"/>
            </a:endParaRPr>
          </a:p>
        </p:txBody>
      </p:sp>
      <p:pic>
        <p:nvPicPr>
          <p:cNvPr id="903" name="Google Shape;903;p137"/>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904" name="Google Shape;904;p137"/>
          <p:cNvGraphicFramePr/>
          <p:nvPr/>
        </p:nvGraphicFramePr>
        <p:xfrm>
          <a:off x="952500" y="2190350"/>
          <a:ext cx="3000000" cy="3000000"/>
        </p:xfrm>
        <a:graphic>
          <a:graphicData uri="http://schemas.openxmlformats.org/drawingml/2006/table">
            <a:tbl>
              <a:tblPr>
                <a:noFill/>
                <a:tableStyleId>{59F59028-6CD9-4B71-AD41-A5B0DF8FAB72}</a:tableStyleId>
              </a:tblPr>
              <a:tblGrid>
                <a:gridCol w="7239000">
                  <a:extLst>
                    <a:ext uri="{9D8B030D-6E8A-4147-A177-3AD203B41FA5}">
                      <a16:colId xmlns:a16="http://schemas.microsoft.com/office/drawing/2014/main" val="20000"/>
                    </a:ext>
                  </a:extLst>
                </a:gridCol>
              </a:tblGrid>
              <a:tr h="2093250">
                <a:tc>
                  <a:txBody>
                    <a:bodyPr/>
                    <a:lstStyle/>
                    <a:p>
                      <a:pPr marL="0" lvl="0" indent="0" algn="l" rtl="0">
                        <a:lnSpc>
                          <a:spcPct val="135714"/>
                        </a:lnSpc>
                        <a:spcBef>
                          <a:spcPts val="0"/>
                        </a:spcBef>
                        <a:spcAft>
                          <a:spcPts val="0"/>
                        </a:spcAft>
                        <a:buClr>
                          <a:schemeClr val="dk1"/>
                        </a:buClr>
                        <a:buSzPts val="1100"/>
                        <a:buFont typeface="Arial"/>
                        <a:buNone/>
                      </a:pPr>
                      <a:r>
                        <a:rPr lang="en-GB" sz="1150">
                          <a:solidFill>
                            <a:srgbClr val="569CD6"/>
                          </a:solidFill>
                          <a:latin typeface="Courier New"/>
                          <a:ea typeface="Courier New"/>
                          <a:cs typeface="Courier New"/>
                          <a:sym typeface="Courier New"/>
                        </a:rPr>
                        <a:t>function</a:t>
                      </a:r>
                      <a:r>
                        <a:rPr lang="en-GB" sz="1150">
                          <a:solidFill>
                            <a:srgbClr val="D4D4D4"/>
                          </a:solidFill>
                          <a:latin typeface="Courier New"/>
                          <a:ea typeface="Courier New"/>
                          <a:cs typeface="Courier New"/>
                          <a:sym typeface="Courier New"/>
                        </a:rPr>
                        <a:t> </a:t>
                      </a:r>
                      <a:r>
                        <a:rPr lang="en-GB" sz="1150">
                          <a:solidFill>
                            <a:srgbClr val="DCDCAA"/>
                          </a:solidFill>
                          <a:latin typeface="Courier New"/>
                          <a:ea typeface="Courier New"/>
                          <a:cs typeface="Courier New"/>
                          <a:sym typeface="Courier New"/>
                        </a:rPr>
                        <a:t>mayorQue</a:t>
                      </a:r>
                      <a:r>
                        <a:rPr lang="en-GB" sz="1150">
                          <a:solidFill>
                            <a:srgbClr val="D4D4D4"/>
                          </a:solidFill>
                          <a:latin typeface="Courier New"/>
                          <a:ea typeface="Courier New"/>
                          <a:cs typeface="Courier New"/>
                          <a:sym typeface="Courier New"/>
                        </a:rPr>
                        <a:t>(</a:t>
                      </a:r>
                      <a:r>
                        <a:rPr lang="en-GB" sz="1150">
                          <a:solidFill>
                            <a:srgbClr val="9CDCFE"/>
                          </a:solidFill>
                          <a:latin typeface="Courier New"/>
                          <a:ea typeface="Courier New"/>
                          <a:cs typeface="Courier New"/>
                          <a:sym typeface="Courier New"/>
                        </a:rPr>
                        <a:t>n</a:t>
                      </a:r>
                      <a:r>
                        <a:rPr lang="en-GB"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150">
                          <a:solidFill>
                            <a:srgbClr val="D4D4D4"/>
                          </a:solidFill>
                          <a:latin typeface="Courier New"/>
                          <a:ea typeface="Courier New"/>
                          <a:cs typeface="Courier New"/>
                          <a:sym typeface="Courier New"/>
                        </a:rPr>
                        <a:t>    </a:t>
                      </a:r>
                      <a:r>
                        <a:rPr lang="en-GB" sz="1150">
                          <a:solidFill>
                            <a:srgbClr val="C586C0"/>
                          </a:solidFill>
                          <a:latin typeface="Courier New"/>
                          <a:ea typeface="Courier New"/>
                          <a:cs typeface="Courier New"/>
                          <a:sym typeface="Courier New"/>
                        </a:rPr>
                        <a:t>return</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m</a:t>
                      </a:r>
                      <a:r>
                        <a:rPr lang="en-GB" sz="1150">
                          <a:solidFill>
                            <a:srgbClr val="D4D4D4"/>
                          </a:solidFill>
                          <a:latin typeface="Courier New"/>
                          <a:ea typeface="Courier New"/>
                          <a:cs typeface="Courier New"/>
                          <a:sym typeface="Courier New"/>
                        </a:rPr>
                        <a:t>) </a:t>
                      </a:r>
                      <a:r>
                        <a:rPr lang="en-GB" sz="1150">
                          <a:solidFill>
                            <a:srgbClr val="569CD6"/>
                          </a:solidFill>
                          <a:latin typeface="Courier New"/>
                          <a:ea typeface="Courier New"/>
                          <a:cs typeface="Courier New"/>
                          <a:sym typeface="Courier New"/>
                        </a:rPr>
                        <a:t>=&gt;</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m</a:t>
                      </a:r>
                      <a:r>
                        <a:rPr lang="en-GB" sz="1150">
                          <a:solidFill>
                            <a:srgbClr val="D4D4D4"/>
                          </a:solidFill>
                          <a:latin typeface="Courier New"/>
                          <a:ea typeface="Courier New"/>
                          <a:cs typeface="Courier New"/>
                          <a:sym typeface="Courier New"/>
                        </a:rPr>
                        <a:t> &gt; </a:t>
                      </a:r>
                      <a:r>
                        <a:rPr lang="en-GB" sz="1150">
                          <a:solidFill>
                            <a:srgbClr val="9CDCFE"/>
                          </a:solidFill>
                          <a:latin typeface="Courier New"/>
                          <a:ea typeface="Courier New"/>
                          <a:cs typeface="Courier New"/>
                          <a:sym typeface="Courier New"/>
                        </a:rPr>
                        <a:t>n</a:t>
                      </a:r>
                      <a:endParaRPr sz="1150">
                        <a:solidFill>
                          <a:srgbClr val="9CDCFE"/>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150">
                          <a:solidFill>
                            <a:srgbClr val="569CD6"/>
                          </a:solidFill>
                          <a:latin typeface="Courier New"/>
                          <a:ea typeface="Courier New"/>
                          <a:cs typeface="Courier New"/>
                          <a:sym typeface="Courier New"/>
                        </a:rPr>
                        <a:t>let</a:t>
                      </a:r>
                      <a:r>
                        <a:rPr lang="en-GB" sz="1150">
                          <a:solidFill>
                            <a:srgbClr val="D4D4D4"/>
                          </a:solidFill>
                          <a:latin typeface="Courier New"/>
                          <a:ea typeface="Courier New"/>
                          <a:cs typeface="Courier New"/>
                          <a:sym typeface="Courier New"/>
                        </a:rPr>
                        <a:t> </a:t>
                      </a:r>
                      <a:r>
                        <a:rPr lang="en-GB" sz="1150">
                          <a:solidFill>
                            <a:srgbClr val="DCDCAA"/>
                          </a:solidFill>
                          <a:latin typeface="Courier New"/>
                          <a:ea typeface="Courier New"/>
                          <a:cs typeface="Courier New"/>
                          <a:sym typeface="Courier New"/>
                        </a:rPr>
                        <a:t>mayorQueDiez</a:t>
                      </a:r>
                      <a:r>
                        <a:rPr lang="en-GB" sz="1150">
                          <a:solidFill>
                            <a:srgbClr val="D4D4D4"/>
                          </a:solidFill>
                          <a:latin typeface="Courier New"/>
                          <a:ea typeface="Courier New"/>
                          <a:cs typeface="Courier New"/>
                          <a:sym typeface="Courier New"/>
                        </a:rPr>
                        <a:t> = </a:t>
                      </a:r>
                      <a:r>
                        <a:rPr lang="en-GB" sz="1150">
                          <a:solidFill>
                            <a:srgbClr val="DCDCAA"/>
                          </a:solidFill>
                          <a:latin typeface="Courier New"/>
                          <a:ea typeface="Courier New"/>
                          <a:cs typeface="Courier New"/>
                          <a:sym typeface="Courier New"/>
                        </a:rPr>
                        <a:t>mayorQue</a:t>
                      </a:r>
                      <a:r>
                        <a:rPr lang="en-GB" sz="1150">
                          <a:solidFill>
                            <a:srgbClr val="D4D4D4"/>
                          </a:solidFill>
                          <a:latin typeface="Courier New"/>
                          <a:ea typeface="Courier New"/>
                          <a:cs typeface="Courier New"/>
                          <a:sym typeface="Courier New"/>
                        </a:rPr>
                        <a:t>(</a:t>
                      </a:r>
                      <a:r>
                        <a:rPr lang="en-GB" sz="1150">
                          <a:solidFill>
                            <a:srgbClr val="B5CEA8"/>
                          </a:solidFill>
                          <a:latin typeface="Courier New"/>
                          <a:ea typeface="Courier New"/>
                          <a:cs typeface="Courier New"/>
                          <a:sym typeface="Courier New"/>
                        </a:rPr>
                        <a:t>10</a:t>
                      </a:r>
                      <a:r>
                        <a:rPr lang="en-GB"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150">
                          <a:solidFill>
                            <a:srgbClr val="9CDCFE"/>
                          </a:solidFill>
                          <a:latin typeface="Courier New"/>
                          <a:ea typeface="Courier New"/>
                          <a:cs typeface="Courier New"/>
                          <a:sym typeface="Courier New"/>
                        </a:rPr>
                        <a:t>console</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log</a:t>
                      </a:r>
                      <a:r>
                        <a:rPr lang="en-GB" sz="1150">
                          <a:solidFill>
                            <a:srgbClr val="D4D4D4"/>
                          </a:solidFill>
                          <a:latin typeface="Courier New"/>
                          <a:ea typeface="Courier New"/>
                          <a:cs typeface="Courier New"/>
                          <a:sym typeface="Courier New"/>
                        </a:rPr>
                        <a:t>( </a:t>
                      </a:r>
                      <a:r>
                        <a:rPr lang="en-GB" sz="1150">
                          <a:solidFill>
                            <a:srgbClr val="DCDCAA"/>
                          </a:solidFill>
                          <a:latin typeface="Courier New"/>
                          <a:ea typeface="Courier New"/>
                          <a:cs typeface="Courier New"/>
                          <a:sym typeface="Courier New"/>
                        </a:rPr>
                        <a:t>mayorQueDiez</a:t>
                      </a:r>
                      <a:r>
                        <a:rPr lang="en-GB" sz="1150">
                          <a:solidFill>
                            <a:srgbClr val="D4D4D4"/>
                          </a:solidFill>
                          <a:latin typeface="Courier New"/>
                          <a:ea typeface="Courier New"/>
                          <a:cs typeface="Courier New"/>
                          <a:sym typeface="Courier New"/>
                        </a:rPr>
                        <a:t>(</a:t>
                      </a:r>
                      <a:r>
                        <a:rPr lang="en-GB" sz="1150">
                          <a:solidFill>
                            <a:srgbClr val="B5CEA8"/>
                          </a:solidFill>
                          <a:latin typeface="Courier New"/>
                          <a:ea typeface="Courier New"/>
                          <a:cs typeface="Courier New"/>
                          <a:sym typeface="Courier New"/>
                        </a:rPr>
                        <a:t>12</a:t>
                      </a:r>
                      <a:r>
                        <a:rPr lang="en-GB" sz="1150">
                          <a:solidFill>
                            <a:srgbClr val="D4D4D4"/>
                          </a:solidFill>
                          <a:latin typeface="Courier New"/>
                          <a:ea typeface="Courier New"/>
                          <a:cs typeface="Courier New"/>
                          <a:sym typeface="Courier New"/>
                        </a:rPr>
                        <a:t>) )  </a:t>
                      </a:r>
                      <a:r>
                        <a:rPr lang="en-GB" sz="1150">
                          <a:solidFill>
                            <a:srgbClr val="6A9955"/>
                          </a:solidFill>
                          <a:latin typeface="Courier New"/>
                          <a:ea typeface="Courier New"/>
                          <a:cs typeface="Courier New"/>
                          <a:sym typeface="Courier New"/>
                        </a:rPr>
                        <a:t>//  true</a:t>
                      </a:r>
                      <a:endParaRPr sz="11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150">
                          <a:solidFill>
                            <a:srgbClr val="9CDCFE"/>
                          </a:solidFill>
                          <a:latin typeface="Courier New"/>
                          <a:ea typeface="Courier New"/>
                          <a:cs typeface="Courier New"/>
                          <a:sym typeface="Courier New"/>
                        </a:rPr>
                        <a:t>console</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log</a:t>
                      </a:r>
                      <a:r>
                        <a:rPr lang="en-GB" sz="1150">
                          <a:solidFill>
                            <a:srgbClr val="D4D4D4"/>
                          </a:solidFill>
                          <a:latin typeface="Courier New"/>
                          <a:ea typeface="Courier New"/>
                          <a:cs typeface="Courier New"/>
                          <a:sym typeface="Courier New"/>
                        </a:rPr>
                        <a:t>( </a:t>
                      </a:r>
                      <a:r>
                        <a:rPr lang="en-GB" sz="1150">
                          <a:solidFill>
                            <a:srgbClr val="DCDCAA"/>
                          </a:solidFill>
                          <a:latin typeface="Courier New"/>
                          <a:ea typeface="Courier New"/>
                          <a:cs typeface="Courier New"/>
                          <a:sym typeface="Courier New"/>
                        </a:rPr>
                        <a:t>mayorQueDiez</a:t>
                      </a:r>
                      <a:r>
                        <a:rPr lang="en-GB" sz="1150">
                          <a:solidFill>
                            <a:srgbClr val="D4D4D4"/>
                          </a:solidFill>
                          <a:latin typeface="Courier New"/>
                          <a:ea typeface="Courier New"/>
                          <a:cs typeface="Courier New"/>
                          <a:sym typeface="Courier New"/>
                        </a:rPr>
                        <a:t>(</a:t>
                      </a:r>
                      <a:r>
                        <a:rPr lang="en-GB" sz="1150">
                          <a:solidFill>
                            <a:srgbClr val="B5CEA8"/>
                          </a:solidFill>
                          <a:latin typeface="Courier New"/>
                          <a:ea typeface="Courier New"/>
                          <a:cs typeface="Courier New"/>
                          <a:sym typeface="Courier New"/>
                        </a:rPr>
                        <a:t>8</a:t>
                      </a:r>
                      <a:r>
                        <a:rPr lang="en-GB" sz="1150">
                          <a:solidFill>
                            <a:srgbClr val="D4D4D4"/>
                          </a:solidFill>
                          <a:latin typeface="Courier New"/>
                          <a:ea typeface="Courier New"/>
                          <a:cs typeface="Courier New"/>
                          <a:sym typeface="Courier New"/>
                        </a:rPr>
                        <a:t>) )  </a:t>
                      </a:r>
                      <a:r>
                        <a:rPr lang="en-GB" sz="1150">
                          <a:solidFill>
                            <a:srgbClr val="6A9955"/>
                          </a:solidFill>
                          <a:latin typeface="Courier New"/>
                          <a:ea typeface="Courier New"/>
                          <a:cs typeface="Courier New"/>
                          <a:sym typeface="Courier New"/>
                        </a:rPr>
                        <a:t>//  false</a:t>
                      </a:r>
                      <a:endParaRPr sz="1500"/>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pic>
        <p:nvPicPr>
          <p:cNvPr id="905" name="Google Shape;905;p137"/>
          <p:cNvPicPr preferRelativeResize="0"/>
          <p:nvPr/>
        </p:nvPicPr>
        <p:blipFill>
          <a:blip r:embed="rId4">
            <a:alphaModFix/>
          </a:blip>
          <a:stretch>
            <a:fillRect/>
          </a:stretch>
        </p:blipFill>
        <p:spPr>
          <a:xfrm>
            <a:off x="8191500" y="190500"/>
            <a:ext cx="750300" cy="7503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38"/>
          <p:cNvSpPr txBox="1"/>
          <p:nvPr/>
        </p:nvSpPr>
        <p:spPr>
          <a:xfrm>
            <a:off x="642150" y="1070100"/>
            <a:ext cx="8115000" cy="3003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En este caso, </a:t>
            </a:r>
            <a:r>
              <a:rPr lang="en-GB" sz="1800" b="1">
                <a:solidFill>
                  <a:schemeClr val="dk1"/>
                </a:solidFill>
                <a:latin typeface="Helvetica Neue"/>
                <a:ea typeface="Helvetica Neue"/>
                <a:cs typeface="Helvetica Neue"/>
                <a:sym typeface="Helvetica Neue"/>
              </a:rPr>
              <a:t>mayorQue(n)</a:t>
            </a:r>
            <a:r>
              <a:rPr lang="en-GB" sz="1800">
                <a:solidFill>
                  <a:schemeClr val="dk1"/>
                </a:solidFill>
                <a:latin typeface="Helvetica Neue Light"/>
                <a:ea typeface="Helvetica Neue Light"/>
                <a:cs typeface="Helvetica Neue Light"/>
                <a:sym typeface="Helvetica Neue Light"/>
              </a:rPr>
              <a:t> retorna una función que compara un valor contra n y retorna true o false (porque es el resultado de la comparación). </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000"/>
              </a:spcBef>
              <a:spcAft>
                <a:spcPts val="0"/>
              </a:spcAft>
              <a:buNone/>
            </a:pPr>
            <a:endParaRPr sz="10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000"/>
              </a:spcBef>
              <a:spcAft>
                <a:spcPts val="0"/>
              </a:spcAft>
              <a:buNone/>
            </a:pPr>
            <a:r>
              <a:rPr lang="en-GB" sz="1800">
                <a:solidFill>
                  <a:schemeClr val="dk1"/>
                </a:solidFill>
                <a:latin typeface="Helvetica Neue Light"/>
                <a:ea typeface="Helvetica Neue Light"/>
                <a:cs typeface="Helvetica Neue Light"/>
                <a:sym typeface="Helvetica Neue Light"/>
              </a:rPr>
              <a:t>En mayorQueDiez se termina asignando la función que retorna el llamado de mayorQue(10). Al ser llamada con el valor de 10, la asignación se resuelve de la siguiente forma:</a:t>
            </a:r>
            <a:endParaRPr sz="1800">
              <a:solidFill>
                <a:schemeClr val="dk1"/>
              </a:solidFill>
              <a:latin typeface="Helvetica Neue Light"/>
              <a:ea typeface="Helvetica Neue Light"/>
              <a:cs typeface="Helvetica Neue Light"/>
              <a:sym typeface="Helvetica Neue Light"/>
            </a:endParaRPr>
          </a:p>
          <a:p>
            <a:pPr marL="0" lvl="0" indent="0" algn="ctr" rtl="0">
              <a:spcBef>
                <a:spcPts val="0"/>
              </a:spcBef>
              <a:spcAft>
                <a:spcPts val="0"/>
              </a:spcAft>
              <a:buNone/>
            </a:pPr>
            <a:r>
              <a:rPr lang="en-GB" sz="1800" b="1" i="1">
                <a:solidFill>
                  <a:schemeClr val="dk1"/>
                </a:solidFill>
                <a:highlight>
                  <a:srgbClr val="E0FF00"/>
                </a:highlight>
                <a:latin typeface="Helvetica Neue"/>
                <a:ea typeface="Helvetica Neue"/>
                <a:cs typeface="Helvetica Neue"/>
                <a:sym typeface="Helvetica Neue"/>
              </a:rPr>
              <a:t>let mayorQueDiez = (m) =&gt; m &gt; 10</a:t>
            </a:r>
            <a:endParaRPr sz="2700">
              <a:solidFill>
                <a:schemeClr val="dk1"/>
              </a:solidFill>
              <a:highlight>
                <a:srgbClr val="FFFFFF"/>
              </a:highlight>
              <a:latin typeface="Helvetica Neue Light"/>
              <a:ea typeface="Helvetica Neue Light"/>
              <a:cs typeface="Helvetica Neue Light"/>
              <a:sym typeface="Helvetica Neue Light"/>
            </a:endParaRPr>
          </a:p>
        </p:txBody>
      </p:sp>
      <p:pic>
        <p:nvPicPr>
          <p:cNvPr id="911" name="Google Shape;911;p13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912" name="Google Shape;912;p138"/>
          <p:cNvPicPr preferRelativeResize="0"/>
          <p:nvPr/>
        </p:nvPicPr>
        <p:blipFill>
          <a:blip r:embed="rId4">
            <a:alphaModFix/>
          </a:blip>
          <a:stretch>
            <a:fillRect/>
          </a:stretch>
        </p:blipFill>
        <p:spPr>
          <a:xfrm>
            <a:off x="8245200" y="123350"/>
            <a:ext cx="750300" cy="750300"/>
          </a:xfrm>
          <a:prstGeom prst="rect">
            <a:avLst/>
          </a:prstGeom>
          <a:noFill/>
          <a:ln>
            <a:noFill/>
          </a:ln>
        </p:spPr>
      </p:pic>
      <p:sp>
        <p:nvSpPr>
          <p:cNvPr id="913" name="Google Shape;913;p138"/>
          <p:cNvSpPr/>
          <p:nvPr/>
        </p:nvSpPr>
        <p:spPr>
          <a:xfrm>
            <a:off x="571500" y="2419750"/>
            <a:ext cx="8256300" cy="1677900"/>
          </a:xfrm>
          <a:prstGeom prst="rect">
            <a:avLst/>
          </a:prstGeom>
          <a:noFill/>
          <a:ln w="28575" cap="flat" cmpd="sng">
            <a:solidFill>
              <a:srgbClr val="E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8"/>
          <p:cNvSpPr txBox="1"/>
          <p:nvPr/>
        </p:nvSpPr>
        <p:spPr>
          <a:xfrm>
            <a:off x="2668200" y="215100"/>
            <a:ext cx="3807600" cy="701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1100"/>
              </a:spcAft>
              <a:buClr>
                <a:schemeClr val="dk1"/>
              </a:buClr>
              <a:buSzPts val="1100"/>
              <a:buFont typeface="Arial"/>
              <a:buNone/>
            </a:pPr>
            <a:r>
              <a:rPr lang="en-GB" sz="3600" i="1">
                <a:solidFill>
                  <a:schemeClr val="dk1"/>
                </a:solidFill>
                <a:latin typeface="Anton"/>
                <a:ea typeface="Anton"/>
                <a:cs typeface="Anton"/>
                <a:sym typeface="Anton"/>
              </a:rPr>
              <a:t>RETORNAR FUNCIONES</a:t>
            </a:r>
            <a:endParaRPr sz="3600" i="1">
              <a:solidFill>
                <a:schemeClr val="dk1"/>
              </a:solidFill>
              <a:latin typeface="Anton"/>
              <a:ea typeface="Anton"/>
              <a:cs typeface="Anton"/>
              <a:sym typeface="Anto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139"/>
          <p:cNvSpPr txBox="1"/>
          <p:nvPr/>
        </p:nvSpPr>
        <p:spPr>
          <a:xfrm>
            <a:off x="4915200" y="1902825"/>
            <a:ext cx="3894600" cy="16746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En este ejemplo, según el parámetro </a:t>
            </a:r>
            <a:r>
              <a:rPr lang="en-GB" sz="1800" b="1">
                <a:solidFill>
                  <a:schemeClr val="dk1"/>
                </a:solidFill>
                <a:latin typeface="Helvetica Neue"/>
                <a:ea typeface="Helvetica Neue"/>
                <a:cs typeface="Helvetica Neue"/>
                <a:sym typeface="Helvetica Neue"/>
              </a:rPr>
              <a:t>op </a:t>
            </a:r>
            <a:r>
              <a:rPr lang="en-GB" sz="1800">
                <a:solidFill>
                  <a:schemeClr val="dk1"/>
                </a:solidFill>
                <a:latin typeface="Helvetica Neue Light"/>
                <a:ea typeface="Helvetica Neue Light"/>
                <a:cs typeface="Helvetica Neue Light"/>
                <a:sym typeface="Helvetica Neue Light"/>
              </a:rPr>
              <a:t>se termina asignando un </a:t>
            </a:r>
            <a:r>
              <a:rPr lang="en-GB" sz="1800" b="1">
                <a:solidFill>
                  <a:schemeClr val="dk1"/>
                </a:solidFill>
                <a:latin typeface="Helvetica Neue"/>
                <a:ea typeface="Helvetica Neue"/>
                <a:cs typeface="Helvetica Neue"/>
                <a:sym typeface="Helvetica Neue"/>
              </a:rPr>
              <a:t>return de función</a:t>
            </a:r>
            <a:r>
              <a:rPr lang="en-GB" sz="1800">
                <a:solidFill>
                  <a:schemeClr val="dk1"/>
                </a:solidFill>
                <a:latin typeface="Helvetica Neue Light"/>
                <a:ea typeface="Helvetica Neue Light"/>
                <a:cs typeface="Helvetica Neue Light"/>
                <a:sym typeface="Helvetica Neue Light"/>
              </a:rPr>
              <a:t> u otro a las variables declaradas.</a:t>
            </a:r>
            <a:endParaRPr sz="3300">
              <a:solidFill>
                <a:schemeClr val="dk1"/>
              </a:solidFill>
              <a:highlight>
                <a:srgbClr val="FFFFFF"/>
              </a:highlight>
              <a:latin typeface="Helvetica Neue Light"/>
              <a:ea typeface="Helvetica Neue Light"/>
              <a:cs typeface="Helvetica Neue Light"/>
              <a:sym typeface="Helvetica Neue Light"/>
            </a:endParaRPr>
          </a:p>
        </p:txBody>
      </p:sp>
      <p:sp>
        <p:nvSpPr>
          <p:cNvPr id="920" name="Google Shape;920;p139"/>
          <p:cNvSpPr txBox="1"/>
          <p:nvPr/>
        </p:nvSpPr>
        <p:spPr>
          <a:xfrm>
            <a:off x="2668200" y="215100"/>
            <a:ext cx="3807600" cy="701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1100"/>
              </a:spcAft>
              <a:buClr>
                <a:schemeClr val="dk1"/>
              </a:buClr>
              <a:buSzPts val="1100"/>
              <a:buFont typeface="Arial"/>
              <a:buNone/>
            </a:pPr>
            <a:r>
              <a:rPr lang="en-GB" sz="3600" i="1">
                <a:solidFill>
                  <a:schemeClr val="dk1"/>
                </a:solidFill>
                <a:latin typeface="Anton"/>
                <a:ea typeface="Anton"/>
                <a:cs typeface="Anton"/>
                <a:sym typeface="Anton"/>
              </a:rPr>
              <a:t>RETORNAR FUNCIONES</a:t>
            </a:r>
            <a:endParaRPr sz="3600" i="1">
              <a:solidFill>
                <a:schemeClr val="dk1"/>
              </a:solidFill>
              <a:latin typeface="Anton"/>
              <a:ea typeface="Anton"/>
              <a:cs typeface="Anton"/>
              <a:sym typeface="Anton"/>
            </a:endParaRPr>
          </a:p>
        </p:txBody>
      </p:sp>
      <p:pic>
        <p:nvPicPr>
          <p:cNvPr id="921" name="Google Shape;921;p139"/>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922" name="Google Shape;922;p139"/>
          <p:cNvGraphicFramePr/>
          <p:nvPr/>
        </p:nvGraphicFramePr>
        <p:xfrm>
          <a:off x="522750" y="1133950"/>
          <a:ext cx="3000000" cy="3000000"/>
        </p:xfrm>
        <a:graphic>
          <a:graphicData uri="http://schemas.openxmlformats.org/drawingml/2006/table">
            <a:tbl>
              <a:tblPr>
                <a:noFill/>
                <a:tableStyleId>{59F59028-6CD9-4B71-AD41-A5B0DF8FAB72}</a:tableStyleId>
              </a:tblPr>
              <a:tblGrid>
                <a:gridCol w="4109925">
                  <a:extLst>
                    <a:ext uri="{9D8B030D-6E8A-4147-A177-3AD203B41FA5}">
                      <a16:colId xmlns:a16="http://schemas.microsoft.com/office/drawing/2014/main" val="20000"/>
                    </a:ext>
                  </a:extLst>
                </a:gridCol>
              </a:tblGrid>
              <a:tr h="3212350">
                <a:tc>
                  <a:txBody>
                    <a:bodyPr/>
                    <a:lstStyle/>
                    <a:p>
                      <a:pPr marL="0" lvl="0" indent="0" algn="l" rtl="0">
                        <a:lnSpc>
                          <a:spcPct val="135714"/>
                        </a:lnSpc>
                        <a:spcBef>
                          <a:spcPts val="0"/>
                        </a:spcBef>
                        <a:spcAft>
                          <a:spcPts val="0"/>
                        </a:spcAft>
                        <a:buClr>
                          <a:schemeClr val="dk1"/>
                        </a:buClr>
                        <a:buSzPts val="1100"/>
                        <a:buFont typeface="Arial"/>
                        <a:buNone/>
                      </a:pPr>
                      <a:r>
                        <a:rPr lang="en-GB" sz="1150">
                          <a:solidFill>
                            <a:srgbClr val="569CD6"/>
                          </a:solidFill>
                          <a:latin typeface="Courier New"/>
                          <a:ea typeface="Courier New"/>
                          <a:cs typeface="Courier New"/>
                          <a:sym typeface="Courier New"/>
                        </a:rPr>
                        <a:t>function</a:t>
                      </a:r>
                      <a:r>
                        <a:rPr lang="en-GB" sz="1150">
                          <a:solidFill>
                            <a:srgbClr val="D4D4D4"/>
                          </a:solidFill>
                          <a:latin typeface="Courier New"/>
                          <a:ea typeface="Courier New"/>
                          <a:cs typeface="Courier New"/>
                          <a:sym typeface="Courier New"/>
                        </a:rPr>
                        <a:t> </a:t>
                      </a:r>
                      <a:r>
                        <a:rPr lang="en-GB" sz="1150">
                          <a:solidFill>
                            <a:srgbClr val="DCDCAA"/>
                          </a:solidFill>
                          <a:latin typeface="Courier New"/>
                          <a:ea typeface="Courier New"/>
                          <a:cs typeface="Courier New"/>
                          <a:sym typeface="Courier New"/>
                        </a:rPr>
                        <a:t>asignarOperacion</a:t>
                      </a:r>
                      <a:r>
                        <a:rPr lang="en-GB" sz="1150">
                          <a:solidFill>
                            <a:srgbClr val="D4D4D4"/>
                          </a:solidFill>
                          <a:latin typeface="Courier New"/>
                          <a:ea typeface="Courier New"/>
                          <a:cs typeface="Courier New"/>
                          <a:sym typeface="Courier New"/>
                        </a:rPr>
                        <a:t>(</a:t>
                      </a:r>
                      <a:r>
                        <a:rPr lang="en-GB" sz="1150">
                          <a:solidFill>
                            <a:srgbClr val="9CDCFE"/>
                          </a:solidFill>
                          <a:latin typeface="Courier New"/>
                          <a:ea typeface="Courier New"/>
                          <a:cs typeface="Courier New"/>
                          <a:sym typeface="Courier New"/>
                        </a:rPr>
                        <a:t>op</a:t>
                      </a:r>
                      <a:r>
                        <a:rPr lang="en-GB"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150">
                          <a:solidFill>
                            <a:srgbClr val="D4D4D4"/>
                          </a:solidFill>
                          <a:latin typeface="Courier New"/>
                          <a:ea typeface="Courier New"/>
                          <a:cs typeface="Courier New"/>
                          <a:sym typeface="Courier New"/>
                        </a:rPr>
                        <a:t>    </a:t>
                      </a:r>
                      <a:r>
                        <a:rPr lang="en-GB" sz="1150">
                          <a:solidFill>
                            <a:srgbClr val="C586C0"/>
                          </a:solidFill>
                          <a:latin typeface="Courier New"/>
                          <a:ea typeface="Courier New"/>
                          <a:cs typeface="Courier New"/>
                          <a:sym typeface="Courier New"/>
                        </a:rPr>
                        <a:t>if</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op</a:t>
                      </a:r>
                      <a:r>
                        <a:rPr lang="en-GB" sz="1150">
                          <a:solidFill>
                            <a:srgbClr val="D4D4D4"/>
                          </a:solidFill>
                          <a:latin typeface="Courier New"/>
                          <a:ea typeface="Courier New"/>
                          <a:cs typeface="Courier New"/>
                          <a:sym typeface="Courier New"/>
                        </a:rPr>
                        <a:t> == </a:t>
                      </a:r>
                      <a:r>
                        <a:rPr lang="en-GB" sz="1150">
                          <a:solidFill>
                            <a:srgbClr val="CE9178"/>
                          </a:solidFill>
                          <a:latin typeface="Courier New"/>
                          <a:ea typeface="Courier New"/>
                          <a:cs typeface="Courier New"/>
                          <a:sym typeface="Courier New"/>
                        </a:rPr>
                        <a:t>"sumar"</a:t>
                      </a:r>
                      <a:r>
                        <a:rPr lang="en-GB"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150">
                          <a:solidFill>
                            <a:srgbClr val="D4D4D4"/>
                          </a:solidFill>
                          <a:latin typeface="Courier New"/>
                          <a:ea typeface="Courier New"/>
                          <a:cs typeface="Courier New"/>
                          <a:sym typeface="Courier New"/>
                        </a:rPr>
                        <a:t>        </a:t>
                      </a:r>
                      <a:r>
                        <a:rPr lang="en-GB" sz="1150">
                          <a:solidFill>
                            <a:srgbClr val="C586C0"/>
                          </a:solidFill>
                          <a:latin typeface="Courier New"/>
                          <a:ea typeface="Courier New"/>
                          <a:cs typeface="Courier New"/>
                          <a:sym typeface="Courier New"/>
                        </a:rPr>
                        <a:t>return</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a</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b</a:t>
                      </a:r>
                      <a:r>
                        <a:rPr lang="en-GB" sz="1150">
                          <a:solidFill>
                            <a:srgbClr val="D4D4D4"/>
                          </a:solidFill>
                          <a:latin typeface="Courier New"/>
                          <a:ea typeface="Courier New"/>
                          <a:cs typeface="Courier New"/>
                          <a:sym typeface="Courier New"/>
                        </a:rPr>
                        <a:t>) </a:t>
                      </a:r>
                      <a:r>
                        <a:rPr lang="en-GB" sz="1150">
                          <a:solidFill>
                            <a:srgbClr val="569CD6"/>
                          </a:solidFill>
                          <a:latin typeface="Courier New"/>
                          <a:ea typeface="Courier New"/>
                          <a:cs typeface="Courier New"/>
                          <a:sym typeface="Courier New"/>
                        </a:rPr>
                        <a:t>=&gt;</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a</a:t>
                      </a:r>
                      <a:r>
                        <a:rPr lang="en-GB" sz="1150">
                          <a:solidFill>
                            <a:srgbClr val="D4D4D4"/>
                          </a:solidFill>
                          <a:latin typeface="Courier New"/>
                          <a:ea typeface="Courier New"/>
                          <a:cs typeface="Courier New"/>
                          <a:sym typeface="Courier New"/>
                        </a:rPr>
                        <a:t> + </a:t>
                      </a:r>
                      <a:r>
                        <a:rPr lang="en-GB" sz="1150">
                          <a:solidFill>
                            <a:srgbClr val="9CDCFE"/>
                          </a:solidFill>
                          <a:latin typeface="Courier New"/>
                          <a:ea typeface="Courier New"/>
                          <a:cs typeface="Courier New"/>
                          <a:sym typeface="Courier New"/>
                        </a:rPr>
                        <a:t>b</a:t>
                      </a:r>
                      <a:endParaRPr sz="1150">
                        <a:solidFill>
                          <a:srgbClr val="9CDCFE"/>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150">
                          <a:solidFill>
                            <a:srgbClr val="D4D4D4"/>
                          </a:solidFill>
                          <a:latin typeface="Courier New"/>
                          <a:ea typeface="Courier New"/>
                          <a:cs typeface="Courier New"/>
                          <a:sym typeface="Courier New"/>
                        </a:rPr>
                        <a:t>    } </a:t>
                      </a:r>
                      <a:r>
                        <a:rPr lang="en-GB" sz="1150">
                          <a:solidFill>
                            <a:srgbClr val="C586C0"/>
                          </a:solidFill>
                          <a:latin typeface="Courier New"/>
                          <a:ea typeface="Courier New"/>
                          <a:cs typeface="Courier New"/>
                          <a:sym typeface="Courier New"/>
                        </a:rPr>
                        <a:t>else</a:t>
                      </a:r>
                      <a:r>
                        <a:rPr lang="en-GB" sz="1150">
                          <a:solidFill>
                            <a:srgbClr val="D4D4D4"/>
                          </a:solidFill>
                          <a:latin typeface="Courier New"/>
                          <a:ea typeface="Courier New"/>
                          <a:cs typeface="Courier New"/>
                          <a:sym typeface="Courier New"/>
                        </a:rPr>
                        <a:t> </a:t>
                      </a:r>
                      <a:r>
                        <a:rPr lang="en-GB" sz="1150">
                          <a:solidFill>
                            <a:srgbClr val="C586C0"/>
                          </a:solidFill>
                          <a:latin typeface="Courier New"/>
                          <a:ea typeface="Courier New"/>
                          <a:cs typeface="Courier New"/>
                          <a:sym typeface="Courier New"/>
                        </a:rPr>
                        <a:t>if</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op</a:t>
                      </a:r>
                      <a:r>
                        <a:rPr lang="en-GB" sz="1150">
                          <a:solidFill>
                            <a:srgbClr val="D4D4D4"/>
                          </a:solidFill>
                          <a:latin typeface="Courier New"/>
                          <a:ea typeface="Courier New"/>
                          <a:cs typeface="Courier New"/>
                          <a:sym typeface="Courier New"/>
                        </a:rPr>
                        <a:t> == </a:t>
                      </a:r>
                      <a:r>
                        <a:rPr lang="en-GB" sz="1150">
                          <a:solidFill>
                            <a:srgbClr val="CE9178"/>
                          </a:solidFill>
                          <a:latin typeface="Courier New"/>
                          <a:ea typeface="Courier New"/>
                          <a:cs typeface="Courier New"/>
                          <a:sym typeface="Courier New"/>
                        </a:rPr>
                        <a:t>"restar"</a:t>
                      </a:r>
                      <a:r>
                        <a:rPr lang="en-GB"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150">
                          <a:solidFill>
                            <a:srgbClr val="D4D4D4"/>
                          </a:solidFill>
                          <a:latin typeface="Courier New"/>
                          <a:ea typeface="Courier New"/>
                          <a:cs typeface="Courier New"/>
                          <a:sym typeface="Courier New"/>
                        </a:rPr>
                        <a:t>        </a:t>
                      </a:r>
                      <a:r>
                        <a:rPr lang="en-GB" sz="1150">
                          <a:solidFill>
                            <a:srgbClr val="C586C0"/>
                          </a:solidFill>
                          <a:latin typeface="Courier New"/>
                          <a:ea typeface="Courier New"/>
                          <a:cs typeface="Courier New"/>
                          <a:sym typeface="Courier New"/>
                        </a:rPr>
                        <a:t>return</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a</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b</a:t>
                      </a:r>
                      <a:r>
                        <a:rPr lang="en-GB" sz="1150">
                          <a:solidFill>
                            <a:srgbClr val="D4D4D4"/>
                          </a:solidFill>
                          <a:latin typeface="Courier New"/>
                          <a:ea typeface="Courier New"/>
                          <a:cs typeface="Courier New"/>
                          <a:sym typeface="Courier New"/>
                        </a:rPr>
                        <a:t>) </a:t>
                      </a:r>
                      <a:r>
                        <a:rPr lang="en-GB" sz="1150">
                          <a:solidFill>
                            <a:srgbClr val="569CD6"/>
                          </a:solidFill>
                          <a:latin typeface="Courier New"/>
                          <a:ea typeface="Courier New"/>
                          <a:cs typeface="Courier New"/>
                          <a:sym typeface="Courier New"/>
                        </a:rPr>
                        <a:t>=&gt;</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a</a:t>
                      </a:r>
                      <a:r>
                        <a:rPr lang="en-GB" sz="1150">
                          <a:solidFill>
                            <a:srgbClr val="D4D4D4"/>
                          </a:solidFill>
                          <a:latin typeface="Courier New"/>
                          <a:ea typeface="Courier New"/>
                          <a:cs typeface="Courier New"/>
                          <a:sym typeface="Courier New"/>
                        </a:rPr>
                        <a:t> - </a:t>
                      </a:r>
                      <a:r>
                        <a:rPr lang="en-GB" sz="1150">
                          <a:solidFill>
                            <a:srgbClr val="9CDCFE"/>
                          </a:solidFill>
                          <a:latin typeface="Courier New"/>
                          <a:ea typeface="Courier New"/>
                          <a:cs typeface="Courier New"/>
                          <a:sym typeface="Courier New"/>
                        </a:rPr>
                        <a:t>b</a:t>
                      </a:r>
                      <a:endParaRPr sz="1150">
                        <a:solidFill>
                          <a:srgbClr val="9CDCFE"/>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150">
                          <a:solidFill>
                            <a:srgbClr val="569CD6"/>
                          </a:solidFill>
                          <a:latin typeface="Courier New"/>
                          <a:ea typeface="Courier New"/>
                          <a:cs typeface="Courier New"/>
                          <a:sym typeface="Courier New"/>
                        </a:rPr>
                        <a:t>let</a:t>
                      </a:r>
                      <a:r>
                        <a:rPr lang="en-GB" sz="1150">
                          <a:solidFill>
                            <a:srgbClr val="D4D4D4"/>
                          </a:solidFill>
                          <a:latin typeface="Courier New"/>
                          <a:ea typeface="Courier New"/>
                          <a:cs typeface="Courier New"/>
                          <a:sym typeface="Courier New"/>
                        </a:rPr>
                        <a:t> </a:t>
                      </a:r>
                      <a:r>
                        <a:rPr lang="en-GB" sz="1150">
                          <a:solidFill>
                            <a:srgbClr val="DCDCAA"/>
                          </a:solidFill>
                          <a:latin typeface="Courier New"/>
                          <a:ea typeface="Courier New"/>
                          <a:cs typeface="Courier New"/>
                          <a:sym typeface="Courier New"/>
                        </a:rPr>
                        <a:t>suma</a:t>
                      </a:r>
                      <a:r>
                        <a:rPr lang="en-GB" sz="1150">
                          <a:solidFill>
                            <a:srgbClr val="D4D4D4"/>
                          </a:solidFill>
                          <a:latin typeface="Courier New"/>
                          <a:ea typeface="Courier New"/>
                          <a:cs typeface="Courier New"/>
                          <a:sym typeface="Courier New"/>
                        </a:rPr>
                        <a:t> = </a:t>
                      </a:r>
                      <a:r>
                        <a:rPr lang="en-GB" sz="1150">
                          <a:solidFill>
                            <a:srgbClr val="DCDCAA"/>
                          </a:solidFill>
                          <a:latin typeface="Courier New"/>
                          <a:ea typeface="Courier New"/>
                          <a:cs typeface="Courier New"/>
                          <a:sym typeface="Courier New"/>
                        </a:rPr>
                        <a:t>asignarOperacion</a:t>
                      </a:r>
                      <a:r>
                        <a:rPr lang="en-GB" sz="1150">
                          <a:solidFill>
                            <a:srgbClr val="D4D4D4"/>
                          </a:solidFill>
                          <a:latin typeface="Courier New"/>
                          <a:ea typeface="Courier New"/>
                          <a:cs typeface="Courier New"/>
                          <a:sym typeface="Courier New"/>
                        </a:rPr>
                        <a:t>(</a:t>
                      </a:r>
                      <a:r>
                        <a:rPr lang="en-GB" sz="1150">
                          <a:solidFill>
                            <a:srgbClr val="CE9178"/>
                          </a:solidFill>
                          <a:latin typeface="Courier New"/>
                          <a:ea typeface="Courier New"/>
                          <a:cs typeface="Courier New"/>
                          <a:sym typeface="Courier New"/>
                        </a:rPr>
                        <a:t>"sumar"</a:t>
                      </a:r>
                      <a:r>
                        <a:rPr lang="en-GB"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150">
                          <a:solidFill>
                            <a:srgbClr val="569CD6"/>
                          </a:solidFill>
                          <a:latin typeface="Courier New"/>
                          <a:ea typeface="Courier New"/>
                          <a:cs typeface="Courier New"/>
                          <a:sym typeface="Courier New"/>
                        </a:rPr>
                        <a:t>let</a:t>
                      </a:r>
                      <a:r>
                        <a:rPr lang="en-GB" sz="1150">
                          <a:solidFill>
                            <a:srgbClr val="D4D4D4"/>
                          </a:solidFill>
                          <a:latin typeface="Courier New"/>
                          <a:ea typeface="Courier New"/>
                          <a:cs typeface="Courier New"/>
                          <a:sym typeface="Courier New"/>
                        </a:rPr>
                        <a:t> </a:t>
                      </a:r>
                      <a:r>
                        <a:rPr lang="en-GB" sz="1150">
                          <a:solidFill>
                            <a:srgbClr val="DCDCAA"/>
                          </a:solidFill>
                          <a:latin typeface="Courier New"/>
                          <a:ea typeface="Courier New"/>
                          <a:cs typeface="Courier New"/>
                          <a:sym typeface="Courier New"/>
                        </a:rPr>
                        <a:t>resta</a:t>
                      </a:r>
                      <a:r>
                        <a:rPr lang="en-GB" sz="1150">
                          <a:solidFill>
                            <a:srgbClr val="D4D4D4"/>
                          </a:solidFill>
                          <a:latin typeface="Courier New"/>
                          <a:ea typeface="Courier New"/>
                          <a:cs typeface="Courier New"/>
                          <a:sym typeface="Courier New"/>
                        </a:rPr>
                        <a:t> = </a:t>
                      </a:r>
                      <a:r>
                        <a:rPr lang="en-GB" sz="1150">
                          <a:solidFill>
                            <a:srgbClr val="DCDCAA"/>
                          </a:solidFill>
                          <a:latin typeface="Courier New"/>
                          <a:ea typeface="Courier New"/>
                          <a:cs typeface="Courier New"/>
                          <a:sym typeface="Courier New"/>
                        </a:rPr>
                        <a:t>asignarOperacion</a:t>
                      </a:r>
                      <a:r>
                        <a:rPr lang="en-GB" sz="1150">
                          <a:solidFill>
                            <a:srgbClr val="D4D4D4"/>
                          </a:solidFill>
                          <a:latin typeface="Courier New"/>
                          <a:ea typeface="Courier New"/>
                          <a:cs typeface="Courier New"/>
                          <a:sym typeface="Courier New"/>
                        </a:rPr>
                        <a:t>(</a:t>
                      </a:r>
                      <a:r>
                        <a:rPr lang="en-GB" sz="1150">
                          <a:solidFill>
                            <a:srgbClr val="CE9178"/>
                          </a:solidFill>
                          <a:latin typeface="Courier New"/>
                          <a:ea typeface="Courier New"/>
                          <a:cs typeface="Courier New"/>
                          <a:sym typeface="Courier New"/>
                        </a:rPr>
                        <a:t>"restar"</a:t>
                      </a:r>
                      <a:r>
                        <a:rPr lang="en-GB"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150">
                          <a:solidFill>
                            <a:srgbClr val="9CDCFE"/>
                          </a:solidFill>
                          <a:latin typeface="Courier New"/>
                          <a:ea typeface="Courier New"/>
                          <a:cs typeface="Courier New"/>
                          <a:sym typeface="Courier New"/>
                        </a:rPr>
                        <a:t>console</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log</a:t>
                      </a:r>
                      <a:r>
                        <a:rPr lang="en-GB" sz="1150">
                          <a:solidFill>
                            <a:srgbClr val="D4D4D4"/>
                          </a:solidFill>
                          <a:latin typeface="Courier New"/>
                          <a:ea typeface="Courier New"/>
                          <a:cs typeface="Courier New"/>
                          <a:sym typeface="Courier New"/>
                        </a:rPr>
                        <a:t>( </a:t>
                      </a:r>
                      <a:r>
                        <a:rPr lang="en-GB" sz="1150">
                          <a:solidFill>
                            <a:srgbClr val="DCDCAA"/>
                          </a:solidFill>
                          <a:latin typeface="Courier New"/>
                          <a:ea typeface="Courier New"/>
                          <a:cs typeface="Courier New"/>
                          <a:sym typeface="Courier New"/>
                        </a:rPr>
                        <a:t>suma</a:t>
                      </a:r>
                      <a:r>
                        <a:rPr lang="en-GB" sz="1150">
                          <a:solidFill>
                            <a:srgbClr val="D4D4D4"/>
                          </a:solidFill>
                          <a:latin typeface="Courier New"/>
                          <a:ea typeface="Courier New"/>
                          <a:cs typeface="Courier New"/>
                          <a:sym typeface="Courier New"/>
                        </a:rPr>
                        <a:t>(</a:t>
                      </a:r>
                      <a:r>
                        <a:rPr lang="en-GB" sz="1150">
                          <a:solidFill>
                            <a:srgbClr val="B5CEA8"/>
                          </a:solidFill>
                          <a:latin typeface="Courier New"/>
                          <a:ea typeface="Courier New"/>
                          <a:cs typeface="Courier New"/>
                          <a:sym typeface="Courier New"/>
                        </a:rPr>
                        <a:t>4</a:t>
                      </a:r>
                      <a:r>
                        <a:rPr lang="en-GB" sz="1150">
                          <a:solidFill>
                            <a:srgbClr val="D4D4D4"/>
                          </a:solidFill>
                          <a:latin typeface="Courier New"/>
                          <a:ea typeface="Courier New"/>
                          <a:cs typeface="Courier New"/>
                          <a:sym typeface="Courier New"/>
                        </a:rPr>
                        <a:t>, </a:t>
                      </a:r>
                      <a:r>
                        <a:rPr lang="en-GB" sz="1150">
                          <a:solidFill>
                            <a:srgbClr val="B5CEA8"/>
                          </a:solidFill>
                          <a:latin typeface="Courier New"/>
                          <a:ea typeface="Courier New"/>
                          <a:cs typeface="Courier New"/>
                          <a:sym typeface="Courier New"/>
                        </a:rPr>
                        <a:t>6</a:t>
                      </a:r>
                      <a:r>
                        <a:rPr lang="en-GB" sz="1150">
                          <a:solidFill>
                            <a:srgbClr val="D4D4D4"/>
                          </a:solidFill>
                          <a:latin typeface="Courier New"/>
                          <a:ea typeface="Courier New"/>
                          <a:cs typeface="Courier New"/>
                          <a:sym typeface="Courier New"/>
                        </a:rPr>
                        <a:t>) )  </a:t>
                      </a:r>
                      <a:r>
                        <a:rPr lang="en-GB" sz="1150">
                          <a:solidFill>
                            <a:srgbClr val="6A9955"/>
                          </a:solidFill>
                          <a:latin typeface="Courier New"/>
                          <a:ea typeface="Courier New"/>
                          <a:cs typeface="Courier New"/>
                          <a:sym typeface="Courier New"/>
                        </a:rPr>
                        <a:t>//  10</a:t>
                      </a:r>
                      <a:endParaRPr sz="11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150">
                          <a:solidFill>
                            <a:srgbClr val="9CDCFE"/>
                          </a:solidFill>
                          <a:latin typeface="Courier New"/>
                          <a:ea typeface="Courier New"/>
                          <a:cs typeface="Courier New"/>
                          <a:sym typeface="Courier New"/>
                        </a:rPr>
                        <a:t>console</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log</a:t>
                      </a:r>
                      <a:r>
                        <a:rPr lang="en-GB" sz="1150">
                          <a:solidFill>
                            <a:srgbClr val="D4D4D4"/>
                          </a:solidFill>
                          <a:latin typeface="Courier New"/>
                          <a:ea typeface="Courier New"/>
                          <a:cs typeface="Courier New"/>
                          <a:sym typeface="Courier New"/>
                        </a:rPr>
                        <a:t>( </a:t>
                      </a:r>
                      <a:r>
                        <a:rPr lang="en-GB" sz="1150">
                          <a:solidFill>
                            <a:srgbClr val="DCDCAA"/>
                          </a:solidFill>
                          <a:latin typeface="Courier New"/>
                          <a:ea typeface="Courier New"/>
                          <a:cs typeface="Courier New"/>
                          <a:sym typeface="Courier New"/>
                        </a:rPr>
                        <a:t>resta</a:t>
                      </a:r>
                      <a:r>
                        <a:rPr lang="en-GB" sz="1150">
                          <a:solidFill>
                            <a:srgbClr val="D4D4D4"/>
                          </a:solidFill>
                          <a:latin typeface="Courier New"/>
                          <a:ea typeface="Courier New"/>
                          <a:cs typeface="Courier New"/>
                          <a:sym typeface="Courier New"/>
                        </a:rPr>
                        <a:t>(</a:t>
                      </a:r>
                      <a:r>
                        <a:rPr lang="en-GB" sz="1150">
                          <a:solidFill>
                            <a:srgbClr val="B5CEA8"/>
                          </a:solidFill>
                          <a:latin typeface="Courier New"/>
                          <a:ea typeface="Courier New"/>
                          <a:cs typeface="Courier New"/>
                          <a:sym typeface="Courier New"/>
                        </a:rPr>
                        <a:t>5</a:t>
                      </a:r>
                      <a:r>
                        <a:rPr lang="en-GB" sz="1150">
                          <a:solidFill>
                            <a:srgbClr val="D4D4D4"/>
                          </a:solidFill>
                          <a:latin typeface="Courier New"/>
                          <a:ea typeface="Courier New"/>
                          <a:cs typeface="Courier New"/>
                          <a:sym typeface="Courier New"/>
                        </a:rPr>
                        <a:t>, </a:t>
                      </a:r>
                      <a:r>
                        <a:rPr lang="en-GB" sz="1150">
                          <a:solidFill>
                            <a:srgbClr val="B5CEA8"/>
                          </a:solidFill>
                          <a:latin typeface="Courier New"/>
                          <a:ea typeface="Courier New"/>
                          <a:cs typeface="Courier New"/>
                          <a:sym typeface="Courier New"/>
                        </a:rPr>
                        <a:t>3</a:t>
                      </a:r>
                      <a:r>
                        <a:rPr lang="en-GB" sz="1150">
                          <a:solidFill>
                            <a:srgbClr val="D4D4D4"/>
                          </a:solidFill>
                          <a:latin typeface="Courier New"/>
                          <a:ea typeface="Courier New"/>
                          <a:cs typeface="Courier New"/>
                          <a:sym typeface="Courier New"/>
                        </a:rPr>
                        <a:t>) )  </a:t>
                      </a:r>
                      <a:r>
                        <a:rPr lang="en-GB" sz="1150">
                          <a:solidFill>
                            <a:srgbClr val="6A9955"/>
                          </a:solidFill>
                          <a:latin typeface="Courier New"/>
                          <a:ea typeface="Courier New"/>
                          <a:cs typeface="Courier New"/>
                          <a:sym typeface="Courier New"/>
                        </a:rPr>
                        <a:t>//  2</a:t>
                      </a:r>
                      <a:endParaRPr sz="1500"/>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pic>
        <p:nvPicPr>
          <p:cNvPr id="923" name="Google Shape;923;p139"/>
          <p:cNvPicPr preferRelativeResize="0"/>
          <p:nvPr/>
        </p:nvPicPr>
        <p:blipFill>
          <a:blip r:embed="rId4">
            <a:alphaModFix/>
          </a:blip>
          <a:stretch>
            <a:fillRect/>
          </a:stretch>
        </p:blipFill>
        <p:spPr>
          <a:xfrm>
            <a:off x="8191500" y="190500"/>
            <a:ext cx="750300" cy="7503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rgbClr val="EF89D2"/>
            </a:gs>
            <a:gs pos="100000">
              <a:srgbClr val="E0FF00"/>
            </a:gs>
          </a:gsLst>
          <a:lin ang="10801400" scaled="0"/>
        </a:gradFill>
        <a:effectLst/>
      </p:bgPr>
    </p:bg>
    <p:spTree>
      <p:nvGrpSpPr>
        <p:cNvPr id="1" name="Shape 927"/>
        <p:cNvGrpSpPr/>
        <p:nvPr/>
      </p:nvGrpSpPr>
      <p:grpSpPr>
        <a:xfrm>
          <a:off x="0" y="0"/>
          <a:ext cx="0" cy="0"/>
          <a:chOff x="0" y="0"/>
          <a:chExt cx="0" cy="0"/>
        </a:xfrm>
      </p:grpSpPr>
      <p:sp>
        <p:nvSpPr>
          <p:cNvPr id="928" name="Google Shape;928;p140"/>
          <p:cNvSpPr txBox="1"/>
          <p:nvPr/>
        </p:nvSpPr>
        <p:spPr>
          <a:xfrm>
            <a:off x="1332000" y="2077200"/>
            <a:ext cx="6480000" cy="989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3600" i="1">
                <a:solidFill>
                  <a:schemeClr val="dk1"/>
                </a:solidFill>
                <a:latin typeface="Anton"/>
                <a:ea typeface="Anton"/>
                <a:cs typeface="Anton"/>
                <a:sym typeface="Anton"/>
              </a:rPr>
              <a:t>RECIBIR FUNCIONES POR PARÁMETRO</a:t>
            </a:r>
            <a:endParaRPr sz="3600" i="1">
              <a:solidFill>
                <a:schemeClr val="dk1"/>
              </a:solidFill>
              <a:latin typeface="Anton"/>
              <a:ea typeface="Anton"/>
              <a:cs typeface="Anton"/>
              <a:sym typeface="Anton"/>
            </a:endParaRPr>
          </a:p>
        </p:txBody>
      </p:sp>
      <p:pic>
        <p:nvPicPr>
          <p:cNvPr id="929" name="Google Shape;929;p14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141"/>
          <p:cNvSpPr txBox="1"/>
          <p:nvPr/>
        </p:nvSpPr>
        <p:spPr>
          <a:xfrm>
            <a:off x="1539600" y="3828725"/>
            <a:ext cx="6064800" cy="88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Supongamos que quiero recorrer un array y</a:t>
            </a:r>
            <a:r>
              <a:rPr lang="en-GB" sz="1800" b="1">
                <a:solidFill>
                  <a:schemeClr val="dk1"/>
                </a:solidFill>
                <a:latin typeface="Helvetica Neue"/>
                <a:ea typeface="Helvetica Neue"/>
                <a:cs typeface="Helvetica Neue"/>
                <a:sym typeface="Helvetica Neue"/>
              </a:rPr>
              <a:t> hacer algo</a:t>
            </a:r>
            <a:r>
              <a:rPr lang="en-GB" sz="1800">
                <a:solidFill>
                  <a:schemeClr val="dk1"/>
                </a:solidFill>
                <a:latin typeface="Helvetica Neue Light"/>
                <a:ea typeface="Helvetica Neue Light"/>
                <a:cs typeface="Helvetica Neue Light"/>
                <a:sym typeface="Helvetica Neue Light"/>
              </a:rPr>
              <a:t> con cada uno de sus elementos. </a:t>
            </a:r>
            <a:endParaRPr sz="1800">
              <a:solidFill>
                <a:schemeClr val="dk1"/>
              </a:solidFill>
              <a:latin typeface="Helvetica Neue Light"/>
              <a:ea typeface="Helvetica Neue Light"/>
              <a:cs typeface="Helvetica Neue Light"/>
              <a:sym typeface="Helvetica Neue Light"/>
            </a:endParaRPr>
          </a:p>
        </p:txBody>
      </p:sp>
      <p:sp>
        <p:nvSpPr>
          <p:cNvPr id="935" name="Google Shape;935;p141"/>
          <p:cNvSpPr txBox="1"/>
          <p:nvPr/>
        </p:nvSpPr>
        <p:spPr>
          <a:xfrm>
            <a:off x="1412550" y="192625"/>
            <a:ext cx="6318900" cy="701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sz="3600" i="1">
                <a:solidFill>
                  <a:schemeClr val="dk1"/>
                </a:solidFill>
                <a:latin typeface="Anton"/>
                <a:ea typeface="Anton"/>
                <a:cs typeface="Anton"/>
                <a:sym typeface="Anton"/>
              </a:rPr>
              <a:t>RECIBIR FUNCIONES POR PARÁMETRO</a:t>
            </a:r>
            <a:endParaRPr sz="3600" i="1">
              <a:solidFill>
                <a:schemeClr val="dk1"/>
              </a:solidFill>
              <a:latin typeface="Anton"/>
              <a:ea typeface="Anton"/>
              <a:cs typeface="Anton"/>
              <a:sym typeface="Anton"/>
            </a:endParaRPr>
          </a:p>
          <a:p>
            <a:pPr marL="0" lvl="0" indent="0" algn="just" rtl="0">
              <a:lnSpc>
                <a:spcPct val="150000"/>
              </a:lnSpc>
              <a:spcBef>
                <a:spcPts val="0"/>
              </a:spcBef>
              <a:spcAft>
                <a:spcPts val="1100"/>
              </a:spcAft>
              <a:buClr>
                <a:schemeClr val="dk1"/>
              </a:buClr>
              <a:buSzPts val="1100"/>
              <a:buFont typeface="Arial"/>
              <a:buNone/>
            </a:pPr>
            <a:endParaRPr sz="3600" i="1">
              <a:solidFill>
                <a:schemeClr val="dk1"/>
              </a:solidFill>
              <a:latin typeface="Anton"/>
              <a:ea typeface="Anton"/>
              <a:cs typeface="Anton"/>
              <a:sym typeface="Anton"/>
            </a:endParaRPr>
          </a:p>
        </p:txBody>
      </p:sp>
      <p:pic>
        <p:nvPicPr>
          <p:cNvPr id="936" name="Google Shape;936;p141"/>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937" name="Google Shape;937;p141"/>
          <p:cNvGraphicFramePr/>
          <p:nvPr/>
        </p:nvGraphicFramePr>
        <p:xfrm>
          <a:off x="2517025" y="1959600"/>
          <a:ext cx="3000000" cy="3000000"/>
        </p:xfrm>
        <a:graphic>
          <a:graphicData uri="http://schemas.openxmlformats.org/drawingml/2006/table">
            <a:tbl>
              <a:tblPr>
                <a:noFill/>
                <a:tableStyleId>{59F59028-6CD9-4B71-AD41-A5B0DF8FAB72}</a:tableStyleId>
              </a:tblPr>
              <a:tblGrid>
                <a:gridCol w="4109925">
                  <a:extLst>
                    <a:ext uri="{9D8B030D-6E8A-4147-A177-3AD203B41FA5}">
                      <a16:colId xmlns:a16="http://schemas.microsoft.com/office/drawing/2014/main" val="20000"/>
                    </a:ext>
                  </a:extLst>
                </a:gridCol>
              </a:tblGrid>
              <a:tr h="1674600">
                <a:tc>
                  <a:txBody>
                    <a:bodyPr/>
                    <a:lstStyle/>
                    <a:p>
                      <a:pPr marL="0" lvl="0" indent="0" algn="l" rtl="0">
                        <a:lnSpc>
                          <a:spcPct val="135714"/>
                        </a:lnSpc>
                        <a:spcBef>
                          <a:spcPts val="0"/>
                        </a:spcBef>
                        <a:spcAft>
                          <a:spcPts val="0"/>
                        </a:spcAft>
                        <a:buNone/>
                      </a:pPr>
                      <a:r>
                        <a:rPr lang="en-GB" sz="1150">
                          <a:solidFill>
                            <a:srgbClr val="569CD6"/>
                          </a:solidFill>
                          <a:latin typeface="Courier New"/>
                          <a:ea typeface="Courier New"/>
                          <a:cs typeface="Courier New"/>
                          <a:sym typeface="Courier New"/>
                        </a:rPr>
                        <a:t>function</a:t>
                      </a:r>
                      <a:r>
                        <a:rPr lang="en-GB" sz="1150">
                          <a:solidFill>
                            <a:srgbClr val="D4D4D4"/>
                          </a:solidFill>
                          <a:latin typeface="Courier New"/>
                          <a:ea typeface="Courier New"/>
                          <a:cs typeface="Courier New"/>
                          <a:sym typeface="Courier New"/>
                        </a:rPr>
                        <a:t> </a:t>
                      </a:r>
                      <a:r>
                        <a:rPr lang="en-GB" sz="1150">
                          <a:solidFill>
                            <a:srgbClr val="DCDCAA"/>
                          </a:solidFill>
                          <a:latin typeface="Courier New"/>
                          <a:ea typeface="Courier New"/>
                          <a:cs typeface="Courier New"/>
                          <a:sym typeface="Courier New"/>
                        </a:rPr>
                        <a:t>porCadaUno</a:t>
                      </a:r>
                      <a:r>
                        <a:rPr lang="en-GB" sz="1150">
                          <a:solidFill>
                            <a:srgbClr val="D4D4D4"/>
                          </a:solidFill>
                          <a:latin typeface="Courier New"/>
                          <a:ea typeface="Courier New"/>
                          <a:cs typeface="Courier New"/>
                          <a:sym typeface="Courier New"/>
                        </a:rPr>
                        <a:t>(</a:t>
                      </a:r>
                      <a:r>
                        <a:rPr lang="en-GB" sz="1150">
                          <a:solidFill>
                            <a:srgbClr val="9CDCFE"/>
                          </a:solidFill>
                          <a:latin typeface="Courier New"/>
                          <a:ea typeface="Courier New"/>
                          <a:cs typeface="Courier New"/>
                          <a:sym typeface="Courier New"/>
                        </a:rPr>
                        <a:t>arr</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fn</a:t>
                      </a:r>
                      <a:r>
                        <a:rPr lang="en-GB"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50">
                          <a:solidFill>
                            <a:srgbClr val="D4D4D4"/>
                          </a:solidFill>
                          <a:latin typeface="Courier New"/>
                          <a:ea typeface="Courier New"/>
                          <a:cs typeface="Courier New"/>
                          <a:sym typeface="Courier New"/>
                        </a:rPr>
                        <a:t>    </a:t>
                      </a:r>
                      <a:r>
                        <a:rPr lang="en-GB" sz="1150">
                          <a:solidFill>
                            <a:srgbClr val="C586C0"/>
                          </a:solidFill>
                          <a:latin typeface="Courier New"/>
                          <a:ea typeface="Courier New"/>
                          <a:cs typeface="Courier New"/>
                          <a:sym typeface="Courier New"/>
                        </a:rPr>
                        <a:t>for</a:t>
                      </a:r>
                      <a:r>
                        <a:rPr lang="en-GB" sz="1150">
                          <a:solidFill>
                            <a:srgbClr val="D4D4D4"/>
                          </a:solidFill>
                          <a:latin typeface="Courier New"/>
                          <a:ea typeface="Courier New"/>
                          <a:cs typeface="Courier New"/>
                          <a:sym typeface="Courier New"/>
                        </a:rPr>
                        <a:t> (</a:t>
                      </a:r>
                      <a:r>
                        <a:rPr lang="en-GB" sz="1150">
                          <a:solidFill>
                            <a:srgbClr val="569CD6"/>
                          </a:solidFill>
                          <a:latin typeface="Courier New"/>
                          <a:ea typeface="Courier New"/>
                          <a:cs typeface="Courier New"/>
                          <a:sym typeface="Courier New"/>
                        </a:rPr>
                        <a:t>const</a:t>
                      </a:r>
                      <a:r>
                        <a:rPr lang="en-GB" sz="1150">
                          <a:solidFill>
                            <a:srgbClr val="D4D4D4"/>
                          </a:solidFill>
                          <a:latin typeface="Courier New"/>
                          <a:ea typeface="Courier New"/>
                          <a:cs typeface="Courier New"/>
                          <a:sym typeface="Courier New"/>
                        </a:rPr>
                        <a:t> </a:t>
                      </a:r>
                      <a:r>
                        <a:rPr lang="en-GB" sz="1150">
                          <a:solidFill>
                            <a:srgbClr val="4FC1FF"/>
                          </a:solidFill>
                          <a:latin typeface="Courier New"/>
                          <a:ea typeface="Courier New"/>
                          <a:cs typeface="Courier New"/>
                          <a:sym typeface="Courier New"/>
                        </a:rPr>
                        <a:t>el</a:t>
                      </a:r>
                      <a:r>
                        <a:rPr lang="en-GB" sz="1150">
                          <a:solidFill>
                            <a:srgbClr val="D4D4D4"/>
                          </a:solidFill>
                          <a:latin typeface="Courier New"/>
                          <a:ea typeface="Courier New"/>
                          <a:cs typeface="Courier New"/>
                          <a:sym typeface="Courier New"/>
                        </a:rPr>
                        <a:t> </a:t>
                      </a:r>
                      <a:r>
                        <a:rPr lang="en-GB" sz="1150">
                          <a:solidFill>
                            <a:srgbClr val="569CD6"/>
                          </a:solidFill>
                          <a:latin typeface="Courier New"/>
                          <a:ea typeface="Courier New"/>
                          <a:cs typeface="Courier New"/>
                          <a:sym typeface="Courier New"/>
                        </a:rPr>
                        <a:t>of</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arr</a:t>
                      </a:r>
                      <a:r>
                        <a:rPr lang="en-GB"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50">
                          <a:solidFill>
                            <a:srgbClr val="D4D4D4"/>
                          </a:solidFill>
                          <a:latin typeface="Courier New"/>
                          <a:ea typeface="Courier New"/>
                          <a:cs typeface="Courier New"/>
                          <a:sym typeface="Courier New"/>
                        </a:rPr>
                        <a:t>        </a:t>
                      </a:r>
                      <a:r>
                        <a:rPr lang="en-GB" sz="1150">
                          <a:solidFill>
                            <a:srgbClr val="DCDCAA"/>
                          </a:solidFill>
                          <a:latin typeface="Courier New"/>
                          <a:ea typeface="Courier New"/>
                          <a:cs typeface="Courier New"/>
                          <a:sym typeface="Courier New"/>
                        </a:rPr>
                        <a:t>fn</a:t>
                      </a:r>
                      <a:r>
                        <a:rPr lang="en-GB" sz="1150">
                          <a:solidFill>
                            <a:srgbClr val="D4D4D4"/>
                          </a:solidFill>
                          <a:latin typeface="Courier New"/>
                          <a:ea typeface="Courier New"/>
                          <a:cs typeface="Courier New"/>
                          <a:sym typeface="Courier New"/>
                        </a:rPr>
                        <a:t>(</a:t>
                      </a:r>
                      <a:r>
                        <a:rPr lang="en-GB" sz="1150">
                          <a:solidFill>
                            <a:srgbClr val="4FC1FF"/>
                          </a:solidFill>
                          <a:latin typeface="Courier New"/>
                          <a:ea typeface="Courier New"/>
                          <a:cs typeface="Courier New"/>
                          <a:sym typeface="Courier New"/>
                        </a:rPr>
                        <a:t>el</a:t>
                      </a:r>
                      <a:r>
                        <a:rPr lang="en-GB"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50">
                          <a:solidFill>
                            <a:srgbClr val="D4D4D4"/>
                          </a:solidFill>
                          <a:latin typeface="Courier New"/>
                          <a:ea typeface="Courier New"/>
                          <a:cs typeface="Courier New"/>
                          <a:sym typeface="Courier New"/>
                        </a:rPr>
                        <a:t>}</a:t>
                      </a:r>
                      <a:endParaRPr sz="1150">
                        <a:solidFill>
                          <a:srgbClr val="569CD6"/>
                        </a:solidFill>
                        <a:latin typeface="Courier New"/>
                        <a:ea typeface="Courier New"/>
                        <a:cs typeface="Courier New"/>
                        <a:sym typeface="Courier New"/>
                      </a:endParaRPr>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sp>
        <p:nvSpPr>
          <p:cNvPr id="938" name="Google Shape;938;p141"/>
          <p:cNvSpPr txBox="1"/>
          <p:nvPr/>
        </p:nvSpPr>
        <p:spPr>
          <a:xfrm>
            <a:off x="-94000" y="1045725"/>
            <a:ext cx="9144000" cy="1056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Significa </a:t>
            </a:r>
            <a:r>
              <a:rPr lang="en-GB" sz="1800">
                <a:solidFill>
                  <a:schemeClr val="dk1"/>
                </a:solidFill>
                <a:highlight>
                  <a:srgbClr val="EF89D2"/>
                </a:highlight>
                <a:latin typeface="Helvetica Neue Light"/>
                <a:ea typeface="Helvetica Neue Light"/>
                <a:cs typeface="Helvetica Neue Light"/>
                <a:sym typeface="Helvetica Neue Light"/>
              </a:rPr>
              <a:t>escribir funciones que puedan recibir funciones por parámetro</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Empecemos con un ejemplo: </a:t>
            </a:r>
            <a:endParaRPr/>
          </a:p>
        </p:txBody>
      </p:sp>
      <p:pic>
        <p:nvPicPr>
          <p:cNvPr id="939" name="Google Shape;939;p141"/>
          <p:cNvPicPr preferRelativeResize="0"/>
          <p:nvPr/>
        </p:nvPicPr>
        <p:blipFill>
          <a:blip r:embed="rId4">
            <a:alphaModFix/>
          </a:blip>
          <a:stretch>
            <a:fillRect/>
          </a:stretch>
        </p:blipFill>
        <p:spPr>
          <a:xfrm>
            <a:off x="8191500" y="190500"/>
            <a:ext cx="750300" cy="750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79"/>
          <p:cNvSpPr txBox="1"/>
          <p:nvPr/>
        </p:nvSpPr>
        <p:spPr>
          <a:xfrm>
            <a:off x="624275" y="227575"/>
            <a:ext cx="7105200" cy="4224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sz="2000" i="1">
                <a:solidFill>
                  <a:srgbClr val="000000"/>
                </a:solidFill>
                <a:latin typeface="Anton"/>
                <a:ea typeface="Anton"/>
                <a:cs typeface="Anton"/>
                <a:sym typeface="Anton"/>
              </a:rPr>
              <a:t>MAPA DE CONCEPTOS </a:t>
            </a:r>
            <a:r>
              <a:rPr lang="en-GB" sz="2000" i="1">
                <a:latin typeface="Anton"/>
                <a:ea typeface="Anton"/>
                <a:cs typeface="Anton"/>
                <a:sym typeface="Anton"/>
              </a:rPr>
              <a:t>PARTE I</a:t>
            </a:r>
            <a:endParaRPr sz="2000" i="1">
              <a:solidFill>
                <a:srgbClr val="000000"/>
              </a:solidFill>
              <a:latin typeface="Anton"/>
              <a:ea typeface="Anton"/>
              <a:cs typeface="Anton"/>
              <a:sym typeface="Anton"/>
            </a:endParaRPr>
          </a:p>
        </p:txBody>
      </p:sp>
      <p:pic>
        <p:nvPicPr>
          <p:cNvPr id="324" name="Google Shape;324;p79"/>
          <p:cNvPicPr preferRelativeResize="0"/>
          <p:nvPr/>
        </p:nvPicPr>
        <p:blipFill rotWithShape="1">
          <a:blip r:embed="rId3">
            <a:alphaModFix/>
          </a:blip>
          <a:srcRect/>
          <a:stretch/>
        </p:blipFill>
        <p:spPr>
          <a:xfrm>
            <a:off x="7423862" y="90575"/>
            <a:ext cx="1634174" cy="639850"/>
          </a:xfrm>
          <a:prstGeom prst="rect">
            <a:avLst/>
          </a:prstGeom>
          <a:noFill/>
          <a:ln>
            <a:noFill/>
          </a:ln>
        </p:spPr>
      </p:pic>
      <p:pic>
        <p:nvPicPr>
          <p:cNvPr id="325" name="Google Shape;325;p79"/>
          <p:cNvPicPr preferRelativeResize="0"/>
          <p:nvPr/>
        </p:nvPicPr>
        <p:blipFill rotWithShape="1">
          <a:blip r:embed="rId4">
            <a:alphaModFix/>
          </a:blip>
          <a:srcRect/>
          <a:stretch/>
        </p:blipFill>
        <p:spPr>
          <a:xfrm>
            <a:off x="7567925" y="4659625"/>
            <a:ext cx="1186526" cy="330675"/>
          </a:xfrm>
          <a:prstGeom prst="rect">
            <a:avLst/>
          </a:prstGeom>
          <a:noFill/>
          <a:ln>
            <a:noFill/>
          </a:ln>
        </p:spPr>
      </p:pic>
      <p:sp>
        <p:nvSpPr>
          <p:cNvPr id="326" name="Google Shape;326;p79"/>
          <p:cNvSpPr/>
          <p:nvPr/>
        </p:nvSpPr>
        <p:spPr>
          <a:xfrm>
            <a:off x="624275" y="1515775"/>
            <a:ext cx="1452900" cy="330600"/>
          </a:xfrm>
          <a:prstGeom prst="rect">
            <a:avLst/>
          </a:prstGeom>
          <a:solidFill>
            <a:srgbClr val="43434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Helvetica Neue"/>
                <a:ea typeface="Helvetica Neue"/>
                <a:cs typeface="Helvetica Neue"/>
                <a:sym typeface="Helvetica Neue"/>
              </a:rPr>
              <a:t>Arrays</a:t>
            </a:r>
            <a:endParaRPr sz="1100">
              <a:solidFill>
                <a:srgbClr val="FFFFFF"/>
              </a:solidFill>
              <a:latin typeface="Helvetica Neue"/>
              <a:ea typeface="Helvetica Neue"/>
              <a:cs typeface="Helvetica Neue"/>
              <a:sym typeface="Helvetica Neue"/>
            </a:endParaRPr>
          </a:p>
        </p:txBody>
      </p:sp>
      <p:sp>
        <p:nvSpPr>
          <p:cNvPr id="327" name="Google Shape;327;p79"/>
          <p:cNvSpPr/>
          <p:nvPr/>
        </p:nvSpPr>
        <p:spPr>
          <a:xfrm>
            <a:off x="3497825" y="1542325"/>
            <a:ext cx="1925100" cy="277500"/>
          </a:xfrm>
          <a:prstGeom prst="rect">
            <a:avLst/>
          </a:prstGeom>
          <a:solidFill>
            <a:srgbClr val="3CEF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Índices y recorridos</a:t>
            </a:r>
            <a:endParaRPr sz="1100">
              <a:solidFill>
                <a:srgbClr val="222222"/>
              </a:solidFill>
              <a:latin typeface="Helvetica Neue"/>
              <a:ea typeface="Helvetica Neue"/>
              <a:cs typeface="Helvetica Neue"/>
              <a:sym typeface="Helvetica Neue"/>
            </a:endParaRPr>
          </a:p>
        </p:txBody>
      </p:sp>
      <p:sp>
        <p:nvSpPr>
          <p:cNvPr id="328" name="Google Shape;328;p79"/>
          <p:cNvSpPr/>
          <p:nvPr/>
        </p:nvSpPr>
        <p:spPr>
          <a:xfrm>
            <a:off x="3497825" y="1061075"/>
            <a:ext cx="1925100" cy="277500"/>
          </a:xfrm>
          <a:prstGeom prst="rect">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rgbClr val="222222"/>
                </a:solidFill>
                <a:latin typeface="Helvetica Neue"/>
                <a:ea typeface="Helvetica Neue"/>
                <a:cs typeface="Helvetica Neue"/>
                <a:sym typeface="Helvetica Neue"/>
              </a:rPr>
              <a:t>Definición y declaración</a:t>
            </a:r>
            <a:endParaRPr sz="1100">
              <a:solidFill>
                <a:srgbClr val="222222"/>
              </a:solidFill>
              <a:latin typeface="Helvetica Neue"/>
              <a:ea typeface="Helvetica Neue"/>
              <a:cs typeface="Helvetica Neue"/>
              <a:sym typeface="Helvetica Neue"/>
            </a:endParaRPr>
          </a:p>
        </p:txBody>
      </p:sp>
      <p:cxnSp>
        <p:nvCxnSpPr>
          <p:cNvPr id="329" name="Google Shape;329;p79"/>
          <p:cNvCxnSpPr>
            <a:endCxn id="328" idx="1"/>
          </p:cNvCxnSpPr>
          <p:nvPr/>
        </p:nvCxnSpPr>
        <p:spPr>
          <a:xfrm rot="10800000" flipH="1">
            <a:off x="2077025" y="1199825"/>
            <a:ext cx="1420800" cy="481200"/>
          </a:xfrm>
          <a:prstGeom prst="bentConnector3">
            <a:avLst>
              <a:gd name="adj1" fmla="val 50000"/>
            </a:avLst>
          </a:prstGeom>
          <a:noFill/>
          <a:ln w="9525" cap="flat" cmpd="sng">
            <a:solidFill>
              <a:srgbClr val="CCCCCC"/>
            </a:solidFill>
            <a:prstDash val="solid"/>
            <a:round/>
            <a:headEnd type="none" w="med" len="med"/>
            <a:tailEnd type="oval" w="med" len="med"/>
          </a:ln>
        </p:spPr>
      </p:cxnSp>
      <p:cxnSp>
        <p:nvCxnSpPr>
          <p:cNvPr id="330" name="Google Shape;330;p79"/>
          <p:cNvCxnSpPr>
            <a:endCxn id="327" idx="1"/>
          </p:cNvCxnSpPr>
          <p:nvPr/>
        </p:nvCxnSpPr>
        <p:spPr>
          <a:xfrm>
            <a:off x="2077025" y="1680475"/>
            <a:ext cx="1420800" cy="600"/>
          </a:xfrm>
          <a:prstGeom prst="bentConnector3">
            <a:avLst>
              <a:gd name="adj1" fmla="val 50000"/>
            </a:avLst>
          </a:prstGeom>
          <a:noFill/>
          <a:ln w="9525" cap="flat" cmpd="sng">
            <a:solidFill>
              <a:srgbClr val="CCCCCC"/>
            </a:solidFill>
            <a:prstDash val="solid"/>
            <a:round/>
            <a:headEnd type="none" w="med" len="med"/>
            <a:tailEnd type="oval" w="med" len="med"/>
          </a:ln>
        </p:spPr>
      </p:cxnSp>
      <p:sp>
        <p:nvSpPr>
          <p:cNvPr id="331" name="Google Shape;331;p79"/>
          <p:cNvSpPr/>
          <p:nvPr/>
        </p:nvSpPr>
        <p:spPr>
          <a:xfrm>
            <a:off x="3497825" y="2023575"/>
            <a:ext cx="1925100" cy="277500"/>
          </a:xfrm>
          <a:prstGeom prst="rect">
            <a:avLst/>
          </a:prstGeom>
          <a:solidFill>
            <a:srgbClr val="43434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chemeClr val="lt1"/>
                </a:solidFill>
                <a:latin typeface="Helvetica Neue"/>
                <a:ea typeface="Helvetica Neue"/>
                <a:cs typeface="Helvetica Neue"/>
                <a:sym typeface="Helvetica Neue"/>
              </a:rPr>
              <a:t>Propiedades y métodos</a:t>
            </a:r>
            <a:endParaRPr sz="1100">
              <a:solidFill>
                <a:schemeClr val="lt1"/>
              </a:solidFill>
              <a:latin typeface="Helvetica Neue"/>
              <a:ea typeface="Helvetica Neue"/>
              <a:cs typeface="Helvetica Neue"/>
              <a:sym typeface="Helvetica Neue"/>
            </a:endParaRPr>
          </a:p>
        </p:txBody>
      </p:sp>
      <p:cxnSp>
        <p:nvCxnSpPr>
          <p:cNvPr id="332" name="Google Shape;332;p79"/>
          <p:cNvCxnSpPr/>
          <p:nvPr/>
        </p:nvCxnSpPr>
        <p:spPr>
          <a:xfrm>
            <a:off x="2077175" y="1681075"/>
            <a:ext cx="1420800" cy="481200"/>
          </a:xfrm>
          <a:prstGeom prst="bentConnector3">
            <a:avLst>
              <a:gd name="adj1" fmla="val 49995"/>
            </a:avLst>
          </a:prstGeom>
          <a:noFill/>
          <a:ln w="9525" cap="flat" cmpd="sng">
            <a:solidFill>
              <a:srgbClr val="CCCCCC"/>
            </a:solidFill>
            <a:prstDash val="solid"/>
            <a:round/>
            <a:headEnd type="none" w="med" len="med"/>
            <a:tailEnd type="oval" w="med" len="med"/>
          </a:ln>
        </p:spPr>
      </p:cxnSp>
      <p:sp>
        <p:nvSpPr>
          <p:cNvPr id="333" name="Google Shape;333;p79"/>
          <p:cNvSpPr/>
          <p:nvPr/>
        </p:nvSpPr>
        <p:spPr>
          <a:xfrm>
            <a:off x="628175" y="3098275"/>
            <a:ext cx="1452900" cy="330600"/>
          </a:xfrm>
          <a:prstGeom prst="rect">
            <a:avLst/>
          </a:prstGeom>
          <a:solidFill>
            <a:srgbClr val="43434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Helvetica Neue"/>
                <a:ea typeface="Helvetica Neue"/>
                <a:cs typeface="Helvetica Neue"/>
                <a:sym typeface="Helvetica Neue"/>
              </a:rPr>
              <a:t>Arrays + Objetos</a:t>
            </a:r>
            <a:endParaRPr sz="1100">
              <a:solidFill>
                <a:srgbClr val="FFFFFF"/>
              </a:solidFill>
              <a:latin typeface="Helvetica Neue"/>
              <a:ea typeface="Helvetica Neue"/>
              <a:cs typeface="Helvetica Neue"/>
              <a:sym typeface="Helvetica Neue"/>
            </a:endParaRPr>
          </a:p>
        </p:txBody>
      </p:sp>
      <p:sp>
        <p:nvSpPr>
          <p:cNvPr id="334" name="Google Shape;334;p79"/>
          <p:cNvSpPr/>
          <p:nvPr/>
        </p:nvSpPr>
        <p:spPr>
          <a:xfrm>
            <a:off x="3501875" y="3124825"/>
            <a:ext cx="1925100" cy="277500"/>
          </a:xfrm>
          <a:prstGeom prst="rect">
            <a:avLst/>
          </a:prstGeom>
          <a:solidFill>
            <a:srgbClr val="E0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Sentencia For… Of</a:t>
            </a:r>
            <a:endParaRPr sz="1100">
              <a:solidFill>
                <a:srgbClr val="222222"/>
              </a:solidFill>
              <a:latin typeface="Helvetica Neue"/>
              <a:ea typeface="Helvetica Neue"/>
              <a:cs typeface="Helvetica Neue"/>
              <a:sym typeface="Helvetica Neue"/>
            </a:endParaRPr>
          </a:p>
        </p:txBody>
      </p:sp>
      <p:sp>
        <p:nvSpPr>
          <p:cNvPr id="335" name="Google Shape;335;p79"/>
          <p:cNvSpPr/>
          <p:nvPr/>
        </p:nvSpPr>
        <p:spPr>
          <a:xfrm>
            <a:off x="3501875" y="2643575"/>
            <a:ext cx="1925100" cy="277500"/>
          </a:xfrm>
          <a:prstGeom prst="rect">
            <a:avLst/>
          </a:prstGeom>
          <a:solidFill>
            <a:srgbClr val="E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rgbClr val="222222"/>
                </a:solidFill>
                <a:latin typeface="Helvetica Neue"/>
                <a:ea typeface="Helvetica Neue"/>
                <a:cs typeface="Helvetica Neue"/>
                <a:sym typeface="Helvetica Neue"/>
              </a:rPr>
              <a:t>Utilidades de combinación</a:t>
            </a:r>
            <a:endParaRPr sz="1100">
              <a:solidFill>
                <a:srgbClr val="222222"/>
              </a:solidFill>
              <a:latin typeface="Helvetica Neue"/>
              <a:ea typeface="Helvetica Neue"/>
              <a:cs typeface="Helvetica Neue"/>
              <a:sym typeface="Helvetica Neue"/>
            </a:endParaRPr>
          </a:p>
        </p:txBody>
      </p:sp>
      <p:cxnSp>
        <p:nvCxnSpPr>
          <p:cNvPr id="336" name="Google Shape;336;p79"/>
          <p:cNvCxnSpPr>
            <a:endCxn id="335" idx="1"/>
          </p:cNvCxnSpPr>
          <p:nvPr/>
        </p:nvCxnSpPr>
        <p:spPr>
          <a:xfrm rot="10800000" flipH="1">
            <a:off x="2081075" y="2782325"/>
            <a:ext cx="1420800" cy="481200"/>
          </a:xfrm>
          <a:prstGeom prst="bentConnector3">
            <a:avLst>
              <a:gd name="adj1" fmla="val 50000"/>
            </a:avLst>
          </a:prstGeom>
          <a:noFill/>
          <a:ln w="9525" cap="flat" cmpd="sng">
            <a:solidFill>
              <a:srgbClr val="CCCCCC"/>
            </a:solidFill>
            <a:prstDash val="solid"/>
            <a:round/>
            <a:headEnd type="none" w="med" len="med"/>
            <a:tailEnd type="oval" w="med" len="med"/>
          </a:ln>
        </p:spPr>
      </p:cxnSp>
      <p:cxnSp>
        <p:nvCxnSpPr>
          <p:cNvPr id="337" name="Google Shape;337;p79"/>
          <p:cNvCxnSpPr>
            <a:endCxn id="334" idx="1"/>
          </p:cNvCxnSpPr>
          <p:nvPr/>
        </p:nvCxnSpPr>
        <p:spPr>
          <a:xfrm>
            <a:off x="2081075" y="3262975"/>
            <a:ext cx="1420800" cy="600"/>
          </a:xfrm>
          <a:prstGeom prst="bentConnector3">
            <a:avLst>
              <a:gd name="adj1" fmla="val 50000"/>
            </a:avLst>
          </a:prstGeom>
          <a:noFill/>
          <a:ln w="9525" cap="flat" cmpd="sng">
            <a:solidFill>
              <a:srgbClr val="CCCCCC"/>
            </a:solidFill>
            <a:prstDash val="solid"/>
            <a:round/>
            <a:headEnd type="none" w="med" len="med"/>
            <a:tailEnd type="oval" w="med" len="med"/>
          </a:ln>
        </p:spPr>
      </p:cxnSp>
      <p:cxnSp>
        <p:nvCxnSpPr>
          <p:cNvPr id="338" name="Google Shape;338;p79"/>
          <p:cNvCxnSpPr/>
          <p:nvPr/>
        </p:nvCxnSpPr>
        <p:spPr>
          <a:xfrm>
            <a:off x="5426968" y="2180403"/>
            <a:ext cx="732900" cy="0"/>
          </a:xfrm>
          <a:prstGeom prst="straightConnector1">
            <a:avLst/>
          </a:prstGeom>
          <a:noFill/>
          <a:ln w="9525" cap="flat" cmpd="sng">
            <a:solidFill>
              <a:srgbClr val="CCCCCC"/>
            </a:solidFill>
            <a:prstDash val="solid"/>
            <a:round/>
            <a:headEnd type="oval" w="med" len="med"/>
            <a:tailEnd type="oval" w="med" len="med"/>
          </a:ln>
        </p:spPr>
      </p:cxnSp>
      <p:cxnSp>
        <p:nvCxnSpPr>
          <p:cNvPr id="339" name="Google Shape;339;p79"/>
          <p:cNvCxnSpPr/>
          <p:nvPr/>
        </p:nvCxnSpPr>
        <p:spPr>
          <a:xfrm>
            <a:off x="5426974" y="2180413"/>
            <a:ext cx="732900" cy="366900"/>
          </a:xfrm>
          <a:prstGeom prst="bentConnector3">
            <a:avLst>
              <a:gd name="adj1" fmla="val 50000"/>
            </a:avLst>
          </a:prstGeom>
          <a:noFill/>
          <a:ln w="9525" cap="flat" cmpd="sng">
            <a:solidFill>
              <a:srgbClr val="CCCCCC"/>
            </a:solidFill>
            <a:prstDash val="solid"/>
            <a:round/>
            <a:headEnd type="none" w="med" len="med"/>
            <a:tailEnd type="oval" w="med" len="med"/>
          </a:ln>
        </p:spPr>
      </p:cxnSp>
      <p:sp>
        <p:nvSpPr>
          <p:cNvPr id="340" name="Google Shape;340;p79"/>
          <p:cNvSpPr/>
          <p:nvPr/>
        </p:nvSpPr>
        <p:spPr>
          <a:xfrm>
            <a:off x="6163625" y="2360600"/>
            <a:ext cx="732900" cy="2808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reverse</a:t>
            </a:r>
            <a:endParaRPr sz="1100">
              <a:solidFill>
                <a:srgbClr val="222222"/>
              </a:solidFill>
              <a:latin typeface="Helvetica Neue"/>
              <a:ea typeface="Helvetica Neue"/>
              <a:cs typeface="Helvetica Neue"/>
              <a:sym typeface="Helvetica Neue"/>
            </a:endParaRPr>
          </a:p>
        </p:txBody>
      </p:sp>
      <p:cxnSp>
        <p:nvCxnSpPr>
          <p:cNvPr id="341" name="Google Shape;341;p79"/>
          <p:cNvCxnSpPr/>
          <p:nvPr/>
        </p:nvCxnSpPr>
        <p:spPr>
          <a:xfrm>
            <a:off x="5426974" y="2180413"/>
            <a:ext cx="732900" cy="366900"/>
          </a:xfrm>
          <a:prstGeom prst="bentConnector3">
            <a:avLst>
              <a:gd name="adj1" fmla="val 50000"/>
            </a:avLst>
          </a:prstGeom>
          <a:noFill/>
          <a:ln w="9525" cap="flat" cmpd="sng">
            <a:solidFill>
              <a:srgbClr val="CCCCCC"/>
            </a:solidFill>
            <a:prstDash val="solid"/>
            <a:round/>
            <a:headEnd type="none" w="med" len="med"/>
            <a:tailEnd type="oval" w="med" len="med"/>
          </a:ln>
        </p:spPr>
      </p:cxnSp>
      <p:cxnSp>
        <p:nvCxnSpPr>
          <p:cNvPr id="342" name="Google Shape;342;p79"/>
          <p:cNvCxnSpPr/>
          <p:nvPr/>
        </p:nvCxnSpPr>
        <p:spPr>
          <a:xfrm>
            <a:off x="5423225" y="2180438"/>
            <a:ext cx="734700" cy="733800"/>
          </a:xfrm>
          <a:prstGeom prst="bentConnector3">
            <a:avLst>
              <a:gd name="adj1" fmla="val 50000"/>
            </a:avLst>
          </a:prstGeom>
          <a:noFill/>
          <a:ln w="9525" cap="flat" cmpd="sng">
            <a:solidFill>
              <a:srgbClr val="CCCCCC"/>
            </a:solidFill>
            <a:prstDash val="solid"/>
            <a:round/>
            <a:headEnd type="none" w="med" len="med"/>
            <a:tailEnd type="oval" w="med" len="med"/>
          </a:ln>
        </p:spPr>
      </p:cxnSp>
      <p:sp>
        <p:nvSpPr>
          <p:cNvPr id="343" name="Google Shape;343;p79"/>
          <p:cNvSpPr/>
          <p:nvPr/>
        </p:nvSpPr>
        <p:spPr>
          <a:xfrm>
            <a:off x="6163625" y="2727500"/>
            <a:ext cx="732900" cy="2808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join</a:t>
            </a:r>
            <a:endParaRPr sz="1100">
              <a:solidFill>
                <a:srgbClr val="222222"/>
              </a:solidFill>
              <a:latin typeface="Helvetica Neue"/>
              <a:ea typeface="Helvetica Neue"/>
              <a:cs typeface="Helvetica Neue"/>
              <a:sym typeface="Helvetica Neue"/>
            </a:endParaRPr>
          </a:p>
        </p:txBody>
      </p:sp>
      <p:cxnSp>
        <p:nvCxnSpPr>
          <p:cNvPr id="344" name="Google Shape;344;p79"/>
          <p:cNvCxnSpPr/>
          <p:nvPr/>
        </p:nvCxnSpPr>
        <p:spPr>
          <a:xfrm>
            <a:off x="5423225" y="2180438"/>
            <a:ext cx="736500" cy="733800"/>
          </a:xfrm>
          <a:prstGeom prst="bentConnector3">
            <a:avLst>
              <a:gd name="adj1" fmla="val 50000"/>
            </a:avLst>
          </a:prstGeom>
          <a:noFill/>
          <a:ln w="9525" cap="flat" cmpd="sng">
            <a:solidFill>
              <a:srgbClr val="CCCCCC"/>
            </a:solidFill>
            <a:prstDash val="solid"/>
            <a:round/>
            <a:headEnd type="none" w="med" len="med"/>
            <a:tailEnd type="oval" w="med" len="med"/>
          </a:ln>
        </p:spPr>
      </p:cxnSp>
      <p:cxnSp>
        <p:nvCxnSpPr>
          <p:cNvPr id="345" name="Google Shape;345;p79"/>
          <p:cNvCxnSpPr/>
          <p:nvPr/>
        </p:nvCxnSpPr>
        <p:spPr>
          <a:xfrm rot="10800000" flipH="1">
            <a:off x="5426824" y="1813475"/>
            <a:ext cx="732900" cy="366900"/>
          </a:xfrm>
          <a:prstGeom prst="bentConnector3">
            <a:avLst>
              <a:gd name="adj1" fmla="val 50000"/>
            </a:avLst>
          </a:prstGeom>
          <a:noFill/>
          <a:ln w="9525" cap="flat" cmpd="sng">
            <a:solidFill>
              <a:srgbClr val="CCCCCC"/>
            </a:solidFill>
            <a:prstDash val="solid"/>
            <a:round/>
            <a:headEnd type="none" w="med" len="med"/>
            <a:tailEnd type="oval" w="med" len="med"/>
          </a:ln>
        </p:spPr>
      </p:cxnSp>
      <p:sp>
        <p:nvSpPr>
          <p:cNvPr id="346" name="Google Shape;346;p79"/>
          <p:cNvSpPr/>
          <p:nvPr/>
        </p:nvSpPr>
        <p:spPr>
          <a:xfrm>
            <a:off x="6163475" y="1650850"/>
            <a:ext cx="732900" cy="2808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shift</a:t>
            </a:r>
            <a:endParaRPr sz="1100">
              <a:solidFill>
                <a:srgbClr val="222222"/>
              </a:solidFill>
              <a:latin typeface="Helvetica Neue"/>
              <a:ea typeface="Helvetica Neue"/>
              <a:cs typeface="Helvetica Neue"/>
              <a:sym typeface="Helvetica Neue"/>
            </a:endParaRPr>
          </a:p>
        </p:txBody>
      </p:sp>
      <p:cxnSp>
        <p:nvCxnSpPr>
          <p:cNvPr id="347" name="Google Shape;347;p79"/>
          <p:cNvCxnSpPr/>
          <p:nvPr/>
        </p:nvCxnSpPr>
        <p:spPr>
          <a:xfrm rot="10800000" flipH="1">
            <a:off x="5426824" y="1813475"/>
            <a:ext cx="732900" cy="366900"/>
          </a:xfrm>
          <a:prstGeom prst="bentConnector3">
            <a:avLst>
              <a:gd name="adj1" fmla="val 50000"/>
            </a:avLst>
          </a:prstGeom>
          <a:noFill/>
          <a:ln w="9525" cap="flat" cmpd="sng">
            <a:solidFill>
              <a:srgbClr val="CCCCCC"/>
            </a:solidFill>
            <a:prstDash val="solid"/>
            <a:round/>
            <a:headEnd type="none" w="med" len="med"/>
            <a:tailEnd type="oval" w="med" len="med"/>
          </a:ln>
        </p:spPr>
      </p:cxnSp>
      <p:cxnSp>
        <p:nvCxnSpPr>
          <p:cNvPr id="348" name="Google Shape;348;p79"/>
          <p:cNvCxnSpPr/>
          <p:nvPr/>
        </p:nvCxnSpPr>
        <p:spPr>
          <a:xfrm rot="10800000" flipH="1">
            <a:off x="5423075" y="1446550"/>
            <a:ext cx="734700" cy="733800"/>
          </a:xfrm>
          <a:prstGeom prst="bentConnector3">
            <a:avLst>
              <a:gd name="adj1" fmla="val 50000"/>
            </a:avLst>
          </a:prstGeom>
          <a:noFill/>
          <a:ln w="9525" cap="flat" cmpd="sng">
            <a:solidFill>
              <a:srgbClr val="CCCCCC"/>
            </a:solidFill>
            <a:prstDash val="solid"/>
            <a:round/>
            <a:headEnd type="none" w="med" len="med"/>
            <a:tailEnd type="oval" w="med" len="med"/>
          </a:ln>
        </p:spPr>
      </p:cxnSp>
      <p:sp>
        <p:nvSpPr>
          <p:cNvPr id="349" name="Google Shape;349;p79"/>
          <p:cNvSpPr/>
          <p:nvPr/>
        </p:nvSpPr>
        <p:spPr>
          <a:xfrm flipH="1">
            <a:off x="6163475" y="1283950"/>
            <a:ext cx="732900" cy="2808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unshift</a:t>
            </a:r>
            <a:endParaRPr sz="1100">
              <a:solidFill>
                <a:srgbClr val="222222"/>
              </a:solidFill>
              <a:latin typeface="Helvetica Neue"/>
              <a:ea typeface="Helvetica Neue"/>
              <a:cs typeface="Helvetica Neue"/>
              <a:sym typeface="Helvetica Neue"/>
            </a:endParaRPr>
          </a:p>
        </p:txBody>
      </p:sp>
      <p:cxnSp>
        <p:nvCxnSpPr>
          <p:cNvPr id="350" name="Google Shape;350;p79"/>
          <p:cNvCxnSpPr/>
          <p:nvPr/>
        </p:nvCxnSpPr>
        <p:spPr>
          <a:xfrm rot="10800000" flipH="1">
            <a:off x="5423075" y="1446550"/>
            <a:ext cx="736500" cy="733800"/>
          </a:xfrm>
          <a:prstGeom prst="bentConnector3">
            <a:avLst>
              <a:gd name="adj1" fmla="val 50000"/>
            </a:avLst>
          </a:prstGeom>
          <a:noFill/>
          <a:ln w="9525" cap="flat" cmpd="sng">
            <a:solidFill>
              <a:srgbClr val="CCCCCC"/>
            </a:solidFill>
            <a:prstDash val="solid"/>
            <a:round/>
            <a:headEnd type="none" w="med" len="med"/>
            <a:tailEnd type="oval" w="med" len="med"/>
          </a:ln>
        </p:spPr>
      </p:cxnSp>
      <p:sp>
        <p:nvSpPr>
          <p:cNvPr id="351" name="Google Shape;351;p79"/>
          <p:cNvSpPr/>
          <p:nvPr/>
        </p:nvSpPr>
        <p:spPr>
          <a:xfrm>
            <a:off x="6163475" y="2005725"/>
            <a:ext cx="732900" cy="2808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pop</a:t>
            </a:r>
            <a:endParaRPr sz="1100">
              <a:solidFill>
                <a:srgbClr val="222222"/>
              </a:solidFill>
              <a:latin typeface="Helvetica Neue"/>
              <a:ea typeface="Helvetica Neue"/>
              <a:cs typeface="Helvetica Neue"/>
              <a:sym typeface="Helvetica Neue"/>
            </a:endParaRPr>
          </a:p>
        </p:txBody>
      </p:sp>
      <p:sp>
        <p:nvSpPr>
          <p:cNvPr id="352" name="Google Shape;352;p79"/>
          <p:cNvSpPr/>
          <p:nvPr/>
        </p:nvSpPr>
        <p:spPr>
          <a:xfrm>
            <a:off x="6167225" y="3146500"/>
            <a:ext cx="732900" cy="2808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concat</a:t>
            </a:r>
            <a:endParaRPr sz="1100">
              <a:solidFill>
                <a:srgbClr val="222222"/>
              </a:solidFill>
              <a:latin typeface="Helvetica Neue"/>
              <a:ea typeface="Helvetica Neue"/>
              <a:cs typeface="Helvetica Neue"/>
              <a:sym typeface="Helvetica Neue"/>
            </a:endParaRPr>
          </a:p>
        </p:txBody>
      </p:sp>
      <p:cxnSp>
        <p:nvCxnSpPr>
          <p:cNvPr id="353" name="Google Shape;353;p79"/>
          <p:cNvCxnSpPr>
            <a:endCxn id="352" idx="1"/>
          </p:cNvCxnSpPr>
          <p:nvPr/>
        </p:nvCxnSpPr>
        <p:spPr>
          <a:xfrm rot="-5400000" flipH="1">
            <a:off x="5417075" y="2536750"/>
            <a:ext cx="1122900" cy="377400"/>
          </a:xfrm>
          <a:prstGeom prst="bentConnector2">
            <a:avLst/>
          </a:prstGeom>
          <a:noFill/>
          <a:ln w="9525" cap="flat" cmpd="sng">
            <a:solidFill>
              <a:srgbClr val="CCCCCC"/>
            </a:solidFill>
            <a:prstDash val="solid"/>
            <a:round/>
            <a:headEnd type="none" w="med" len="med"/>
            <a:tailEnd type="oval" w="med" len="med"/>
          </a:ln>
        </p:spPr>
      </p:cxnSp>
      <p:sp>
        <p:nvSpPr>
          <p:cNvPr id="354" name="Google Shape;354;p79"/>
          <p:cNvSpPr/>
          <p:nvPr/>
        </p:nvSpPr>
        <p:spPr>
          <a:xfrm>
            <a:off x="6167225" y="3529850"/>
            <a:ext cx="732900" cy="2808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slice</a:t>
            </a:r>
            <a:endParaRPr sz="1100">
              <a:solidFill>
                <a:srgbClr val="222222"/>
              </a:solidFill>
              <a:latin typeface="Helvetica Neue"/>
              <a:ea typeface="Helvetica Neue"/>
              <a:cs typeface="Helvetica Neue"/>
              <a:sym typeface="Helvetica Neue"/>
            </a:endParaRPr>
          </a:p>
        </p:txBody>
      </p:sp>
      <p:cxnSp>
        <p:nvCxnSpPr>
          <p:cNvPr id="355" name="Google Shape;355;p79"/>
          <p:cNvCxnSpPr>
            <a:endCxn id="354" idx="1"/>
          </p:cNvCxnSpPr>
          <p:nvPr/>
        </p:nvCxnSpPr>
        <p:spPr>
          <a:xfrm rot="-5400000" flipH="1">
            <a:off x="5417075" y="2920100"/>
            <a:ext cx="1122900" cy="377400"/>
          </a:xfrm>
          <a:prstGeom prst="bentConnector2">
            <a:avLst/>
          </a:prstGeom>
          <a:noFill/>
          <a:ln w="9525" cap="flat" cmpd="sng">
            <a:solidFill>
              <a:srgbClr val="CCCCCC"/>
            </a:solidFill>
            <a:prstDash val="solid"/>
            <a:round/>
            <a:headEnd type="none" w="med" len="med"/>
            <a:tailEnd type="oval" w="med" len="med"/>
          </a:ln>
        </p:spPr>
      </p:cxnSp>
      <p:sp>
        <p:nvSpPr>
          <p:cNvPr id="356" name="Google Shape;356;p79"/>
          <p:cNvSpPr/>
          <p:nvPr/>
        </p:nvSpPr>
        <p:spPr>
          <a:xfrm>
            <a:off x="6167225" y="3896800"/>
            <a:ext cx="732900" cy="2808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splice</a:t>
            </a:r>
            <a:endParaRPr sz="1100">
              <a:solidFill>
                <a:srgbClr val="222222"/>
              </a:solidFill>
              <a:latin typeface="Helvetica Neue"/>
              <a:ea typeface="Helvetica Neue"/>
              <a:cs typeface="Helvetica Neue"/>
              <a:sym typeface="Helvetica Neue"/>
            </a:endParaRPr>
          </a:p>
        </p:txBody>
      </p:sp>
      <p:cxnSp>
        <p:nvCxnSpPr>
          <p:cNvPr id="357" name="Google Shape;357;p79"/>
          <p:cNvCxnSpPr>
            <a:endCxn id="356" idx="1"/>
          </p:cNvCxnSpPr>
          <p:nvPr/>
        </p:nvCxnSpPr>
        <p:spPr>
          <a:xfrm rot="-5400000" flipH="1">
            <a:off x="5417075" y="3287050"/>
            <a:ext cx="1122900" cy="377400"/>
          </a:xfrm>
          <a:prstGeom prst="bentConnector2">
            <a:avLst/>
          </a:prstGeom>
          <a:noFill/>
          <a:ln w="9525" cap="flat" cmpd="sng">
            <a:solidFill>
              <a:srgbClr val="CCCCCC"/>
            </a:solidFill>
            <a:prstDash val="solid"/>
            <a:round/>
            <a:headEnd type="none" w="med" len="med"/>
            <a:tailEnd type="oval" w="med" len="med"/>
          </a:ln>
        </p:spPr>
      </p:cxnSp>
      <p:sp>
        <p:nvSpPr>
          <p:cNvPr id="358" name="Google Shape;358;p79"/>
          <p:cNvSpPr/>
          <p:nvPr/>
        </p:nvSpPr>
        <p:spPr>
          <a:xfrm>
            <a:off x="6167225" y="4269400"/>
            <a:ext cx="732900" cy="2808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indexOf</a:t>
            </a:r>
            <a:endParaRPr sz="1100">
              <a:solidFill>
                <a:srgbClr val="222222"/>
              </a:solidFill>
              <a:latin typeface="Helvetica Neue"/>
              <a:ea typeface="Helvetica Neue"/>
              <a:cs typeface="Helvetica Neue"/>
              <a:sym typeface="Helvetica Neue"/>
            </a:endParaRPr>
          </a:p>
        </p:txBody>
      </p:sp>
      <p:cxnSp>
        <p:nvCxnSpPr>
          <p:cNvPr id="359" name="Google Shape;359;p79"/>
          <p:cNvCxnSpPr>
            <a:endCxn id="358" idx="1"/>
          </p:cNvCxnSpPr>
          <p:nvPr/>
        </p:nvCxnSpPr>
        <p:spPr>
          <a:xfrm rot="-5400000" flipH="1">
            <a:off x="5417075" y="3659650"/>
            <a:ext cx="1122900" cy="377400"/>
          </a:xfrm>
          <a:prstGeom prst="bentConnector2">
            <a:avLst/>
          </a:prstGeom>
          <a:noFill/>
          <a:ln w="9525" cap="flat" cmpd="sng">
            <a:solidFill>
              <a:srgbClr val="CCCCCC"/>
            </a:solidFill>
            <a:prstDash val="solid"/>
            <a:round/>
            <a:headEnd type="none" w="med" len="med"/>
            <a:tailEnd type="oval" w="med" len="med"/>
          </a:ln>
        </p:spPr>
      </p:cxnSp>
      <p:sp>
        <p:nvSpPr>
          <p:cNvPr id="360" name="Google Shape;360;p79"/>
          <p:cNvSpPr/>
          <p:nvPr/>
        </p:nvSpPr>
        <p:spPr>
          <a:xfrm flipH="1">
            <a:off x="6163325" y="914775"/>
            <a:ext cx="732900" cy="2808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push</a:t>
            </a:r>
            <a:endParaRPr sz="1100">
              <a:solidFill>
                <a:srgbClr val="222222"/>
              </a:solidFill>
              <a:latin typeface="Helvetica Neue"/>
              <a:ea typeface="Helvetica Neue"/>
              <a:cs typeface="Helvetica Neue"/>
              <a:sym typeface="Helvetica Neue"/>
            </a:endParaRPr>
          </a:p>
        </p:txBody>
      </p:sp>
      <p:cxnSp>
        <p:nvCxnSpPr>
          <p:cNvPr id="361" name="Google Shape;361;p79"/>
          <p:cNvCxnSpPr>
            <a:stCxn id="331" idx="3"/>
            <a:endCxn id="360" idx="3"/>
          </p:cNvCxnSpPr>
          <p:nvPr/>
        </p:nvCxnSpPr>
        <p:spPr>
          <a:xfrm rot="10800000" flipH="1">
            <a:off x="5422925" y="1055025"/>
            <a:ext cx="740400" cy="1107300"/>
          </a:xfrm>
          <a:prstGeom prst="bentConnector3">
            <a:avLst>
              <a:gd name="adj1" fmla="val 50000"/>
            </a:avLst>
          </a:prstGeom>
          <a:noFill/>
          <a:ln w="9525" cap="flat" cmpd="sng">
            <a:solidFill>
              <a:srgbClr val="CCCCCC"/>
            </a:solidFill>
            <a:prstDash val="solid"/>
            <a:round/>
            <a:headEnd type="none" w="med" len="med"/>
            <a:tailEnd type="oval" w="med" len="med"/>
          </a:ln>
        </p:spPr>
      </p:cxnSp>
      <p:sp>
        <p:nvSpPr>
          <p:cNvPr id="362" name="Google Shape;362;p79"/>
          <p:cNvSpPr/>
          <p:nvPr/>
        </p:nvSpPr>
        <p:spPr>
          <a:xfrm flipH="1">
            <a:off x="6167375" y="555638"/>
            <a:ext cx="732900" cy="2808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lenght</a:t>
            </a:r>
            <a:endParaRPr sz="1100">
              <a:solidFill>
                <a:srgbClr val="222222"/>
              </a:solidFill>
              <a:latin typeface="Helvetica Neue"/>
              <a:ea typeface="Helvetica Neue"/>
              <a:cs typeface="Helvetica Neue"/>
              <a:sym typeface="Helvetica Neue"/>
            </a:endParaRPr>
          </a:p>
        </p:txBody>
      </p:sp>
      <p:cxnSp>
        <p:nvCxnSpPr>
          <p:cNvPr id="363" name="Google Shape;363;p79"/>
          <p:cNvCxnSpPr>
            <a:endCxn id="362" idx="3"/>
          </p:cNvCxnSpPr>
          <p:nvPr/>
        </p:nvCxnSpPr>
        <p:spPr>
          <a:xfrm rot="-5400000">
            <a:off x="5276975" y="1215338"/>
            <a:ext cx="1409700" cy="371100"/>
          </a:xfrm>
          <a:prstGeom prst="bentConnector2">
            <a:avLst/>
          </a:prstGeom>
          <a:noFill/>
          <a:ln w="9525" cap="flat" cmpd="sng">
            <a:solidFill>
              <a:srgbClr val="CCCCCC"/>
            </a:solidFill>
            <a:prstDash val="solid"/>
            <a:round/>
            <a:headEnd type="none" w="med" len="med"/>
            <a:tailEnd type="oval" w="med" len="med"/>
          </a:ln>
        </p:spPr>
      </p:cxnSp>
      <p:sp>
        <p:nvSpPr>
          <p:cNvPr id="364" name="Google Shape;364;p79"/>
          <p:cNvSpPr/>
          <p:nvPr/>
        </p:nvSpPr>
        <p:spPr>
          <a:xfrm>
            <a:off x="6167225" y="4652775"/>
            <a:ext cx="732900" cy="2808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includes</a:t>
            </a:r>
            <a:endParaRPr sz="1100">
              <a:solidFill>
                <a:srgbClr val="222222"/>
              </a:solidFill>
              <a:latin typeface="Helvetica Neue"/>
              <a:ea typeface="Helvetica Neue"/>
              <a:cs typeface="Helvetica Neue"/>
              <a:sym typeface="Helvetica Neue"/>
            </a:endParaRPr>
          </a:p>
        </p:txBody>
      </p:sp>
      <p:cxnSp>
        <p:nvCxnSpPr>
          <p:cNvPr id="365" name="Google Shape;365;p79"/>
          <p:cNvCxnSpPr>
            <a:endCxn id="364" idx="1"/>
          </p:cNvCxnSpPr>
          <p:nvPr/>
        </p:nvCxnSpPr>
        <p:spPr>
          <a:xfrm rot="-5400000" flipH="1">
            <a:off x="5417075" y="4043025"/>
            <a:ext cx="1122900" cy="377400"/>
          </a:xfrm>
          <a:prstGeom prst="bentConnector2">
            <a:avLst/>
          </a:prstGeom>
          <a:noFill/>
          <a:ln w="9525" cap="flat" cmpd="sng">
            <a:solidFill>
              <a:srgbClr val="CCCCCC"/>
            </a:solidFill>
            <a:prstDash val="solid"/>
            <a:round/>
            <a:headEnd type="none" w="med" len="med"/>
            <a:tailEnd type="oval" w="med" len="med"/>
          </a:ln>
        </p:spPr>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42"/>
          <p:cNvSpPr txBox="1"/>
          <p:nvPr/>
        </p:nvSpPr>
        <p:spPr>
          <a:xfrm>
            <a:off x="1393950" y="192625"/>
            <a:ext cx="6356100" cy="701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sz="3600" i="1">
                <a:solidFill>
                  <a:schemeClr val="dk1"/>
                </a:solidFill>
                <a:latin typeface="Anton"/>
                <a:ea typeface="Anton"/>
                <a:cs typeface="Anton"/>
                <a:sym typeface="Anton"/>
              </a:rPr>
              <a:t>RECIBIR FUNCIONES POR PARÁMETRO</a:t>
            </a:r>
            <a:endParaRPr sz="3600" i="1">
              <a:solidFill>
                <a:schemeClr val="dk1"/>
              </a:solidFill>
              <a:latin typeface="Anton"/>
              <a:ea typeface="Anton"/>
              <a:cs typeface="Anton"/>
              <a:sym typeface="Anton"/>
            </a:endParaRPr>
          </a:p>
          <a:p>
            <a:pPr marL="0" lvl="0" indent="0" algn="just" rtl="0">
              <a:lnSpc>
                <a:spcPct val="150000"/>
              </a:lnSpc>
              <a:spcBef>
                <a:spcPts val="0"/>
              </a:spcBef>
              <a:spcAft>
                <a:spcPts val="0"/>
              </a:spcAft>
              <a:buClr>
                <a:schemeClr val="dk1"/>
              </a:buClr>
              <a:buSzPts val="1100"/>
              <a:buFont typeface="Arial"/>
              <a:buNone/>
            </a:pPr>
            <a:endParaRPr sz="3600" i="1">
              <a:solidFill>
                <a:schemeClr val="dk1"/>
              </a:solidFill>
              <a:latin typeface="Anton"/>
              <a:ea typeface="Anton"/>
              <a:cs typeface="Anton"/>
              <a:sym typeface="Anton"/>
            </a:endParaRPr>
          </a:p>
          <a:p>
            <a:pPr marL="0" lvl="0" indent="0" algn="just" rtl="0">
              <a:lnSpc>
                <a:spcPct val="150000"/>
              </a:lnSpc>
              <a:spcBef>
                <a:spcPts val="1100"/>
              </a:spcBef>
              <a:spcAft>
                <a:spcPts val="1100"/>
              </a:spcAft>
              <a:buClr>
                <a:schemeClr val="dk1"/>
              </a:buClr>
              <a:buSzPts val="1100"/>
              <a:buFont typeface="Arial"/>
              <a:buNone/>
            </a:pPr>
            <a:endParaRPr sz="3600" i="1">
              <a:solidFill>
                <a:schemeClr val="dk1"/>
              </a:solidFill>
              <a:latin typeface="Anton"/>
              <a:ea typeface="Anton"/>
              <a:cs typeface="Anton"/>
              <a:sym typeface="Anton"/>
            </a:endParaRPr>
          </a:p>
        </p:txBody>
      </p:sp>
      <p:pic>
        <p:nvPicPr>
          <p:cNvPr id="945" name="Google Shape;945;p142"/>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946" name="Google Shape;946;p142"/>
          <p:cNvGraphicFramePr/>
          <p:nvPr/>
        </p:nvGraphicFramePr>
        <p:xfrm>
          <a:off x="4659888" y="1675050"/>
          <a:ext cx="3000000" cy="3000000"/>
        </p:xfrm>
        <a:graphic>
          <a:graphicData uri="http://schemas.openxmlformats.org/drawingml/2006/table">
            <a:tbl>
              <a:tblPr>
                <a:noFill/>
                <a:tableStyleId>{59F59028-6CD9-4B71-AD41-A5B0DF8FAB72}</a:tableStyleId>
              </a:tblPr>
              <a:tblGrid>
                <a:gridCol w="4109925">
                  <a:extLst>
                    <a:ext uri="{9D8B030D-6E8A-4147-A177-3AD203B41FA5}">
                      <a16:colId xmlns:a16="http://schemas.microsoft.com/office/drawing/2014/main" val="20000"/>
                    </a:ext>
                  </a:extLst>
                </a:gridCol>
              </a:tblGrid>
              <a:tr h="1674600">
                <a:tc>
                  <a:txBody>
                    <a:bodyPr/>
                    <a:lstStyle/>
                    <a:p>
                      <a:pPr marL="0" lvl="0" indent="0" algn="l" rtl="0">
                        <a:lnSpc>
                          <a:spcPct val="135714"/>
                        </a:lnSpc>
                        <a:spcBef>
                          <a:spcPts val="0"/>
                        </a:spcBef>
                        <a:spcAft>
                          <a:spcPts val="0"/>
                        </a:spcAft>
                        <a:buNone/>
                      </a:pPr>
                      <a:r>
                        <a:rPr lang="en-GB" sz="1450">
                          <a:solidFill>
                            <a:srgbClr val="569CD6"/>
                          </a:solidFill>
                          <a:latin typeface="Courier New"/>
                          <a:ea typeface="Courier New"/>
                          <a:cs typeface="Courier New"/>
                          <a:sym typeface="Courier New"/>
                        </a:rPr>
                        <a:t>const</a:t>
                      </a:r>
                      <a:r>
                        <a:rPr lang="en-GB" sz="1450">
                          <a:solidFill>
                            <a:srgbClr val="D4D4D4"/>
                          </a:solidFill>
                          <a:latin typeface="Courier New"/>
                          <a:ea typeface="Courier New"/>
                          <a:cs typeface="Courier New"/>
                          <a:sym typeface="Courier New"/>
                        </a:rPr>
                        <a:t> </a:t>
                      </a:r>
                      <a:r>
                        <a:rPr lang="en-GB" sz="1450">
                          <a:solidFill>
                            <a:srgbClr val="4FC1FF"/>
                          </a:solidFill>
                          <a:latin typeface="Courier New"/>
                          <a:ea typeface="Courier New"/>
                          <a:cs typeface="Courier New"/>
                          <a:sym typeface="Courier New"/>
                        </a:rPr>
                        <a:t>numeros</a:t>
                      </a:r>
                      <a:r>
                        <a:rPr lang="en-GB" sz="1450">
                          <a:solidFill>
                            <a:srgbClr val="D4D4D4"/>
                          </a:solidFill>
                          <a:latin typeface="Courier New"/>
                          <a:ea typeface="Courier New"/>
                          <a:cs typeface="Courier New"/>
                          <a:sym typeface="Courier New"/>
                        </a:rPr>
                        <a:t>= [</a:t>
                      </a:r>
                      <a:r>
                        <a:rPr lang="en-GB" sz="1450">
                          <a:solidFill>
                            <a:srgbClr val="B5CEA8"/>
                          </a:solidFill>
                          <a:latin typeface="Courier New"/>
                          <a:ea typeface="Courier New"/>
                          <a:cs typeface="Courier New"/>
                          <a:sym typeface="Courier New"/>
                        </a:rPr>
                        <a:t>1</a:t>
                      </a:r>
                      <a:r>
                        <a:rPr lang="en-GB" sz="1450">
                          <a:solidFill>
                            <a:srgbClr val="D4D4D4"/>
                          </a:solidFill>
                          <a:latin typeface="Courier New"/>
                          <a:ea typeface="Courier New"/>
                          <a:cs typeface="Courier New"/>
                          <a:sym typeface="Courier New"/>
                        </a:rPr>
                        <a:t>, </a:t>
                      </a:r>
                      <a:r>
                        <a:rPr lang="en-GB" sz="1450">
                          <a:solidFill>
                            <a:srgbClr val="B5CEA8"/>
                          </a:solidFill>
                          <a:latin typeface="Courier New"/>
                          <a:ea typeface="Courier New"/>
                          <a:cs typeface="Courier New"/>
                          <a:sym typeface="Courier New"/>
                        </a:rPr>
                        <a:t>2</a:t>
                      </a:r>
                      <a:r>
                        <a:rPr lang="en-GB" sz="1450">
                          <a:solidFill>
                            <a:srgbClr val="D4D4D4"/>
                          </a:solidFill>
                          <a:latin typeface="Courier New"/>
                          <a:ea typeface="Courier New"/>
                          <a:cs typeface="Courier New"/>
                          <a:sym typeface="Courier New"/>
                        </a:rPr>
                        <a:t>, </a:t>
                      </a:r>
                      <a:r>
                        <a:rPr lang="en-GB" sz="1450">
                          <a:solidFill>
                            <a:srgbClr val="B5CEA8"/>
                          </a:solidFill>
                          <a:latin typeface="Courier New"/>
                          <a:ea typeface="Courier New"/>
                          <a:cs typeface="Courier New"/>
                          <a:sym typeface="Courier New"/>
                        </a:rPr>
                        <a:t>3</a:t>
                      </a:r>
                      <a:r>
                        <a:rPr lang="en-GB" sz="1450">
                          <a:solidFill>
                            <a:srgbClr val="D4D4D4"/>
                          </a:solidFill>
                          <a:latin typeface="Courier New"/>
                          <a:ea typeface="Courier New"/>
                          <a:cs typeface="Courier New"/>
                          <a:sym typeface="Courier New"/>
                        </a:rPr>
                        <a:t>, </a:t>
                      </a:r>
                      <a:r>
                        <a:rPr lang="en-GB" sz="1450">
                          <a:solidFill>
                            <a:srgbClr val="B5CEA8"/>
                          </a:solidFill>
                          <a:latin typeface="Courier New"/>
                          <a:ea typeface="Courier New"/>
                          <a:cs typeface="Courier New"/>
                          <a:sym typeface="Courier New"/>
                        </a:rPr>
                        <a:t>4</a:t>
                      </a:r>
                      <a:r>
                        <a:rPr lang="en-GB" sz="1450">
                          <a:solidFill>
                            <a:srgbClr val="D4D4D4"/>
                          </a:solidFill>
                          <a:latin typeface="Courier New"/>
                          <a:ea typeface="Courier New"/>
                          <a:cs typeface="Courier New"/>
                          <a:sym typeface="Courier New"/>
                        </a:rPr>
                        <a:t>]</a:t>
                      </a:r>
                      <a:endParaRPr sz="14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4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450">
                          <a:solidFill>
                            <a:srgbClr val="DCDCAA"/>
                          </a:solidFill>
                          <a:latin typeface="Courier New"/>
                          <a:ea typeface="Courier New"/>
                          <a:cs typeface="Courier New"/>
                          <a:sym typeface="Courier New"/>
                        </a:rPr>
                        <a:t>porCadaUno</a:t>
                      </a:r>
                      <a:r>
                        <a:rPr lang="en-GB" sz="1450">
                          <a:solidFill>
                            <a:srgbClr val="D4D4D4"/>
                          </a:solidFill>
                          <a:latin typeface="Courier New"/>
                          <a:ea typeface="Courier New"/>
                          <a:cs typeface="Courier New"/>
                          <a:sym typeface="Courier New"/>
                        </a:rPr>
                        <a:t>(</a:t>
                      </a:r>
                      <a:r>
                        <a:rPr lang="en-GB" sz="1450">
                          <a:solidFill>
                            <a:srgbClr val="4FC1FF"/>
                          </a:solidFill>
                          <a:latin typeface="Courier New"/>
                          <a:ea typeface="Courier New"/>
                          <a:cs typeface="Courier New"/>
                          <a:sym typeface="Courier New"/>
                        </a:rPr>
                        <a:t>numeros</a:t>
                      </a:r>
                      <a:r>
                        <a:rPr lang="en-GB" sz="1450">
                          <a:solidFill>
                            <a:srgbClr val="D4D4D4"/>
                          </a:solidFill>
                          <a:latin typeface="Courier New"/>
                          <a:ea typeface="Courier New"/>
                          <a:cs typeface="Courier New"/>
                          <a:sym typeface="Courier New"/>
                        </a:rPr>
                        <a:t>, </a:t>
                      </a:r>
                      <a:r>
                        <a:rPr lang="en-GB" sz="1450">
                          <a:solidFill>
                            <a:srgbClr val="9CDCFE"/>
                          </a:solidFill>
                          <a:latin typeface="Courier New"/>
                          <a:ea typeface="Courier New"/>
                          <a:cs typeface="Courier New"/>
                          <a:sym typeface="Courier New"/>
                        </a:rPr>
                        <a:t>console</a:t>
                      </a:r>
                      <a:r>
                        <a:rPr lang="en-GB" sz="1450">
                          <a:solidFill>
                            <a:srgbClr val="D4D4D4"/>
                          </a:solidFill>
                          <a:latin typeface="Courier New"/>
                          <a:ea typeface="Courier New"/>
                          <a:cs typeface="Courier New"/>
                          <a:sym typeface="Courier New"/>
                        </a:rPr>
                        <a:t>.</a:t>
                      </a:r>
                      <a:r>
                        <a:rPr lang="en-GB" sz="1450">
                          <a:solidFill>
                            <a:srgbClr val="DCDCAA"/>
                          </a:solidFill>
                          <a:latin typeface="Courier New"/>
                          <a:ea typeface="Courier New"/>
                          <a:cs typeface="Courier New"/>
                          <a:sym typeface="Courier New"/>
                        </a:rPr>
                        <a:t>log</a:t>
                      </a:r>
                      <a:r>
                        <a:rPr lang="en-GB" sz="1450">
                          <a:solidFill>
                            <a:srgbClr val="D4D4D4"/>
                          </a:solidFill>
                          <a:latin typeface="Courier New"/>
                          <a:ea typeface="Courier New"/>
                          <a:cs typeface="Courier New"/>
                          <a:sym typeface="Courier New"/>
                        </a:rPr>
                        <a:t>)</a:t>
                      </a:r>
                      <a:endParaRPr sz="14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450">
                          <a:solidFill>
                            <a:srgbClr val="6A9955"/>
                          </a:solidFill>
                          <a:latin typeface="Courier New"/>
                          <a:ea typeface="Courier New"/>
                          <a:cs typeface="Courier New"/>
                          <a:sym typeface="Courier New"/>
                        </a:rPr>
                        <a:t>// 1</a:t>
                      </a:r>
                      <a:endParaRPr sz="14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450">
                          <a:solidFill>
                            <a:srgbClr val="6A9955"/>
                          </a:solidFill>
                          <a:latin typeface="Courier New"/>
                          <a:ea typeface="Courier New"/>
                          <a:cs typeface="Courier New"/>
                          <a:sym typeface="Courier New"/>
                        </a:rPr>
                        <a:t>// 2</a:t>
                      </a:r>
                      <a:endParaRPr sz="14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450">
                          <a:solidFill>
                            <a:srgbClr val="6A9955"/>
                          </a:solidFill>
                          <a:latin typeface="Courier New"/>
                          <a:ea typeface="Courier New"/>
                          <a:cs typeface="Courier New"/>
                          <a:sym typeface="Courier New"/>
                        </a:rPr>
                        <a:t>// 3</a:t>
                      </a:r>
                      <a:endParaRPr sz="14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450">
                          <a:solidFill>
                            <a:srgbClr val="6A9955"/>
                          </a:solidFill>
                          <a:latin typeface="Courier New"/>
                          <a:ea typeface="Courier New"/>
                          <a:cs typeface="Courier New"/>
                          <a:sym typeface="Courier New"/>
                        </a:rPr>
                        <a:t>// 4</a:t>
                      </a:r>
                      <a:endParaRPr sz="1450">
                        <a:solidFill>
                          <a:srgbClr val="569CD6"/>
                        </a:solidFill>
                        <a:latin typeface="Courier New"/>
                        <a:ea typeface="Courier New"/>
                        <a:cs typeface="Courier New"/>
                        <a:sym typeface="Courier New"/>
                      </a:endParaRPr>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sp>
        <p:nvSpPr>
          <p:cNvPr id="947" name="Google Shape;947;p142"/>
          <p:cNvSpPr txBox="1"/>
          <p:nvPr/>
        </p:nvSpPr>
        <p:spPr>
          <a:xfrm>
            <a:off x="0" y="1505275"/>
            <a:ext cx="4659900" cy="25428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Esta función recibe </a:t>
            </a:r>
            <a:r>
              <a:rPr lang="en-GB" sz="1800" b="1">
                <a:solidFill>
                  <a:schemeClr val="dk1"/>
                </a:solidFill>
                <a:latin typeface="Helvetica Neue"/>
                <a:ea typeface="Helvetica Neue"/>
                <a:cs typeface="Helvetica Neue"/>
                <a:sym typeface="Helvetica Neue"/>
              </a:rPr>
              <a:t>un array</a:t>
            </a:r>
            <a:r>
              <a:rPr lang="en-GB" sz="1800">
                <a:solidFill>
                  <a:schemeClr val="dk1"/>
                </a:solidFill>
                <a:latin typeface="Helvetica Neue Light"/>
                <a:ea typeface="Helvetica Neue Light"/>
                <a:cs typeface="Helvetica Neue Light"/>
                <a:sym typeface="Helvetica Neue Light"/>
              </a:rPr>
              <a:t> por primer parámetro y </a:t>
            </a:r>
            <a:r>
              <a:rPr lang="en-GB" sz="1800" b="1">
                <a:solidFill>
                  <a:schemeClr val="dk1"/>
                </a:solidFill>
                <a:latin typeface="Helvetica Neue"/>
                <a:ea typeface="Helvetica Neue"/>
                <a:cs typeface="Helvetica Neue"/>
                <a:sym typeface="Helvetica Neue"/>
              </a:rPr>
              <a:t>una función</a:t>
            </a:r>
            <a:r>
              <a:rPr lang="en-GB" sz="1800">
                <a:solidFill>
                  <a:schemeClr val="dk1"/>
                </a:solidFill>
                <a:latin typeface="Helvetica Neue Light"/>
                <a:ea typeface="Helvetica Neue Light"/>
                <a:cs typeface="Helvetica Neue Light"/>
                <a:sym typeface="Helvetica Neue Light"/>
              </a:rPr>
              <a:t> por el segundo. Recorre el array y, por cada elemento, hace </a:t>
            </a:r>
            <a:r>
              <a:rPr lang="en-GB" sz="1800">
                <a:solidFill>
                  <a:schemeClr val="dk1"/>
                </a:solidFill>
                <a:highlight>
                  <a:srgbClr val="EF89D2"/>
                </a:highlight>
                <a:latin typeface="Helvetica Neue Light"/>
                <a:ea typeface="Helvetica Neue Light"/>
                <a:cs typeface="Helvetica Neue Light"/>
                <a:sym typeface="Helvetica Neue Light"/>
              </a:rPr>
              <a:t>un llamado a la función mencionada</a:t>
            </a:r>
            <a:r>
              <a:rPr lang="en-GB" sz="1800">
                <a:solidFill>
                  <a:schemeClr val="dk1"/>
                </a:solidFill>
                <a:latin typeface="Helvetica Neue Light"/>
                <a:ea typeface="Helvetica Neue Light"/>
                <a:cs typeface="Helvetica Neue Light"/>
                <a:sym typeface="Helvetica Neue Light"/>
              </a:rPr>
              <a:t> enviando dicho elemento por parámetro.</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pic>
        <p:nvPicPr>
          <p:cNvPr id="948" name="Google Shape;948;p142"/>
          <p:cNvPicPr preferRelativeResize="0"/>
          <p:nvPr/>
        </p:nvPicPr>
        <p:blipFill>
          <a:blip r:embed="rId4">
            <a:alphaModFix/>
          </a:blip>
          <a:stretch>
            <a:fillRect/>
          </a:stretch>
        </p:blipFill>
        <p:spPr>
          <a:xfrm>
            <a:off x="8191500" y="190500"/>
            <a:ext cx="750300" cy="7503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43"/>
          <p:cNvSpPr txBox="1"/>
          <p:nvPr/>
        </p:nvSpPr>
        <p:spPr>
          <a:xfrm>
            <a:off x="1393950" y="192625"/>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sz="3600" i="1">
                <a:solidFill>
                  <a:schemeClr val="dk1"/>
                </a:solidFill>
                <a:latin typeface="Anton"/>
                <a:ea typeface="Anton"/>
                <a:cs typeface="Anton"/>
                <a:sym typeface="Anton"/>
              </a:rPr>
              <a:t>CONSOLE.LOG</a:t>
            </a:r>
            <a:endParaRPr sz="3600" i="1">
              <a:solidFill>
                <a:schemeClr val="dk1"/>
              </a:solidFill>
              <a:latin typeface="Anton"/>
              <a:ea typeface="Anton"/>
              <a:cs typeface="Anton"/>
              <a:sym typeface="Anton"/>
            </a:endParaRPr>
          </a:p>
          <a:p>
            <a:pPr marL="0" lvl="0" indent="0" algn="just" rtl="0">
              <a:lnSpc>
                <a:spcPct val="150000"/>
              </a:lnSpc>
              <a:spcBef>
                <a:spcPts val="0"/>
              </a:spcBef>
              <a:spcAft>
                <a:spcPts val="0"/>
              </a:spcAft>
              <a:buClr>
                <a:schemeClr val="dk1"/>
              </a:buClr>
              <a:buSzPts val="1100"/>
              <a:buFont typeface="Arial"/>
              <a:buNone/>
            </a:pPr>
            <a:endParaRPr sz="3600" i="1">
              <a:solidFill>
                <a:schemeClr val="dk1"/>
              </a:solidFill>
              <a:latin typeface="Anton"/>
              <a:ea typeface="Anton"/>
              <a:cs typeface="Anton"/>
              <a:sym typeface="Anton"/>
            </a:endParaRPr>
          </a:p>
          <a:p>
            <a:pPr marL="0" lvl="0" indent="0" algn="just" rtl="0">
              <a:lnSpc>
                <a:spcPct val="150000"/>
              </a:lnSpc>
              <a:spcBef>
                <a:spcPts val="1100"/>
              </a:spcBef>
              <a:spcAft>
                <a:spcPts val="1100"/>
              </a:spcAft>
              <a:buClr>
                <a:schemeClr val="dk1"/>
              </a:buClr>
              <a:buSzPts val="1100"/>
              <a:buFont typeface="Arial"/>
              <a:buNone/>
            </a:pPr>
            <a:endParaRPr sz="3600" i="1">
              <a:solidFill>
                <a:schemeClr val="dk1"/>
              </a:solidFill>
              <a:latin typeface="Anton"/>
              <a:ea typeface="Anton"/>
              <a:cs typeface="Anton"/>
              <a:sym typeface="Anton"/>
            </a:endParaRPr>
          </a:p>
        </p:txBody>
      </p:sp>
      <p:pic>
        <p:nvPicPr>
          <p:cNvPr id="954" name="Google Shape;954;p143"/>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955" name="Google Shape;955;p143"/>
          <p:cNvGraphicFramePr/>
          <p:nvPr/>
        </p:nvGraphicFramePr>
        <p:xfrm>
          <a:off x="4659888" y="1470125"/>
          <a:ext cx="3000000" cy="3000000"/>
        </p:xfrm>
        <a:graphic>
          <a:graphicData uri="http://schemas.openxmlformats.org/drawingml/2006/table">
            <a:tbl>
              <a:tblPr>
                <a:noFill/>
                <a:tableStyleId>{59F59028-6CD9-4B71-AD41-A5B0DF8FAB72}</a:tableStyleId>
              </a:tblPr>
              <a:tblGrid>
                <a:gridCol w="4109925">
                  <a:extLst>
                    <a:ext uri="{9D8B030D-6E8A-4147-A177-3AD203B41FA5}">
                      <a16:colId xmlns:a16="http://schemas.microsoft.com/office/drawing/2014/main" val="20000"/>
                    </a:ext>
                  </a:extLst>
                </a:gridCol>
              </a:tblGrid>
              <a:tr h="1674600">
                <a:tc>
                  <a:txBody>
                    <a:bodyPr/>
                    <a:lstStyle/>
                    <a:p>
                      <a:pPr marL="0" lvl="0" indent="0" algn="l" rtl="0">
                        <a:lnSpc>
                          <a:spcPct val="135714"/>
                        </a:lnSpc>
                        <a:spcBef>
                          <a:spcPts val="0"/>
                        </a:spcBef>
                        <a:spcAft>
                          <a:spcPts val="0"/>
                        </a:spcAft>
                        <a:buClr>
                          <a:schemeClr val="dk1"/>
                        </a:buClr>
                        <a:buSzPts val="1100"/>
                        <a:buFont typeface="Arial"/>
                        <a:buNone/>
                      </a:pPr>
                      <a:r>
                        <a:rPr lang="en-GB" sz="1350">
                          <a:solidFill>
                            <a:srgbClr val="569CD6"/>
                          </a:solidFill>
                          <a:latin typeface="Courier New"/>
                          <a:ea typeface="Courier New"/>
                          <a:cs typeface="Courier New"/>
                          <a:sym typeface="Courier New"/>
                        </a:rPr>
                        <a:t>let</a:t>
                      </a:r>
                      <a:r>
                        <a:rPr lang="en-GB" sz="1350">
                          <a:solidFill>
                            <a:srgbClr val="D4D4D4"/>
                          </a:solidFill>
                          <a:latin typeface="Courier New"/>
                          <a:ea typeface="Courier New"/>
                          <a:cs typeface="Courier New"/>
                          <a:sym typeface="Courier New"/>
                        </a:rPr>
                        <a:t> </a:t>
                      </a:r>
                      <a:r>
                        <a:rPr lang="en-GB" sz="1350">
                          <a:solidFill>
                            <a:srgbClr val="9CDCFE"/>
                          </a:solidFill>
                          <a:latin typeface="Courier New"/>
                          <a:ea typeface="Courier New"/>
                          <a:cs typeface="Courier New"/>
                          <a:sym typeface="Courier New"/>
                        </a:rPr>
                        <a:t>total</a:t>
                      </a:r>
                      <a:r>
                        <a:rPr lang="en-GB" sz="1350">
                          <a:solidFill>
                            <a:srgbClr val="D4D4D4"/>
                          </a:solidFill>
                          <a:latin typeface="Courier New"/>
                          <a:ea typeface="Courier New"/>
                          <a:cs typeface="Courier New"/>
                          <a:sym typeface="Courier New"/>
                        </a:rPr>
                        <a:t> = </a:t>
                      </a:r>
                      <a:r>
                        <a:rPr lang="en-GB" sz="1350">
                          <a:solidFill>
                            <a:srgbClr val="B5CEA8"/>
                          </a:solidFill>
                          <a:latin typeface="Courier New"/>
                          <a:ea typeface="Courier New"/>
                          <a:cs typeface="Courier New"/>
                          <a:sym typeface="Courier New"/>
                        </a:rPr>
                        <a:t>0</a:t>
                      </a:r>
                      <a:endParaRPr sz="1350">
                        <a:solidFill>
                          <a:srgbClr val="B5CEA8"/>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350">
                          <a:solidFill>
                            <a:srgbClr val="569CD6"/>
                          </a:solidFill>
                          <a:latin typeface="Courier New"/>
                          <a:ea typeface="Courier New"/>
                          <a:cs typeface="Courier New"/>
                          <a:sym typeface="Courier New"/>
                        </a:rPr>
                        <a:t>function</a:t>
                      </a:r>
                      <a:r>
                        <a:rPr lang="en-GB" sz="1350">
                          <a:solidFill>
                            <a:srgbClr val="D4D4D4"/>
                          </a:solidFill>
                          <a:latin typeface="Courier New"/>
                          <a:ea typeface="Courier New"/>
                          <a:cs typeface="Courier New"/>
                          <a:sym typeface="Courier New"/>
                        </a:rPr>
                        <a:t> </a:t>
                      </a:r>
                      <a:r>
                        <a:rPr lang="en-GB" sz="1350">
                          <a:solidFill>
                            <a:srgbClr val="DCDCAA"/>
                          </a:solidFill>
                          <a:latin typeface="Courier New"/>
                          <a:ea typeface="Courier New"/>
                          <a:cs typeface="Courier New"/>
                          <a:sym typeface="Courier New"/>
                        </a:rPr>
                        <a:t>acumular</a:t>
                      </a:r>
                      <a:r>
                        <a:rPr lang="en-GB" sz="1350">
                          <a:solidFill>
                            <a:srgbClr val="D4D4D4"/>
                          </a:solidFill>
                          <a:latin typeface="Courier New"/>
                          <a:ea typeface="Courier New"/>
                          <a:cs typeface="Courier New"/>
                          <a:sym typeface="Courier New"/>
                        </a:rPr>
                        <a:t>(</a:t>
                      </a:r>
                      <a:r>
                        <a:rPr lang="en-GB" sz="1350">
                          <a:solidFill>
                            <a:srgbClr val="9CDCFE"/>
                          </a:solidFill>
                          <a:latin typeface="Courier New"/>
                          <a:ea typeface="Courier New"/>
                          <a:cs typeface="Courier New"/>
                          <a:sym typeface="Courier New"/>
                        </a:rPr>
                        <a:t>num</a:t>
                      </a:r>
                      <a:r>
                        <a:rPr lang="en-GB"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350">
                          <a:solidFill>
                            <a:srgbClr val="D4D4D4"/>
                          </a:solidFill>
                          <a:latin typeface="Courier New"/>
                          <a:ea typeface="Courier New"/>
                          <a:cs typeface="Courier New"/>
                          <a:sym typeface="Courier New"/>
                        </a:rPr>
                        <a:t>    </a:t>
                      </a:r>
                      <a:r>
                        <a:rPr lang="en-GB" sz="1350">
                          <a:solidFill>
                            <a:srgbClr val="9CDCFE"/>
                          </a:solidFill>
                          <a:latin typeface="Courier New"/>
                          <a:ea typeface="Courier New"/>
                          <a:cs typeface="Courier New"/>
                          <a:sym typeface="Courier New"/>
                        </a:rPr>
                        <a:t>total</a:t>
                      </a:r>
                      <a:r>
                        <a:rPr lang="en-GB" sz="1350">
                          <a:solidFill>
                            <a:srgbClr val="D4D4D4"/>
                          </a:solidFill>
                          <a:latin typeface="Courier New"/>
                          <a:ea typeface="Courier New"/>
                          <a:cs typeface="Courier New"/>
                          <a:sym typeface="Courier New"/>
                        </a:rPr>
                        <a:t> += </a:t>
                      </a:r>
                      <a:r>
                        <a:rPr lang="en-GB" sz="1350">
                          <a:solidFill>
                            <a:srgbClr val="9CDCFE"/>
                          </a:solidFill>
                          <a:latin typeface="Courier New"/>
                          <a:ea typeface="Courier New"/>
                          <a:cs typeface="Courier New"/>
                          <a:sym typeface="Courier New"/>
                        </a:rPr>
                        <a:t>num</a:t>
                      </a:r>
                      <a:endParaRPr sz="1350">
                        <a:solidFill>
                          <a:srgbClr val="9CDCFE"/>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350">
                          <a:solidFill>
                            <a:srgbClr val="DCDCAA"/>
                          </a:solidFill>
                          <a:latin typeface="Courier New"/>
                          <a:ea typeface="Courier New"/>
                          <a:cs typeface="Courier New"/>
                          <a:sym typeface="Courier New"/>
                        </a:rPr>
                        <a:t>porCadaUno</a:t>
                      </a:r>
                      <a:r>
                        <a:rPr lang="en-GB" sz="1350">
                          <a:solidFill>
                            <a:srgbClr val="D4D4D4"/>
                          </a:solidFill>
                          <a:latin typeface="Courier New"/>
                          <a:ea typeface="Courier New"/>
                          <a:cs typeface="Courier New"/>
                          <a:sym typeface="Courier New"/>
                        </a:rPr>
                        <a:t>(</a:t>
                      </a:r>
                      <a:r>
                        <a:rPr lang="en-GB" sz="1350">
                          <a:solidFill>
                            <a:srgbClr val="4FC1FF"/>
                          </a:solidFill>
                          <a:latin typeface="Courier New"/>
                          <a:ea typeface="Courier New"/>
                          <a:cs typeface="Courier New"/>
                          <a:sym typeface="Courier New"/>
                        </a:rPr>
                        <a:t>numeros</a:t>
                      </a:r>
                      <a:r>
                        <a:rPr lang="en-GB" sz="1350">
                          <a:solidFill>
                            <a:srgbClr val="D4D4D4"/>
                          </a:solidFill>
                          <a:latin typeface="Courier New"/>
                          <a:ea typeface="Courier New"/>
                          <a:cs typeface="Courier New"/>
                          <a:sym typeface="Courier New"/>
                        </a:rPr>
                        <a:t>, </a:t>
                      </a:r>
                      <a:r>
                        <a:rPr lang="en-GB" sz="1350">
                          <a:solidFill>
                            <a:srgbClr val="DCDCAA"/>
                          </a:solidFill>
                          <a:latin typeface="Courier New"/>
                          <a:ea typeface="Courier New"/>
                          <a:cs typeface="Courier New"/>
                          <a:sym typeface="Courier New"/>
                        </a:rPr>
                        <a:t>acumular</a:t>
                      </a:r>
                      <a:r>
                        <a:rPr lang="en-GB"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350">
                          <a:solidFill>
                            <a:srgbClr val="9CDCFE"/>
                          </a:solidFill>
                          <a:latin typeface="Courier New"/>
                          <a:ea typeface="Courier New"/>
                          <a:cs typeface="Courier New"/>
                          <a:sym typeface="Courier New"/>
                        </a:rPr>
                        <a:t>console</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log</a:t>
                      </a:r>
                      <a:r>
                        <a:rPr lang="en-GB" sz="1350">
                          <a:solidFill>
                            <a:srgbClr val="D4D4D4"/>
                          </a:solidFill>
                          <a:latin typeface="Courier New"/>
                          <a:ea typeface="Courier New"/>
                          <a:cs typeface="Courier New"/>
                          <a:sym typeface="Courier New"/>
                        </a:rPr>
                        <a:t>(</a:t>
                      </a:r>
                      <a:r>
                        <a:rPr lang="en-GB" sz="1350">
                          <a:solidFill>
                            <a:srgbClr val="9CDCFE"/>
                          </a:solidFill>
                          <a:latin typeface="Courier New"/>
                          <a:ea typeface="Courier New"/>
                          <a:cs typeface="Courier New"/>
                          <a:sym typeface="Courier New"/>
                        </a:rPr>
                        <a:t>total</a:t>
                      </a:r>
                      <a:r>
                        <a:rPr lang="en-GB" sz="1350">
                          <a:solidFill>
                            <a:srgbClr val="D4D4D4"/>
                          </a:solidFill>
                          <a:latin typeface="Courier New"/>
                          <a:ea typeface="Courier New"/>
                          <a:cs typeface="Courier New"/>
                          <a:sym typeface="Courier New"/>
                        </a:rPr>
                        <a:t>) </a:t>
                      </a:r>
                      <a:r>
                        <a:rPr lang="en-GB" sz="1350">
                          <a:solidFill>
                            <a:srgbClr val="6A9955"/>
                          </a:solidFill>
                          <a:latin typeface="Courier New"/>
                          <a:ea typeface="Courier New"/>
                          <a:cs typeface="Courier New"/>
                          <a:sym typeface="Courier New"/>
                        </a:rPr>
                        <a:t>// 10</a:t>
                      </a:r>
                      <a:endParaRPr sz="13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450">
                        <a:solidFill>
                          <a:srgbClr val="569CD6"/>
                        </a:solidFill>
                        <a:latin typeface="Courier New"/>
                        <a:ea typeface="Courier New"/>
                        <a:cs typeface="Courier New"/>
                        <a:sym typeface="Courier New"/>
                      </a:endParaRPr>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sp>
        <p:nvSpPr>
          <p:cNvPr id="956" name="Google Shape;956;p143"/>
          <p:cNvSpPr txBox="1"/>
          <p:nvPr/>
        </p:nvSpPr>
        <p:spPr>
          <a:xfrm>
            <a:off x="218850" y="1413625"/>
            <a:ext cx="4365300" cy="32460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Enviando </a:t>
            </a:r>
            <a:r>
              <a:rPr lang="en-GB" sz="1800" b="1">
                <a:solidFill>
                  <a:schemeClr val="dk1"/>
                </a:solidFill>
                <a:latin typeface="Helvetica Neue"/>
                <a:ea typeface="Helvetica Neue"/>
                <a:cs typeface="Helvetica Neue"/>
                <a:sym typeface="Helvetica Neue"/>
              </a:rPr>
              <a:t>console.log</a:t>
            </a:r>
            <a:r>
              <a:rPr lang="en-GB" sz="1800">
                <a:solidFill>
                  <a:schemeClr val="dk1"/>
                </a:solidFill>
                <a:latin typeface="Helvetica Neue Light"/>
                <a:ea typeface="Helvetica Neue Light"/>
                <a:cs typeface="Helvetica Neue Light"/>
                <a:sym typeface="Helvetica Neue Light"/>
              </a:rPr>
              <a:t> por parámetro, se ejecuta esa función con cada elemento del array. </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Podemos enviar funciones diferentes en distintos llamados y ejecutar distintas acciones sobre los elementos del array, </a:t>
            </a:r>
            <a:r>
              <a:rPr lang="en-GB" sz="1800">
                <a:solidFill>
                  <a:schemeClr val="dk1"/>
                </a:solidFill>
                <a:highlight>
                  <a:srgbClr val="EF89D2"/>
                </a:highlight>
                <a:latin typeface="Helvetica Neue Light"/>
                <a:ea typeface="Helvetica Neue Light"/>
                <a:cs typeface="Helvetica Neue Light"/>
                <a:sym typeface="Helvetica Neue Light"/>
              </a:rPr>
              <a:t>todo con una misma función</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0"/>
              </a:spcBef>
              <a:spcAft>
                <a:spcPts val="0"/>
              </a:spcAft>
              <a:buNone/>
            </a:pPr>
            <a:endParaRPr sz="1600">
              <a:solidFill>
                <a:schemeClr val="dk1"/>
              </a:solidFill>
              <a:latin typeface="Helvetica Neue Light"/>
              <a:ea typeface="Helvetica Neue Light"/>
              <a:cs typeface="Helvetica Neue Light"/>
              <a:sym typeface="Helvetica Neue Light"/>
            </a:endParaRPr>
          </a:p>
        </p:txBody>
      </p:sp>
      <p:pic>
        <p:nvPicPr>
          <p:cNvPr id="957" name="Google Shape;957;p143"/>
          <p:cNvPicPr preferRelativeResize="0"/>
          <p:nvPr/>
        </p:nvPicPr>
        <p:blipFill>
          <a:blip r:embed="rId4">
            <a:alphaModFix/>
          </a:blip>
          <a:stretch>
            <a:fillRect/>
          </a:stretch>
        </p:blipFill>
        <p:spPr>
          <a:xfrm>
            <a:off x="8191500" y="190500"/>
            <a:ext cx="750300" cy="7503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44"/>
          <p:cNvSpPr txBox="1"/>
          <p:nvPr/>
        </p:nvSpPr>
        <p:spPr>
          <a:xfrm>
            <a:off x="1393950" y="192625"/>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sz="3600" i="1">
                <a:solidFill>
                  <a:schemeClr val="dk1"/>
                </a:solidFill>
                <a:latin typeface="Anton"/>
                <a:ea typeface="Anton"/>
                <a:cs typeface="Anton"/>
                <a:sym typeface="Anton"/>
              </a:rPr>
              <a:t>ARROW FUNCTION</a:t>
            </a:r>
            <a:endParaRPr sz="3600" i="1">
              <a:solidFill>
                <a:schemeClr val="dk1"/>
              </a:solidFill>
              <a:latin typeface="Anton"/>
              <a:ea typeface="Anton"/>
              <a:cs typeface="Anton"/>
              <a:sym typeface="Anton"/>
            </a:endParaRPr>
          </a:p>
          <a:p>
            <a:pPr marL="0" lvl="0" indent="0" algn="just" rtl="0">
              <a:lnSpc>
                <a:spcPct val="150000"/>
              </a:lnSpc>
              <a:spcBef>
                <a:spcPts val="0"/>
              </a:spcBef>
              <a:spcAft>
                <a:spcPts val="0"/>
              </a:spcAft>
              <a:buClr>
                <a:schemeClr val="dk1"/>
              </a:buClr>
              <a:buSzPts val="1100"/>
              <a:buFont typeface="Arial"/>
              <a:buNone/>
            </a:pPr>
            <a:endParaRPr sz="3600" i="1">
              <a:solidFill>
                <a:schemeClr val="dk1"/>
              </a:solidFill>
              <a:latin typeface="Anton"/>
              <a:ea typeface="Anton"/>
              <a:cs typeface="Anton"/>
              <a:sym typeface="Anton"/>
            </a:endParaRPr>
          </a:p>
          <a:p>
            <a:pPr marL="0" lvl="0" indent="0" algn="just" rtl="0">
              <a:lnSpc>
                <a:spcPct val="150000"/>
              </a:lnSpc>
              <a:spcBef>
                <a:spcPts val="1100"/>
              </a:spcBef>
              <a:spcAft>
                <a:spcPts val="1100"/>
              </a:spcAft>
              <a:buClr>
                <a:schemeClr val="dk1"/>
              </a:buClr>
              <a:buSzPts val="1100"/>
              <a:buFont typeface="Arial"/>
              <a:buNone/>
            </a:pPr>
            <a:endParaRPr sz="3600" i="1">
              <a:solidFill>
                <a:schemeClr val="dk1"/>
              </a:solidFill>
              <a:latin typeface="Anton"/>
              <a:ea typeface="Anton"/>
              <a:cs typeface="Anton"/>
              <a:sym typeface="Anton"/>
            </a:endParaRPr>
          </a:p>
        </p:txBody>
      </p:sp>
      <p:pic>
        <p:nvPicPr>
          <p:cNvPr id="963" name="Google Shape;963;p144"/>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964" name="Google Shape;964;p144"/>
          <p:cNvGraphicFramePr/>
          <p:nvPr/>
        </p:nvGraphicFramePr>
        <p:xfrm>
          <a:off x="774538" y="2479075"/>
          <a:ext cx="3000000" cy="3000000"/>
        </p:xfrm>
        <a:graphic>
          <a:graphicData uri="http://schemas.openxmlformats.org/drawingml/2006/table">
            <a:tbl>
              <a:tblPr>
                <a:noFill/>
                <a:tableStyleId>{59F59028-6CD9-4B71-AD41-A5B0DF8FAB72}</a:tableStyleId>
              </a:tblPr>
              <a:tblGrid>
                <a:gridCol w="7594900">
                  <a:extLst>
                    <a:ext uri="{9D8B030D-6E8A-4147-A177-3AD203B41FA5}">
                      <a16:colId xmlns:a16="http://schemas.microsoft.com/office/drawing/2014/main" val="20000"/>
                    </a:ext>
                  </a:extLst>
                </a:gridCol>
              </a:tblGrid>
              <a:tr h="2073525">
                <a:tc>
                  <a:txBody>
                    <a:bodyPr/>
                    <a:lstStyle/>
                    <a:p>
                      <a:pPr marL="0" lvl="0" indent="0" algn="l" rtl="0">
                        <a:lnSpc>
                          <a:spcPct val="135714"/>
                        </a:lnSpc>
                        <a:spcBef>
                          <a:spcPts val="0"/>
                        </a:spcBef>
                        <a:spcAft>
                          <a:spcPts val="0"/>
                        </a:spcAft>
                        <a:buNone/>
                      </a:pPr>
                      <a:r>
                        <a:rPr lang="en-GB" sz="1250">
                          <a:solidFill>
                            <a:srgbClr val="569CD6"/>
                          </a:solidFill>
                          <a:latin typeface="Courier New"/>
                          <a:ea typeface="Courier New"/>
                          <a:cs typeface="Courier New"/>
                          <a:sym typeface="Courier New"/>
                        </a:rPr>
                        <a:t>const</a:t>
                      </a:r>
                      <a:r>
                        <a:rPr lang="en-GB" sz="1250">
                          <a:solidFill>
                            <a:srgbClr val="D4D4D4"/>
                          </a:solidFill>
                          <a:latin typeface="Courier New"/>
                          <a:ea typeface="Courier New"/>
                          <a:cs typeface="Courier New"/>
                          <a:sym typeface="Courier New"/>
                        </a:rPr>
                        <a:t> </a:t>
                      </a:r>
                      <a:r>
                        <a:rPr lang="en-GB" sz="1250">
                          <a:solidFill>
                            <a:srgbClr val="4FC1FF"/>
                          </a:solidFill>
                          <a:latin typeface="Courier New"/>
                          <a:ea typeface="Courier New"/>
                          <a:cs typeface="Courier New"/>
                          <a:sym typeface="Courier New"/>
                        </a:rPr>
                        <a:t>duplicado</a:t>
                      </a:r>
                      <a:r>
                        <a:rPr lang="en-GB" sz="1250">
                          <a:solidFill>
                            <a:srgbClr val="D4D4D4"/>
                          </a:solidFill>
                          <a:latin typeface="Courier New"/>
                          <a:ea typeface="Courier New"/>
                          <a:cs typeface="Courier New"/>
                          <a:sym typeface="Courier New"/>
                        </a:rPr>
                        <a:t> = []</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DCDCAA"/>
                          </a:solidFill>
                          <a:latin typeface="Courier New"/>
                          <a:ea typeface="Courier New"/>
                          <a:cs typeface="Courier New"/>
                          <a:sym typeface="Courier New"/>
                        </a:rPr>
                        <a:t>porCadaUno</a:t>
                      </a:r>
                      <a:r>
                        <a:rPr lang="en-GB" sz="1250">
                          <a:solidFill>
                            <a:srgbClr val="D4D4D4"/>
                          </a:solidFill>
                          <a:latin typeface="Courier New"/>
                          <a:ea typeface="Courier New"/>
                          <a:cs typeface="Courier New"/>
                          <a:sym typeface="Courier New"/>
                        </a:rPr>
                        <a:t>(</a:t>
                      </a:r>
                      <a:r>
                        <a:rPr lang="en-GB" sz="1250">
                          <a:solidFill>
                            <a:srgbClr val="4FC1FF"/>
                          </a:solidFill>
                          <a:latin typeface="Courier New"/>
                          <a:ea typeface="Courier New"/>
                          <a:cs typeface="Courier New"/>
                          <a:sym typeface="Courier New"/>
                        </a:rPr>
                        <a:t>numeros</a:t>
                      </a:r>
                      <a:r>
                        <a:rPr lang="en-GB" sz="1250">
                          <a:solidFill>
                            <a:srgbClr val="D4D4D4"/>
                          </a:solidFill>
                          <a:latin typeface="Courier New"/>
                          <a:ea typeface="Courier New"/>
                          <a:cs typeface="Courier New"/>
                          <a:sym typeface="Courier New"/>
                        </a:rPr>
                        <a:t>, (</a:t>
                      </a:r>
                      <a:r>
                        <a:rPr lang="en-GB" sz="1250">
                          <a:solidFill>
                            <a:srgbClr val="9CDCFE"/>
                          </a:solidFill>
                          <a:latin typeface="Courier New"/>
                          <a:ea typeface="Courier New"/>
                          <a:cs typeface="Courier New"/>
                          <a:sym typeface="Courier New"/>
                        </a:rPr>
                        <a:t>el</a:t>
                      </a:r>
                      <a:r>
                        <a:rPr lang="en-GB" sz="1250">
                          <a:solidFill>
                            <a:srgbClr val="D4D4D4"/>
                          </a:solidFill>
                          <a:latin typeface="Courier New"/>
                          <a:ea typeface="Courier New"/>
                          <a:cs typeface="Courier New"/>
                          <a:sym typeface="Courier New"/>
                        </a:rPr>
                        <a:t>)</a:t>
                      </a:r>
                      <a:r>
                        <a:rPr lang="en-GB" sz="1250">
                          <a:solidFill>
                            <a:srgbClr val="569CD6"/>
                          </a:solidFill>
                          <a:latin typeface="Courier New"/>
                          <a:ea typeface="Courier New"/>
                          <a:cs typeface="Courier New"/>
                          <a:sym typeface="Courier New"/>
                        </a:rPr>
                        <a:t>=&gt;</a:t>
                      </a:r>
                      <a:r>
                        <a:rPr lang="en-GB"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D4D4D4"/>
                          </a:solidFill>
                          <a:latin typeface="Courier New"/>
                          <a:ea typeface="Courier New"/>
                          <a:cs typeface="Courier New"/>
                          <a:sym typeface="Courier New"/>
                        </a:rPr>
                        <a:t>    </a:t>
                      </a:r>
                      <a:r>
                        <a:rPr lang="en-GB" sz="1250">
                          <a:solidFill>
                            <a:srgbClr val="4FC1FF"/>
                          </a:solidFill>
                          <a:latin typeface="Courier New"/>
                          <a:ea typeface="Courier New"/>
                          <a:cs typeface="Courier New"/>
                          <a:sym typeface="Courier New"/>
                        </a:rPr>
                        <a:t>duplicado</a:t>
                      </a:r>
                      <a:r>
                        <a:rPr lang="en-GB" sz="1250">
                          <a:solidFill>
                            <a:srgbClr val="D4D4D4"/>
                          </a:solidFill>
                          <a:latin typeface="Courier New"/>
                          <a:ea typeface="Courier New"/>
                          <a:cs typeface="Courier New"/>
                          <a:sym typeface="Courier New"/>
                        </a:rPr>
                        <a:t>.</a:t>
                      </a:r>
                      <a:r>
                        <a:rPr lang="en-GB" sz="1250">
                          <a:solidFill>
                            <a:srgbClr val="DCDCAA"/>
                          </a:solidFill>
                          <a:latin typeface="Courier New"/>
                          <a:ea typeface="Courier New"/>
                          <a:cs typeface="Courier New"/>
                          <a:sym typeface="Courier New"/>
                        </a:rPr>
                        <a:t>push</a:t>
                      </a:r>
                      <a:r>
                        <a:rPr lang="en-GB" sz="1250">
                          <a:solidFill>
                            <a:srgbClr val="D4D4D4"/>
                          </a:solidFill>
                          <a:latin typeface="Courier New"/>
                          <a:ea typeface="Courier New"/>
                          <a:cs typeface="Courier New"/>
                          <a:sym typeface="Courier New"/>
                        </a:rPr>
                        <a:t>(</a:t>
                      </a:r>
                      <a:r>
                        <a:rPr lang="en-GB" sz="1250">
                          <a:solidFill>
                            <a:srgbClr val="9CDCFE"/>
                          </a:solidFill>
                          <a:latin typeface="Courier New"/>
                          <a:ea typeface="Courier New"/>
                          <a:cs typeface="Courier New"/>
                          <a:sym typeface="Courier New"/>
                        </a:rPr>
                        <a:t>el</a:t>
                      </a:r>
                      <a:r>
                        <a:rPr lang="en-GB" sz="1250">
                          <a:solidFill>
                            <a:srgbClr val="D4D4D4"/>
                          </a:solidFill>
                          <a:latin typeface="Courier New"/>
                          <a:ea typeface="Courier New"/>
                          <a:cs typeface="Courier New"/>
                          <a:sym typeface="Courier New"/>
                        </a:rPr>
                        <a:t> * </a:t>
                      </a:r>
                      <a:r>
                        <a:rPr lang="en-GB" sz="1250">
                          <a:solidFill>
                            <a:srgbClr val="B5CEA8"/>
                          </a:solidFill>
                          <a:latin typeface="Courier New"/>
                          <a:ea typeface="Courier New"/>
                          <a:cs typeface="Courier New"/>
                          <a:sym typeface="Courier New"/>
                        </a:rPr>
                        <a:t>2</a:t>
                      </a:r>
                      <a:r>
                        <a:rPr lang="en-GB"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9CDCFE"/>
                          </a:solidFill>
                          <a:latin typeface="Courier New"/>
                          <a:ea typeface="Courier New"/>
                          <a:cs typeface="Courier New"/>
                          <a:sym typeface="Courier New"/>
                        </a:rPr>
                        <a:t>console</a:t>
                      </a:r>
                      <a:r>
                        <a:rPr lang="en-GB" sz="1250">
                          <a:solidFill>
                            <a:srgbClr val="D4D4D4"/>
                          </a:solidFill>
                          <a:latin typeface="Courier New"/>
                          <a:ea typeface="Courier New"/>
                          <a:cs typeface="Courier New"/>
                          <a:sym typeface="Courier New"/>
                        </a:rPr>
                        <a:t>.</a:t>
                      </a:r>
                      <a:r>
                        <a:rPr lang="en-GB" sz="1250">
                          <a:solidFill>
                            <a:srgbClr val="DCDCAA"/>
                          </a:solidFill>
                          <a:latin typeface="Courier New"/>
                          <a:ea typeface="Courier New"/>
                          <a:cs typeface="Courier New"/>
                          <a:sym typeface="Courier New"/>
                        </a:rPr>
                        <a:t>log</a:t>
                      </a:r>
                      <a:r>
                        <a:rPr lang="en-GB" sz="1250">
                          <a:solidFill>
                            <a:srgbClr val="D4D4D4"/>
                          </a:solidFill>
                          <a:latin typeface="Courier New"/>
                          <a:ea typeface="Courier New"/>
                          <a:cs typeface="Courier New"/>
                          <a:sym typeface="Courier New"/>
                        </a:rPr>
                        <a:t>(</a:t>
                      </a:r>
                      <a:r>
                        <a:rPr lang="en-GB" sz="1250">
                          <a:solidFill>
                            <a:srgbClr val="4FC1FF"/>
                          </a:solidFill>
                          <a:latin typeface="Courier New"/>
                          <a:ea typeface="Courier New"/>
                          <a:cs typeface="Courier New"/>
                          <a:sym typeface="Courier New"/>
                        </a:rPr>
                        <a:t>duplicado</a:t>
                      </a:r>
                      <a:r>
                        <a:rPr lang="en-GB" sz="1250">
                          <a:solidFill>
                            <a:srgbClr val="D4D4D4"/>
                          </a:solidFill>
                          <a:latin typeface="Courier New"/>
                          <a:ea typeface="Courier New"/>
                          <a:cs typeface="Courier New"/>
                          <a:sym typeface="Courier New"/>
                        </a:rPr>
                        <a:t>) </a:t>
                      </a:r>
                      <a:r>
                        <a:rPr lang="en-GB" sz="1250">
                          <a:solidFill>
                            <a:srgbClr val="6A9955"/>
                          </a:solidFill>
                          <a:latin typeface="Courier New"/>
                          <a:ea typeface="Courier New"/>
                          <a:cs typeface="Courier New"/>
                          <a:sym typeface="Courier New"/>
                        </a:rPr>
                        <a:t>// [2, 4, 6, 8]</a:t>
                      </a:r>
                      <a:endParaRPr sz="1450">
                        <a:solidFill>
                          <a:srgbClr val="569CD6"/>
                        </a:solidFill>
                        <a:latin typeface="Courier New"/>
                        <a:ea typeface="Courier New"/>
                        <a:cs typeface="Courier New"/>
                        <a:sym typeface="Courier New"/>
                      </a:endParaRPr>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sp>
        <p:nvSpPr>
          <p:cNvPr id="965" name="Google Shape;965;p144"/>
          <p:cNvSpPr txBox="1"/>
          <p:nvPr/>
        </p:nvSpPr>
        <p:spPr>
          <a:xfrm>
            <a:off x="774550" y="1028050"/>
            <a:ext cx="7664400" cy="12087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Es usual definir la función directamente sobre el parámetro como una función anónima, aprovechando la sintaxis de </a:t>
            </a:r>
            <a:r>
              <a:rPr lang="en-GB" sz="1800" b="1">
                <a:solidFill>
                  <a:schemeClr val="dk1"/>
                </a:solidFill>
                <a:latin typeface="Helvetica Neue"/>
                <a:ea typeface="Helvetica Neue"/>
                <a:cs typeface="Helvetica Neue"/>
                <a:sym typeface="Helvetica Neue"/>
              </a:rPr>
              <a:t>arrow function</a:t>
            </a:r>
            <a:r>
              <a:rPr lang="en-GB"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Esto permite definir </a:t>
            </a:r>
            <a:r>
              <a:rPr lang="en-GB" sz="1800">
                <a:solidFill>
                  <a:schemeClr val="dk1"/>
                </a:solidFill>
                <a:highlight>
                  <a:srgbClr val="EF89D2"/>
                </a:highlight>
                <a:latin typeface="Helvetica Neue Light"/>
                <a:ea typeface="Helvetica Neue Light"/>
                <a:cs typeface="Helvetica Neue Light"/>
                <a:sym typeface="Helvetica Neue Light"/>
              </a:rPr>
              <a:t>acciones más dinámicas.</a:t>
            </a:r>
            <a:endParaRPr sz="1800">
              <a:solidFill>
                <a:schemeClr val="dk1"/>
              </a:solidFill>
              <a:highlight>
                <a:srgbClr val="EF89D2"/>
              </a:highlight>
              <a:latin typeface="Helvetica Neue Light"/>
              <a:ea typeface="Helvetica Neue Light"/>
              <a:cs typeface="Helvetica Neue Light"/>
              <a:sym typeface="Helvetica Neue Light"/>
            </a:endParaRPr>
          </a:p>
          <a:p>
            <a:pPr marL="0" lvl="0" indent="0" algn="ctr" rtl="0">
              <a:lnSpc>
                <a:spcPct val="150000"/>
              </a:lnSpc>
              <a:spcBef>
                <a:spcPts val="0"/>
              </a:spcBef>
              <a:spcAft>
                <a:spcPts val="0"/>
              </a:spcAft>
              <a:buNone/>
            </a:pPr>
            <a:endParaRPr sz="1600">
              <a:solidFill>
                <a:schemeClr val="dk1"/>
              </a:solidFill>
              <a:latin typeface="Helvetica Neue Light"/>
              <a:ea typeface="Helvetica Neue Light"/>
              <a:cs typeface="Helvetica Neue Light"/>
              <a:sym typeface="Helvetica Neue Light"/>
            </a:endParaRPr>
          </a:p>
        </p:txBody>
      </p:sp>
      <p:pic>
        <p:nvPicPr>
          <p:cNvPr id="966" name="Google Shape;966;p144"/>
          <p:cNvPicPr preferRelativeResize="0"/>
          <p:nvPr/>
        </p:nvPicPr>
        <p:blipFill>
          <a:blip r:embed="rId4">
            <a:alphaModFix/>
          </a:blip>
          <a:stretch>
            <a:fillRect/>
          </a:stretch>
        </p:blipFill>
        <p:spPr>
          <a:xfrm>
            <a:off x="8191500" y="190500"/>
            <a:ext cx="750300" cy="7503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0"/>
        <p:cNvGrpSpPr/>
        <p:nvPr/>
      </p:nvGrpSpPr>
      <p:grpSpPr>
        <a:xfrm>
          <a:off x="0" y="0"/>
          <a:ext cx="0" cy="0"/>
          <a:chOff x="0" y="0"/>
          <a:chExt cx="0" cy="0"/>
        </a:xfrm>
      </p:grpSpPr>
      <p:sp>
        <p:nvSpPr>
          <p:cNvPr id="971" name="Google Shape;971;p145"/>
          <p:cNvSpPr txBox="1"/>
          <p:nvPr/>
        </p:nvSpPr>
        <p:spPr>
          <a:xfrm>
            <a:off x="1398000" y="2139600"/>
            <a:ext cx="6348000" cy="9891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1100"/>
              </a:spcAft>
              <a:buNone/>
            </a:pPr>
            <a:r>
              <a:rPr lang="en-GB" sz="3600" i="1">
                <a:solidFill>
                  <a:srgbClr val="E0FF00"/>
                </a:solidFill>
                <a:latin typeface="Anton"/>
                <a:ea typeface="Anton"/>
                <a:cs typeface="Anton"/>
                <a:sym typeface="Anton"/>
              </a:rPr>
              <a:t>MÉTODOS DE BÚSQUEDA Y TRANSFORMACIÓN</a:t>
            </a:r>
            <a:endParaRPr sz="3600" i="1">
              <a:solidFill>
                <a:srgbClr val="E0FF00"/>
              </a:solidFill>
              <a:latin typeface="Anton"/>
              <a:ea typeface="Anton"/>
              <a:cs typeface="Anton"/>
              <a:sym typeface="Anton"/>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975"/>
        <p:cNvGrpSpPr/>
        <p:nvPr/>
      </p:nvGrpSpPr>
      <p:grpSpPr>
        <a:xfrm>
          <a:off x="0" y="0"/>
          <a:ext cx="0" cy="0"/>
          <a:chOff x="0" y="0"/>
          <a:chExt cx="0" cy="0"/>
        </a:xfrm>
      </p:grpSpPr>
      <p:pic>
        <p:nvPicPr>
          <p:cNvPr id="976" name="Google Shape;976;p1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77" name="Google Shape;977;p146"/>
          <p:cNvSpPr txBox="1"/>
          <p:nvPr/>
        </p:nvSpPr>
        <p:spPr>
          <a:xfrm>
            <a:off x="885000" y="1817375"/>
            <a:ext cx="7374000" cy="23778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Javascript incorpora nativamente varias funciones de orden superior. Existen métodos para operar sobre arrays que trabajan con esta lógica. </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0"/>
              </a:spcAft>
              <a:buNone/>
            </a:pPr>
            <a:r>
              <a:rPr lang="en-GB" sz="1800">
                <a:solidFill>
                  <a:schemeClr val="dk1"/>
                </a:solidFill>
                <a:latin typeface="Helvetica Neue Light"/>
                <a:ea typeface="Helvetica Neue Light"/>
                <a:cs typeface="Helvetica Neue Light"/>
                <a:sym typeface="Helvetica Neue Light"/>
              </a:rPr>
              <a:t>Los siguientes, funcionan siempre </a:t>
            </a:r>
            <a:r>
              <a:rPr lang="en-GB" sz="1800" b="1">
                <a:solidFill>
                  <a:schemeClr val="dk1"/>
                </a:solidFill>
                <a:latin typeface="Helvetica Neue"/>
                <a:ea typeface="Helvetica Neue"/>
                <a:cs typeface="Helvetica Neue"/>
                <a:sym typeface="Helvetica Neue"/>
              </a:rPr>
              <a:t>iterando </a:t>
            </a:r>
            <a:r>
              <a:rPr lang="en-GB" sz="1800">
                <a:solidFill>
                  <a:schemeClr val="dk1"/>
                </a:solidFill>
                <a:latin typeface="Helvetica Neue Light"/>
                <a:ea typeface="Helvetica Neue Light"/>
                <a:cs typeface="Helvetica Neue Light"/>
                <a:sym typeface="Helvetica Neue Light"/>
              </a:rPr>
              <a:t>sobre el array correspondiente. Reciben una </a:t>
            </a:r>
            <a:r>
              <a:rPr lang="en-GB" sz="1800" b="1">
                <a:solidFill>
                  <a:schemeClr val="dk1"/>
                </a:solidFill>
                <a:latin typeface="Helvetica Neue"/>
                <a:ea typeface="Helvetica Neue"/>
                <a:cs typeface="Helvetica Neue"/>
                <a:sym typeface="Helvetica Neue"/>
              </a:rPr>
              <a:t>función por parámetro</a:t>
            </a:r>
            <a:r>
              <a:rPr lang="en-GB" sz="1800">
                <a:solidFill>
                  <a:schemeClr val="dk1"/>
                </a:solidFill>
                <a:latin typeface="Helvetica Neue Light"/>
                <a:ea typeface="Helvetica Neue Light"/>
                <a:cs typeface="Helvetica Neue Light"/>
                <a:sym typeface="Helvetica Neue Light"/>
              </a:rPr>
              <a:t>, la cual recibe a la vez el elemento del array que se está iterando. </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1100"/>
              </a:spcAft>
              <a:buNone/>
            </a:pPr>
            <a:endParaRPr sz="1700">
              <a:solidFill>
                <a:schemeClr val="dk1"/>
              </a:solidFill>
              <a:latin typeface="Helvetica Neue Light"/>
              <a:ea typeface="Helvetica Neue Light"/>
              <a:cs typeface="Helvetica Neue Light"/>
              <a:sym typeface="Helvetica Neue Light"/>
            </a:endParaRPr>
          </a:p>
        </p:txBody>
      </p:sp>
      <p:pic>
        <p:nvPicPr>
          <p:cNvPr id="978" name="Google Shape;978;p146"/>
          <p:cNvPicPr preferRelativeResize="0"/>
          <p:nvPr/>
        </p:nvPicPr>
        <p:blipFill>
          <a:blip r:embed="rId4">
            <a:alphaModFix/>
          </a:blip>
          <a:stretch>
            <a:fillRect/>
          </a:stretch>
        </p:blipFill>
        <p:spPr>
          <a:xfrm>
            <a:off x="4074500" y="632825"/>
            <a:ext cx="995000" cy="995000"/>
          </a:xfrm>
          <a:prstGeom prst="rect">
            <a:avLst/>
          </a:prstGeom>
          <a:noFill/>
          <a:ln>
            <a:noFill/>
          </a:ln>
        </p:spPr>
      </p:pic>
      <p:pic>
        <p:nvPicPr>
          <p:cNvPr id="979" name="Google Shape;979;p146"/>
          <p:cNvPicPr preferRelativeResize="0"/>
          <p:nvPr/>
        </p:nvPicPr>
        <p:blipFill rotWithShape="1">
          <a:blip r:embed="rId5">
            <a:alphaModFix/>
          </a:blip>
          <a:srcRect/>
          <a:stretch/>
        </p:blipFill>
        <p:spPr>
          <a:xfrm>
            <a:off x="7509837" y="0"/>
            <a:ext cx="1634174" cy="639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cxnSp>
        <p:nvCxnSpPr>
          <p:cNvPr id="984" name="Google Shape;984;p147"/>
          <p:cNvCxnSpPr/>
          <p:nvPr/>
        </p:nvCxnSpPr>
        <p:spPr>
          <a:xfrm>
            <a:off x="652661" y="2286561"/>
            <a:ext cx="7953000" cy="0"/>
          </a:xfrm>
          <a:prstGeom prst="straightConnector1">
            <a:avLst/>
          </a:prstGeom>
          <a:noFill/>
          <a:ln w="19050" cap="flat" cmpd="sng">
            <a:solidFill>
              <a:srgbClr val="EF89D2"/>
            </a:solidFill>
            <a:prstDash val="dash"/>
            <a:round/>
            <a:headEnd type="none" w="med" len="med"/>
            <a:tailEnd type="none" w="med" len="med"/>
          </a:ln>
        </p:spPr>
      </p:cxnSp>
      <p:pic>
        <p:nvPicPr>
          <p:cNvPr id="985" name="Google Shape;985;p1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86" name="Google Shape;986;p147"/>
          <p:cNvSpPr txBox="1"/>
          <p:nvPr/>
        </p:nvSpPr>
        <p:spPr>
          <a:xfrm>
            <a:off x="1393950" y="3523875"/>
            <a:ext cx="6356100" cy="86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100"/>
              </a:spcAft>
              <a:buNone/>
            </a:pPr>
            <a:r>
              <a:rPr lang="en-GB" sz="1800">
                <a:solidFill>
                  <a:schemeClr val="dk1"/>
                </a:solidFill>
                <a:latin typeface="Helvetica Neue Light"/>
                <a:ea typeface="Helvetica Neue Light"/>
                <a:cs typeface="Helvetica Neue Light"/>
                <a:sym typeface="Helvetica Neue Light"/>
              </a:rPr>
              <a:t>Cada uno de estos métodos están pensados para solucionar </a:t>
            </a:r>
            <a:r>
              <a:rPr lang="en-GB" sz="1800" b="1">
                <a:solidFill>
                  <a:schemeClr val="dk1"/>
                </a:solidFill>
                <a:latin typeface="Helvetica Neue"/>
                <a:ea typeface="Helvetica Neue"/>
                <a:cs typeface="Helvetica Neue"/>
                <a:sym typeface="Helvetica Neue"/>
              </a:rPr>
              <a:t>problemas recurrentes</a:t>
            </a:r>
            <a:r>
              <a:rPr lang="en-GB" sz="1800">
                <a:solidFill>
                  <a:schemeClr val="dk1"/>
                </a:solidFill>
                <a:latin typeface="Helvetica Neue Light"/>
                <a:ea typeface="Helvetica Neue Light"/>
                <a:cs typeface="Helvetica Neue Light"/>
                <a:sym typeface="Helvetica Neue Light"/>
              </a:rPr>
              <a:t> con los arrays.</a:t>
            </a:r>
            <a:endParaRPr sz="1800">
              <a:solidFill>
                <a:schemeClr val="dk1"/>
              </a:solidFill>
              <a:latin typeface="Helvetica Neue Light"/>
              <a:ea typeface="Helvetica Neue Light"/>
              <a:cs typeface="Helvetica Neue Light"/>
              <a:sym typeface="Helvetica Neue Light"/>
            </a:endParaRPr>
          </a:p>
        </p:txBody>
      </p:sp>
      <p:pic>
        <p:nvPicPr>
          <p:cNvPr id="987" name="Google Shape;987;p147"/>
          <p:cNvPicPr preferRelativeResize="0"/>
          <p:nvPr/>
        </p:nvPicPr>
        <p:blipFill>
          <a:blip r:embed="rId4">
            <a:alphaModFix/>
          </a:blip>
          <a:stretch>
            <a:fillRect/>
          </a:stretch>
        </p:blipFill>
        <p:spPr>
          <a:xfrm>
            <a:off x="8335450" y="134300"/>
            <a:ext cx="701100" cy="701100"/>
          </a:xfrm>
          <a:prstGeom prst="rect">
            <a:avLst/>
          </a:prstGeom>
          <a:noFill/>
          <a:ln>
            <a:noFill/>
          </a:ln>
        </p:spPr>
      </p:pic>
      <p:sp>
        <p:nvSpPr>
          <p:cNvPr id="988" name="Google Shape;988;p147"/>
          <p:cNvSpPr txBox="1"/>
          <p:nvPr/>
        </p:nvSpPr>
        <p:spPr>
          <a:xfrm>
            <a:off x="420000" y="2713025"/>
            <a:ext cx="1004700" cy="36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600">
                <a:latin typeface="Helvetica Neue Light"/>
                <a:ea typeface="Helvetica Neue Light"/>
                <a:cs typeface="Helvetica Neue Light"/>
                <a:sym typeface="Helvetica Neue Light"/>
              </a:rPr>
              <a:t>forEach()</a:t>
            </a:r>
            <a:endParaRPr>
              <a:solidFill>
                <a:srgbClr val="000000"/>
              </a:solidFill>
              <a:highlight>
                <a:srgbClr val="FFFFFF"/>
              </a:highlight>
              <a:latin typeface="Helvetica Neue Light"/>
              <a:ea typeface="Helvetica Neue Light"/>
              <a:cs typeface="Helvetica Neue Light"/>
              <a:sym typeface="Helvetica Neue Light"/>
            </a:endParaRPr>
          </a:p>
        </p:txBody>
      </p:sp>
      <p:grpSp>
        <p:nvGrpSpPr>
          <p:cNvPr id="989" name="Google Shape;989;p147"/>
          <p:cNvGrpSpPr/>
          <p:nvPr/>
        </p:nvGrpSpPr>
        <p:grpSpPr>
          <a:xfrm>
            <a:off x="615300" y="1986175"/>
            <a:ext cx="614100" cy="614100"/>
            <a:chOff x="295738" y="1694088"/>
            <a:chExt cx="614100" cy="614100"/>
          </a:xfrm>
        </p:grpSpPr>
        <p:sp>
          <p:nvSpPr>
            <p:cNvPr id="990" name="Google Shape;990;p147"/>
            <p:cNvSpPr/>
            <p:nvPr/>
          </p:nvSpPr>
          <p:spPr>
            <a:xfrm>
              <a:off x="295738" y="1694088"/>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47"/>
            <p:cNvSpPr txBox="1"/>
            <p:nvPr/>
          </p:nvSpPr>
          <p:spPr>
            <a:xfrm>
              <a:off x="409674" y="1730161"/>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grpSp>
      <p:grpSp>
        <p:nvGrpSpPr>
          <p:cNvPr id="992" name="Google Shape;992;p147"/>
          <p:cNvGrpSpPr/>
          <p:nvPr/>
        </p:nvGrpSpPr>
        <p:grpSpPr>
          <a:xfrm>
            <a:off x="1850893" y="1986175"/>
            <a:ext cx="614100" cy="614100"/>
            <a:chOff x="1489168" y="1745975"/>
            <a:chExt cx="614100" cy="614100"/>
          </a:xfrm>
        </p:grpSpPr>
        <p:sp>
          <p:nvSpPr>
            <p:cNvPr id="993" name="Google Shape;993;p147"/>
            <p:cNvSpPr/>
            <p:nvPr/>
          </p:nvSpPr>
          <p:spPr>
            <a:xfrm>
              <a:off x="1489168" y="1745975"/>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0FF00"/>
                </a:solidFill>
              </a:endParaRPr>
            </a:p>
          </p:txBody>
        </p:sp>
        <p:sp>
          <p:nvSpPr>
            <p:cNvPr id="994" name="Google Shape;994;p147"/>
            <p:cNvSpPr txBox="1"/>
            <p:nvPr/>
          </p:nvSpPr>
          <p:spPr>
            <a:xfrm>
              <a:off x="1621925" y="1793039"/>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grpSp>
      <p:grpSp>
        <p:nvGrpSpPr>
          <p:cNvPr id="995" name="Google Shape;995;p147"/>
          <p:cNvGrpSpPr/>
          <p:nvPr/>
        </p:nvGrpSpPr>
        <p:grpSpPr>
          <a:xfrm>
            <a:off x="3086497" y="1986188"/>
            <a:ext cx="614100" cy="614100"/>
            <a:chOff x="2647059" y="1675513"/>
            <a:chExt cx="614100" cy="614100"/>
          </a:xfrm>
        </p:grpSpPr>
        <p:sp>
          <p:nvSpPr>
            <p:cNvPr id="996" name="Google Shape;996;p147"/>
            <p:cNvSpPr/>
            <p:nvPr/>
          </p:nvSpPr>
          <p:spPr>
            <a:xfrm>
              <a:off x="2647059" y="1675513"/>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0FF00"/>
                </a:solidFill>
              </a:endParaRPr>
            </a:p>
          </p:txBody>
        </p:sp>
        <p:sp>
          <p:nvSpPr>
            <p:cNvPr id="997" name="Google Shape;997;p147"/>
            <p:cNvSpPr txBox="1"/>
            <p:nvPr/>
          </p:nvSpPr>
          <p:spPr>
            <a:xfrm>
              <a:off x="2779807" y="1730208"/>
              <a:ext cx="2703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grpSp>
      <p:grpSp>
        <p:nvGrpSpPr>
          <p:cNvPr id="998" name="Google Shape;998;p147"/>
          <p:cNvGrpSpPr/>
          <p:nvPr/>
        </p:nvGrpSpPr>
        <p:grpSpPr>
          <a:xfrm>
            <a:off x="4322097" y="1986175"/>
            <a:ext cx="614100" cy="614100"/>
            <a:chOff x="3944747" y="1625388"/>
            <a:chExt cx="614100" cy="614100"/>
          </a:xfrm>
        </p:grpSpPr>
        <p:sp>
          <p:nvSpPr>
            <p:cNvPr id="999" name="Google Shape;999;p147"/>
            <p:cNvSpPr/>
            <p:nvPr/>
          </p:nvSpPr>
          <p:spPr>
            <a:xfrm>
              <a:off x="3944747" y="1625388"/>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0FF00"/>
                </a:solidFill>
              </a:endParaRPr>
            </a:p>
          </p:txBody>
        </p:sp>
        <p:sp>
          <p:nvSpPr>
            <p:cNvPr id="1000" name="Google Shape;1000;p147"/>
            <p:cNvSpPr txBox="1"/>
            <p:nvPr/>
          </p:nvSpPr>
          <p:spPr>
            <a:xfrm>
              <a:off x="4077495" y="1700033"/>
              <a:ext cx="2703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grpSp>
      <p:sp>
        <p:nvSpPr>
          <p:cNvPr id="1001" name="Google Shape;1001;p147"/>
          <p:cNvSpPr txBox="1"/>
          <p:nvPr/>
        </p:nvSpPr>
        <p:spPr>
          <a:xfrm>
            <a:off x="3043000" y="2713025"/>
            <a:ext cx="701100" cy="44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600">
                <a:latin typeface="Helvetica Neue Light"/>
                <a:ea typeface="Helvetica Neue Light"/>
                <a:cs typeface="Helvetica Neue Light"/>
                <a:sym typeface="Helvetica Neue Light"/>
              </a:rPr>
              <a:t>filter()</a:t>
            </a:r>
            <a:endParaRPr>
              <a:latin typeface="Helvetica Neue Light"/>
              <a:ea typeface="Helvetica Neue Light"/>
              <a:cs typeface="Helvetica Neue Light"/>
              <a:sym typeface="Helvetica Neue Light"/>
            </a:endParaRPr>
          </a:p>
        </p:txBody>
      </p:sp>
      <p:sp>
        <p:nvSpPr>
          <p:cNvPr id="1002" name="Google Shape;1002;p147"/>
          <p:cNvSpPr txBox="1"/>
          <p:nvPr/>
        </p:nvSpPr>
        <p:spPr>
          <a:xfrm>
            <a:off x="4278588" y="2713025"/>
            <a:ext cx="776100" cy="44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600">
                <a:latin typeface="Helvetica Neue Light"/>
                <a:ea typeface="Helvetica Neue Light"/>
                <a:cs typeface="Helvetica Neue Light"/>
                <a:sym typeface="Helvetica Neue Light"/>
              </a:rPr>
              <a:t>some()</a:t>
            </a:r>
            <a:endParaRPr sz="1600">
              <a:solidFill>
                <a:srgbClr val="000000"/>
              </a:solidFill>
              <a:latin typeface="Helvetica Neue Light"/>
              <a:ea typeface="Helvetica Neue Light"/>
              <a:cs typeface="Helvetica Neue Light"/>
              <a:sym typeface="Helvetica Neue Light"/>
            </a:endParaRPr>
          </a:p>
        </p:txBody>
      </p:sp>
      <p:grpSp>
        <p:nvGrpSpPr>
          <p:cNvPr id="1003" name="Google Shape;1003;p147"/>
          <p:cNvGrpSpPr/>
          <p:nvPr/>
        </p:nvGrpSpPr>
        <p:grpSpPr>
          <a:xfrm>
            <a:off x="6793309" y="1986188"/>
            <a:ext cx="614100" cy="614100"/>
            <a:chOff x="6695547" y="1701813"/>
            <a:chExt cx="614100" cy="614100"/>
          </a:xfrm>
        </p:grpSpPr>
        <p:sp>
          <p:nvSpPr>
            <p:cNvPr id="1004" name="Google Shape;1004;p147"/>
            <p:cNvSpPr/>
            <p:nvPr/>
          </p:nvSpPr>
          <p:spPr>
            <a:xfrm>
              <a:off x="6695547" y="1701813"/>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0FF00"/>
                </a:solidFill>
              </a:endParaRPr>
            </a:p>
          </p:txBody>
        </p:sp>
        <p:sp>
          <p:nvSpPr>
            <p:cNvPr id="1005" name="Google Shape;1005;p147"/>
            <p:cNvSpPr txBox="1"/>
            <p:nvPr/>
          </p:nvSpPr>
          <p:spPr>
            <a:xfrm>
              <a:off x="6828295" y="1756508"/>
              <a:ext cx="2703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6</a:t>
              </a:r>
              <a:endParaRPr sz="2400">
                <a:latin typeface="Helvetica Neue Light"/>
                <a:ea typeface="Helvetica Neue Light"/>
                <a:cs typeface="Helvetica Neue Light"/>
                <a:sym typeface="Helvetica Neue Light"/>
              </a:endParaRPr>
            </a:p>
          </p:txBody>
        </p:sp>
      </p:grpSp>
      <p:grpSp>
        <p:nvGrpSpPr>
          <p:cNvPr id="1006" name="Google Shape;1006;p147"/>
          <p:cNvGrpSpPr/>
          <p:nvPr/>
        </p:nvGrpSpPr>
        <p:grpSpPr>
          <a:xfrm>
            <a:off x="8028909" y="1986200"/>
            <a:ext cx="614100" cy="614100"/>
            <a:chOff x="8068697" y="1701813"/>
            <a:chExt cx="614100" cy="614100"/>
          </a:xfrm>
        </p:grpSpPr>
        <p:sp>
          <p:nvSpPr>
            <p:cNvPr id="1007" name="Google Shape;1007;p147"/>
            <p:cNvSpPr/>
            <p:nvPr/>
          </p:nvSpPr>
          <p:spPr>
            <a:xfrm>
              <a:off x="8068697" y="1701813"/>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0FF00"/>
                </a:solidFill>
              </a:endParaRPr>
            </a:p>
          </p:txBody>
        </p:sp>
        <p:sp>
          <p:nvSpPr>
            <p:cNvPr id="1008" name="Google Shape;1008;p147"/>
            <p:cNvSpPr txBox="1"/>
            <p:nvPr/>
          </p:nvSpPr>
          <p:spPr>
            <a:xfrm>
              <a:off x="8201445" y="1776458"/>
              <a:ext cx="2703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7</a:t>
              </a:r>
              <a:endParaRPr sz="2400">
                <a:latin typeface="Helvetica Neue Light"/>
                <a:ea typeface="Helvetica Neue Light"/>
                <a:cs typeface="Helvetica Neue Light"/>
                <a:sym typeface="Helvetica Neue Light"/>
              </a:endParaRPr>
            </a:p>
          </p:txBody>
        </p:sp>
      </p:grpSp>
      <p:sp>
        <p:nvSpPr>
          <p:cNvPr id="1009" name="Google Shape;1009;p147"/>
          <p:cNvSpPr txBox="1"/>
          <p:nvPr/>
        </p:nvSpPr>
        <p:spPr>
          <a:xfrm>
            <a:off x="1807400" y="2713025"/>
            <a:ext cx="701100" cy="44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600">
                <a:latin typeface="Helvetica Neue Light"/>
                <a:ea typeface="Helvetica Neue Light"/>
                <a:cs typeface="Helvetica Neue Light"/>
                <a:sym typeface="Helvetica Neue Light"/>
              </a:rPr>
              <a:t>find()</a:t>
            </a:r>
            <a:endParaRPr>
              <a:latin typeface="Helvetica Neue Light"/>
              <a:ea typeface="Helvetica Neue Light"/>
              <a:cs typeface="Helvetica Neue Light"/>
              <a:sym typeface="Helvetica Neue Light"/>
            </a:endParaRPr>
          </a:p>
        </p:txBody>
      </p:sp>
      <p:sp>
        <p:nvSpPr>
          <p:cNvPr id="1010" name="Google Shape;1010;p147"/>
          <p:cNvSpPr txBox="1"/>
          <p:nvPr/>
        </p:nvSpPr>
        <p:spPr>
          <a:xfrm>
            <a:off x="6569863" y="2713025"/>
            <a:ext cx="1004700" cy="44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600">
                <a:latin typeface="Helvetica Neue Light"/>
                <a:ea typeface="Helvetica Neue Light"/>
                <a:cs typeface="Helvetica Neue Light"/>
                <a:sym typeface="Helvetica Neue Light"/>
              </a:rPr>
              <a:t>reduce()</a:t>
            </a:r>
            <a:endParaRPr sz="1600">
              <a:solidFill>
                <a:srgbClr val="000000"/>
              </a:solidFill>
              <a:latin typeface="Helvetica Neue Light"/>
              <a:ea typeface="Helvetica Neue Light"/>
              <a:cs typeface="Helvetica Neue Light"/>
              <a:sym typeface="Helvetica Neue Light"/>
            </a:endParaRPr>
          </a:p>
        </p:txBody>
      </p:sp>
      <p:sp>
        <p:nvSpPr>
          <p:cNvPr id="1011" name="Google Shape;1011;p147"/>
          <p:cNvSpPr txBox="1"/>
          <p:nvPr/>
        </p:nvSpPr>
        <p:spPr>
          <a:xfrm>
            <a:off x="7947900" y="2713025"/>
            <a:ext cx="776100" cy="44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600">
                <a:latin typeface="Helvetica Neue Light"/>
                <a:ea typeface="Helvetica Neue Light"/>
                <a:cs typeface="Helvetica Neue Light"/>
                <a:sym typeface="Helvetica Neue Light"/>
              </a:rPr>
              <a:t>sort()</a:t>
            </a:r>
            <a:endParaRPr sz="1600">
              <a:solidFill>
                <a:srgbClr val="000000"/>
              </a:solidFill>
              <a:latin typeface="Helvetica Neue Light"/>
              <a:ea typeface="Helvetica Neue Light"/>
              <a:cs typeface="Helvetica Neue Light"/>
              <a:sym typeface="Helvetica Neue Light"/>
            </a:endParaRPr>
          </a:p>
        </p:txBody>
      </p:sp>
      <p:grpSp>
        <p:nvGrpSpPr>
          <p:cNvPr id="1012" name="Google Shape;1012;p147"/>
          <p:cNvGrpSpPr/>
          <p:nvPr/>
        </p:nvGrpSpPr>
        <p:grpSpPr>
          <a:xfrm>
            <a:off x="5557709" y="1986188"/>
            <a:ext cx="614100" cy="614100"/>
            <a:chOff x="5713097" y="1709763"/>
            <a:chExt cx="614100" cy="614100"/>
          </a:xfrm>
        </p:grpSpPr>
        <p:sp>
          <p:nvSpPr>
            <p:cNvPr id="1013" name="Google Shape;1013;p147"/>
            <p:cNvSpPr/>
            <p:nvPr/>
          </p:nvSpPr>
          <p:spPr>
            <a:xfrm>
              <a:off x="5713097" y="1709763"/>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0FF00"/>
                </a:solidFill>
              </a:endParaRPr>
            </a:p>
          </p:txBody>
        </p:sp>
        <p:sp>
          <p:nvSpPr>
            <p:cNvPr id="1014" name="Google Shape;1014;p147"/>
            <p:cNvSpPr txBox="1"/>
            <p:nvPr/>
          </p:nvSpPr>
          <p:spPr>
            <a:xfrm>
              <a:off x="5845845" y="1764458"/>
              <a:ext cx="2703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5</a:t>
              </a:r>
              <a:endParaRPr sz="2400">
                <a:latin typeface="Helvetica Neue Light"/>
                <a:ea typeface="Helvetica Neue Light"/>
                <a:cs typeface="Helvetica Neue Light"/>
                <a:sym typeface="Helvetica Neue Light"/>
              </a:endParaRPr>
            </a:p>
          </p:txBody>
        </p:sp>
      </p:grpSp>
      <p:sp>
        <p:nvSpPr>
          <p:cNvPr id="1015" name="Google Shape;1015;p147"/>
          <p:cNvSpPr txBox="1"/>
          <p:nvPr/>
        </p:nvSpPr>
        <p:spPr>
          <a:xfrm>
            <a:off x="5495447" y="2713025"/>
            <a:ext cx="701100" cy="44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600">
                <a:latin typeface="Helvetica Neue Light"/>
                <a:ea typeface="Helvetica Neue Light"/>
                <a:cs typeface="Helvetica Neue Light"/>
                <a:sym typeface="Helvetica Neue Light"/>
              </a:rPr>
              <a:t>map()</a:t>
            </a:r>
            <a:endParaRPr sz="1600">
              <a:solidFill>
                <a:srgbClr val="000000"/>
              </a:solidFill>
              <a:latin typeface="Helvetica Neue Light"/>
              <a:ea typeface="Helvetica Neue Light"/>
              <a:cs typeface="Helvetica Neue Light"/>
              <a:sym typeface="Helvetica Neue Light"/>
            </a:endParaRPr>
          </a:p>
        </p:txBody>
      </p:sp>
      <p:sp>
        <p:nvSpPr>
          <p:cNvPr id="1016" name="Google Shape;1016;p147"/>
          <p:cNvSpPr txBox="1"/>
          <p:nvPr/>
        </p:nvSpPr>
        <p:spPr>
          <a:xfrm>
            <a:off x="1393950" y="13430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GB" sz="4000" i="1">
                <a:solidFill>
                  <a:schemeClr val="dk1"/>
                </a:solidFill>
                <a:latin typeface="Anton"/>
                <a:ea typeface="Anton"/>
                <a:cs typeface="Anton"/>
                <a:sym typeface="Anton"/>
              </a:rPr>
              <a:t>MÉTODOS DE BÚSQUEDA Y TRANSFORMACIÓN</a:t>
            </a:r>
            <a:endParaRPr sz="4000" i="1">
              <a:solidFill>
                <a:schemeClr val="dk1"/>
              </a:solidFill>
              <a:latin typeface="Anton"/>
              <a:ea typeface="Anton"/>
              <a:cs typeface="Anton"/>
              <a:sym typeface="Anton"/>
            </a:endParaRPr>
          </a:p>
          <a:p>
            <a:pPr marL="0" lvl="0" indent="0" algn="just" rtl="0">
              <a:lnSpc>
                <a:spcPct val="150000"/>
              </a:lnSpc>
              <a:spcBef>
                <a:spcPts val="1100"/>
              </a:spcBef>
              <a:spcAft>
                <a:spcPts val="0"/>
              </a:spcAft>
              <a:buClr>
                <a:schemeClr val="dk1"/>
              </a:buClr>
              <a:buSzPts val="1100"/>
              <a:buFont typeface="Arial"/>
              <a:buNone/>
            </a:pPr>
            <a:endParaRPr sz="2900" i="1">
              <a:solidFill>
                <a:schemeClr val="dk1"/>
              </a:solidFill>
              <a:latin typeface="Anton"/>
              <a:ea typeface="Anton"/>
              <a:cs typeface="Anton"/>
              <a:sym typeface="Anton"/>
            </a:endParaRPr>
          </a:p>
          <a:p>
            <a:pPr marL="0" lvl="0" indent="0" algn="just" rtl="0">
              <a:lnSpc>
                <a:spcPct val="150000"/>
              </a:lnSpc>
              <a:spcBef>
                <a:spcPts val="1100"/>
              </a:spcBef>
              <a:spcAft>
                <a:spcPts val="1100"/>
              </a:spcAft>
              <a:buClr>
                <a:schemeClr val="dk1"/>
              </a:buClr>
              <a:buSzPts val="1100"/>
              <a:buFont typeface="Arial"/>
              <a:buNone/>
            </a:pPr>
            <a:endParaRPr sz="2900" i="1">
              <a:solidFill>
                <a:schemeClr val="dk1"/>
              </a:solidFill>
              <a:latin typeface="Anton"/>
              <a:ea typeface="Anton"/>
              <a:cs typeface="Anton"/>
              <a:sym typeface="Anton"/>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48"/>
          <p:cNvSpPr txBox="1"/>
          <p:nvPr/>
        </p:nvSpPr>
        <p:spPr>
          <a:xfrm>
            <a:off x="1378875" y="13430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Clr>
                <a:schemeClr val="dk1"/>
              </a:buClr>
              <a:buSzPts val="1100"/>
              <a:buFont typeface="Arial"/>
              <a:buNone/>
            </a:pPr>
            <a:r>
              <a:rPr lang="en-GB" sz="3000" i="1">
                <a:solidFill>
                  <a:schemeClr val="dk1"/>
                </a:solidFill>
                <a:latin typeface="Anton"/>
                <a:ea typeface="Anton"/>
                <a:cs typeface="Anton"/>
                <a:sym typeface="Anton"/>
              </a:rPr>
              <a:t>FOR EACH</a:t>
            </a:r>
            <a:endParaRPr sz="3700" i="1">
              <a:solidFill>
                <a:schemeClr val="dk1"/>
              </a:solidFill>
              <a:latin typeface="Anton"/>
              <a:ea typeface="Anton"/>
              <a:cs typeface="Anton"/>
              <a:sym typeface="Anton"/>
            </a:endParaRPr>
          </a:p>
        </p:txBody>
      </p:sp>
      <p:pic>
        <p:nvPicPr>
          <p:cNvPr id="1022" name="Google Shape;1022;p14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023" name="Google Shape;1023;p148"/>
          <p:cNvPicPr preferRelativeResize="0"/>
          <p:nvPr/>
        </p:nvPicPr>
        <p:blipFill>
          <a:blip r:embed="rId4">
            <a:alphaModFix/>
          </a:blip>
          <a:stretch>
            <a:fillRect/>
          </a:stretch>
        </p:blipFill>
        <p:spPr>
          <a:xfrm>
            <a:off x="8335450" y="134300"/>
            <a:ext cx="701100" cy="701100"/>
          </a:xfrm>
          <a:prstGeom prst="rect">
            <a:avLst/>
          </a:prstGeom>
          <a:noFill/>
          <a:ln>
            <a:noFill/>
          </a:ln>
        </p:spPr>
      </p:pic>
      <p:sp>
        <p:nvSpPr>
          <p:cNvPr id="1024" name="Google Shape;1024;p148"/>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48"/>
          <p:cNvSpPr/>
          <p:nvPr/>
        </p:nvSpPr>
        <p:spPr>
          <a:xfrm>
            <a:off x="164300" y="177800"/>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48"/>
          <p:cNvSpPr txBox="1"/>
          <p:nvPr/>
        </p:nvSpPr>
        <p:spPr>
          <a:xfrm>
            <a:off x="278236" y="213874"/>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1027" name="Google Shape;1027;p148"/>
          <p:cNvSpPr txBox="1"/>
          <p:nvPr/>
        </p:nvSpPr>
        <p:spPr>
          <a:xfrm>
            <a:off x="657975" y="933375"/>
            <a:ext cx="8245800" cy="15510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El método </a:t>
            </a:r>
            <a:r>
              <a:rPr lang="en-GB" sz="1800" b="1">
                <a:solidFill>
                  <a:schemeClr val="dk1"/>
                </a:solidFill>
                <a:highlight>
                  <a:srgbClr val="3DFFBC"/>
                </a:highlight>
                <a:latin typeface="Helvetica Neue"/>
                <a:ea typeface="Helvetica Neue"/>
                <a:cs typeface="Helvetica Neue"/>
                <a:sym typeface="Helvetica Neue"/>
              </a:rPr>
              <a:t>forEach()</a:t>
            </a:r>
            <a:r>
              <a:rPr lang="en-GB" sz="1800" b="1">
                <a:solidFill>
                  <a:schemeClr val="dk1"/>
                </a:solidFill>
                <a:latin typeface="Helvetica Neue"/>
                <a:ea typeface="Helvetica Neue"/>
                <a:cs typeface="Helvetica Neue"/>
                <a:sym typeface="Helvetica Neue"/>
              </a:rPr>
              <a:t> </a:t>
            </a:r>
            <a:r>
              <a:rPr lang="en-GB" sz="1800">
                <a:solidFill>
                  <a:schemeClr val="dk1"/>
                </a:solidFill>
                <a:latin typeface="Helvetica Neue Light"/>
                <a:ea typeface="Helvetica Neue Light"/>
                <a:cs typeface="Helvetica Neue Light"/>
                <a:sym typeface="Helvetica Neue Light"/>
              </a:rPr>
              <a:t>es similar al ejemplo </a:t>
            </a:r>
            <a:r>
              <a:rPr lang="en-GB" sz="1800" b="1">
                <a:solidFill>
                  <a:schemeClr val="dk1"/>
                </a:solidFill>
                <a:latin typeface="Helvetica Neue"/>
                <a:ea typeface="Helvetica Neue"/>
                <a:cs typeface="Helvetica Neue"/>
                <a:sym typeface="Helvetica Neue"/>
              </a:rPr>
              <a:t>porCadaUno</a:t>
            </a:r>
            <a:r>
              <a:rPr lang="en-GB" sz="1800">
                <a:solidFill>
                  <a:schemeClr val="dk1"/>
                </a:solidFill>
                <a:latin typeface="Helvetica Neue Light"/>
                <a:ea typeface="Helvetica Neue Light"/>
                <a:cs typeface="Helvetica Neue Light"/>
                <a:sym typeface="Helvetica Neue Light"/>
              </a:rPr>
              <a:t> anterior. </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Itera sobre el array y por cada elemento ejecuta la función que enviemos por parámetro, la cual recibe a su vez el elemento del array que se está recorriendo:</a:t>
            </a:r>
            <a:endParaRPr sz="1800">
              <a:solidFill>
                <a:schemeClr val="dk1"/>
              </a:solidFill>
              <a:latin typeface="Helvetica Neue Light"/>
              <a:ea typeface="Helvetica Neue Light"/>
              <a:cs typeface="Helvetica Neue Light"/>
              <a:sym typeface="Helvetica Neue Light"/>
            </a:endParaRPr>
          </a:p>
          <a:p>
            <a:pPr marL="0" lvl="0" indent="0" algn="ctr" rtl="0">
              <a:spcBef>
                <a:spcPts val="1100"/>
              </a:spcBef>
              <a:spcAft>
                <a:spcPts val="0"/>
              </a:spcAft>
              <a:buNone/>
            </a:pPr>
            <a:endParaRPr sz="1600">
              <a:latin typeface="Helvetica Neue Light"/>
              <a:ea typeface="Helvetica Neue Light"/>
              <a:cs typeface="Helvetica Neue Light"/>
              <a:sym typeface="Helvetica Neue Light"/>
            </a:endParaRPr>
          </a:p>
        </p:txBody>
      </p:sp>
      <p:graphicFrame>
        <p:nvGraphicFramePr>
          <p:cNvPr id="1028" name="Google Shape;1028;p148"/>
          <p:cNvGraphicFramePr/>
          <p:nvPr/>
        </p:nvGraphicFramePr>
        <p:xfrm>
          <a:off x="2864075" y="2741950"/>
          <a:ext cx="3000000" cy="3000000"/>
        </p:xfrm>
        <a:graphic>
          <a:graphicData uri="http://schemas.openxmlformats.org/drawingml/2006/table">
            <a:tbl>
              <a:tblPr>
                <a:noFill/>
                <a:tableStyleId>{59F59028-6CD9-4B71-AD41-A5B0DF8FAB72}</a:tableStyleId>
              </a:tblPr>
              <a:tblGrid>
                <a:gridCol w="3833600">
                  <a:extLst>
                    <a:ext uri="{9D8B030D-6E8A-4147-A177-3AD203B41FA5}">
                      <a16:colId xmlns:a16="http://schemas.microsoft.com/office/drawing/2014/main" val="20000"/>
                    </a:ext>
                  </a:extLst>
                </a:gridCol>
              </a:tblGrid>
              <a:tr h="1815350">
                <a:tc>
                  <a:txBody>
                    <a:bodyPr/>
                    <a:lstStyle/>
                    <a:p>
                      <a:pPr marL="0" lvl="0" indent="0" algn="l" rtl="0">
                        <a:lnSpc>
                          <a:spcPct val="135714"/>
                        </a:lnSpc>
                        <a:spcBef>
                          <a:spcPts val="0"/>
                        </a:spcBef>
                        <a:spcAft>
                          <a:spcPts val="0"/>
                        </a:spcAft>
                        <a:buClr>
                          <a:schemeClr val="dk1"/>
                        </a:buClr>
                        <a:buSzPts val="1100"/>
                        <a:buFont typeface="Arial"/>
                        <a:buNone/>
                      </a:pPr>
                      <a:r>
                        <a:rPr lang="en-GB" sz="1350">
                          <a:solidFill>
                            <a:srgbClr val="569CD6"/>
                          </a:solidFill>
                          <a:latin typeface="Courier New"/>
                          <a:ea typeface="Courier New"/>
                          <a:cs typeface="Courier New"/>
                          <a:sym typeface="Courier New"/>
                        </a:rPr>
                        <a:t>const</a:t>
                      </a:r>
                      <a:r>
                        <a:rPr lang="en-GB" sz="1350">
                          <a:solidFill>
                            <a:srgbClr val="D4D4D4"/>
                          </a:solidFill>
                          <a:latin typeface="Courier New"/>
                          <a:ea typeface="Courier New"/>
                          <a:cs typeface="Courier New"/>
                          <a:sym typeface="Courier New"/>
                        </a:rPr>
                        <a:t> </a:t>
                      </a:r>
                      <a:r>
                        <a:rPr lang="en-GB" sz="1350">
                          <a:solidFill>
                            <a:srgbClr val="4FC1FF"/>
                          </a:solidFill>
                          <a:latin typeface="Courier New"/>
                          <a:ea typeface="Courier New"/>
                          <a:cs typeface="Courier New"/>
                          <a:sym typeface="Courier New"/>
                        </a:rPr>
                        <a:t>numeros</a:t>
                      </a:r>
                      <a:r>
                        <a:rPr lang="en-GB" sz="1350">
                          <a:solidFill>
                            <a:srgbClr val="D4D4D4"/>
                          </a:solidFill>
                          <a:latin typeface="Courier New"/>
                          <a:ea typeface="Courier New"/>
                          <a:cs typeface="Courier New"/>
                          <a:sym typeface="Courier New"/>
                        </a:rPr>
                        <a:t> = [</a:t>
                      </a:r>
                      <a:r>
                        <a:rPr lang="en-GB" sz="1350">
                          <a:solidFill>
                            <a:srgbClr val="B5CEA8"/>
                          </a:solidFill>
                          <a:latin typeface="Courier New"/>
                          <a:ea typeface="Courier New"/>
                          <a:cs typeface="Courier New"/>
                          <a:sym typeface="Courier New"/>
                        </a:rPr>
                        <a:t>1</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2</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3</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4</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5</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6</a:t>
                      </a:r>
                      <a:r>
                        <a:rPr lang="en-GB"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350">
                          <a:solidFill>
                            <a:srgbClr val="4FC1FF"/>
                          </a:solidFill>
                          <a:latin typeface="Courier New"/>
                          <a:ea typeface="Courier New"/>
                          <a:cs typeface="Courier New"/>
                          <a:sym typeface="Courier New"/>
                        </a:rPr>
                        <a:t>numeros</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forEach</a:t>
                      </a:r>
                      <a:r>
                        <a:rPr lang="en-GB" sz="1350">
                          <a:solidFill>
                            <a:srgbClr val="D4D4D4"/>
                          </a:solidFill>
                          <a:latin typeface="Courier New"/>
                          <a:ea typeface="Courier New"/>
                          <a:cs typeface="Courier New"/>
                          <a:sym typeface="Courier New"/>
                        </a:rPr>
                        <a:t>( (</a:t>
                      </a:r>
                      <a:r>
                        <a:rPr lang="en-GB" sz="1350">
                          <a:solidFill>
                            <a:srgbClr val="9CDCFE"/>
                          </a:solidFill>
                          <a:latin typeface="Courier New"/>
                          <a:ea typeface="Courier New"/>
                          <a:cs typeface="Courier New"/>
                          <a:sym typeface="Courier New"/>
                        </a:rPr>
                        <a:t>num</a:t>
                      </a:r>
                      <a:r>
                        <a:rPr lang="en-GB" sz="1350">
                          <a:solidFill>
                            <a:srgbClr val="D4D4D4"/>
                          </a:solidFill>
                          <a:latin typeface="Courier New"/>
                          <a:ea typeface="Courier New"/>
                          <a:cs typeface="Courier New"/>
                          <a:sym typeface="Courier New"/>
                        </a:rPr>
                        <a:t>)</a:t>
                      </a:r>
                      <a:r>
                        <a:rPr lang="en-GB" sz="1350">
                          <a:solidFill>
                            <a:srgbClr val="569CD6"/>
                          </a:solidFill>
                          <a:latin typeface="Courier New"/>
                          <a:ea typeface="Courier New"/>
                          <a:cs typeface="Courier New"/>
                          <a:sym typeface="Courier New"/>
                        </a:rPr>
                        <a:t>=&gt;</a:t>
                      </a:r>
                      <a:r>
                        <a:rPr lang="en-GB"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350">
                          <a:solidFill>
                            <a:srgbClr val="D4D4D4"/>
                          </a:solidFill>
                          <a:latin typeface="Courier New"/>
                          <a:ea typeface="Courier New"/>
                          <a:cs typeface="Courier New"/>
                          <a:sym typeface="Courier New"/>
                        </a:rPr>
                        <a:t>    </a:t>
                      </a:r>
                      <a:r>
                        <a:rPr lang="en-GB" sz="1350">
                          <a:solidFill>
                            <a:srgbClr val="9CDCFE"/>
                          </a:solidFill>
                          <a:latin typeface="Courier New"/>
                          <a:ea typeface="Courier New"/>
                          <a:cs typeface="Courier New"/>
                          <a:sym typeface="Courier New"/>
                        </a:rPr>
                        <a:t>console</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log</a:t>
                      </a:r>
                      <a:r>
                        <a:rPr lang="en-GB" sz="1350">
                          <a:solidFill>
                            <a:srgbClr val="D4D4D4"/>
                          </a:solidFill>
                          <a:latin typeface="Courier New"/>
                          <a:ea typeface="Courier New"/>
                          <a:cs typeface="Courier New"/>
                          <a:sym typeface="Courier New"/>
                        </a:rPr>
                        <a:t>(</a:t>
                      </a:r>
                      <a:r>
                        <a:rPr lang="en-GB" sz="1350">
                          <a:solidFill>
                            <a:srgbClr val="9CDCFE"/>
                          </a:solidFill>
                          <a:latin typeface="Courier New"/>
                          <a:ea typeface="Courier New"/>
                          <a:cs typeface="Courier New"/>
                          <a:sym typeface="Courier New"/>
                        </a:rPr>
                        <a:t>num</a:t>
                      </a:r>
                      <a:r>
                        <a:rPr lang="en-GB"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350">
                          <a:solidFill>
                            <a:srgbClr val="D4D4D4"/>
                          </a:solidFill>
                          <a:latin typeface="Courier New"/>
                          <a:ea typeface="Courier New"/>
                          <a:cs typeface="Courier New"/>
                          <a:sym typeface="Courier New"/>
                        </a:rPr>
                        <a:t>} )</a:t>
                      </a:r>
                      <a:endParaRPr sz="1700"/>
                    </a:p>
                  </a:txBody>
                  <a:tcPr marL="91425" marR="91425" marT="91425" marB="91425">
                    <a:solidFill>
                      <a:srgbClr val="121212"/>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49"/>
          <p:cNvSpPr txBox="1"/>
          <p:nvPr/>
        </p:nvSpPr>
        <p:spPr>
          <a:xfrm>
            <a:off x="1393950" y="13430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Clr>
                <a:schemeClr val="dk1"/>
              </a:buClr>
              <a:buSzPts val="1100"/>
              <a:buFont typeface="Arial"/>
              <a:buNone/>
            </a:pPr>
            <a:r>
              <a:rPr lang="en-GB" sz="3000" i="1">
                <a:solidFill>
                  <a:schemeClr val="dk1"/>
                </a:solidFill>
                <a:latin typeface="Anton"/>
                <a:ea typeface="Anton"/>
                <a:cs typeface="Anton"/>
                <a:sym typeface="Anton"/>
              </a:rPr>
              <a:t>FIND</a:t>
            </a:r>
            <a:endParaRPr sz="3000" i="1">
              <a:solidFill>
                <a:schemeClr val="dk1"/>
              </a:solidFill>
              <a:latin typeface="Anton"/>
              <a:ea typeface="Anton"/>
              <a:cs typeface="Anton"/>
              <a:sym typeface="Anton"/>
            </a:endParaRPr>
          </a:p>
        </p:txBody>
      </p:sp>
      <p:pic>
        <p:nvPicPr>
          <p:cNvPr id="1034" name="Google Shape;1034;p149"/>
          <p:cNvPicPr preferRelativeResize="0"/>
          <p:nvPr/>
        </p:nvPicPr>
        <p:blipFill>
          <a:blip r:embed="rId3">
            <a:alphaModFix/>
          </a:blip>
          <a:stretch>
            <a:fillRect/>
          </a:stretch>
        </p:blipFill>
        <p:spPr>
          <a:xfrm>
            <a:off x="7850025" y="4699925"/>
            <a:ext cx="1186526" cy="330675"/>
          </a:xfrm>
          <a:prstGeom prst="rect">
            <a:avLst/>
          </a:prstGeom>
          <a:noFill/>
          <a:ln>
            <a:noFill/>
          </a:ln>
        </p:spPr>
      </p:pic>
      <p:pic>
        <p:nvPicPr>
          <p:cNvPr id="1035" name="Google Shape;1035;p149"/>
          <p:cNvPicPr preferRelativeResize="0"/>
          <p:nvPr/>
        </p:nvPicPr>
        <p:blipFill>
          <a:blip r:embed="rId4">
            <a:alphaModFix/>
          </a:blip>
          <a:stretch>
            <a:fillRect/>
          </a:stretch>
        </p:blipFill>
        <p:spPr>
          <a:xfrm>
            <a:off x="8335450" y="134300"/>
            <a:ext cx="701100" cy="701100"/>
          </a:xfrm>
          <a:prstGeom prst="rect">
            <a:avLst/>
          </a:prstGeom>
          <a:noFill/>
          <a:ln>
            <a:noFill/>
          </a:ln>
        </p:spPr>
      </p:pic>
      <p:sp>
        <p:nvSpPr>
          <p:cNvPr id="1036" name="Google Shape;1036;p149"/>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49"/>
          <p:cNvSpPr/>
          <p:nvPr/>
        </p:nvSpPr>
        <p:spPr>
          <a:xfrm>
            <a:off x="164300" y="177800"/>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49"/>
          <p:cNvSpPr txBox="1"/>
          <p:nvPr/>
        </p:nvSpPr>
        <p:spPr>
          <a:xfrm>
            <a:off x="278236" y="213874"/>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1039" name="Google Shape;1039;p149"/>
          <p:cNvSpPr txBox="1"/>
          <p:nvPr/>
        </p:nvSpPr>
        <p:spPr>
          <a:xfrm>
            <a:off x="548525" y="791900"/>
            <a:ext cx="8470800" cy="13968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El método </a:t>
            </a:r>
            <a:r>
              <a:rPr lang="en-GB" sz="1800" b="1">
                <a:solidFill>
                  <a:schemeClr val="dk1"/>
                </a:solidFill>
                <a:highlight>
                  <a:srgbClr val="3CEFAB"/>
                </a:highlight>
                <a:latin typeface="Helvetica Neue"/>
                <a:ea typeface="Helvetica Neue"/>
                <a:cs typeface="Helvetica Neue"/>
                <a:sym typeface="Helvetica Neue"/>
              </a:rPr>
              <a:t>find()</a:t>
            </a:r>
            <a:r>
              <a:rPr lang="en-GB" sz="1800">
                <a:solidFill>
                  <a:schemeClr val="dk1"/>
                </a:solidFill>
                <a:latin typeface="Helvetica Neue Light"/>
                <a:ea typeface="Helvetica Neue Light"/>
                <a:cs typeface="Helvetica Neue Light"/>
                <a:sym typeface="Helvetica Neue Light"/>
              </a:rPr>
              <a:t> recibe una función de </a:t>
            </a:r>
            <a:r>
              <a:rPr lang="en-GB" sz="1800" b="1">
                <a:solidFill>
                  <a:schemeClr val="dk1"/>
                </a:solidFill>
                <a:latin typeface="Helvetica Neue"/>
                <a:ea typeface="Helvetica Neue"/>
                <a:cs typeface="Helvetica Neue"/>
                <a:sym typeface="Helvetica Neue"/>
              </a:rPr>
              <a:t>comparación</a:t>
            </a:r>
            <a:r>
              <a:rPr lang="en-GB" sz="1800">
                <a:solidFill>
                  <a:schemeClr val="dk1"/>
                </a:solidFill>
                <a:latin typeface="Helvetica Neue Light"/>
                <a:ea typeface="Helvetica Neue Light"/>
                <a:cs typeface="Helvetica Neue Light"/>
                <a:sym typeface="Helvetica Neue Light"/>
              </a:rPr>
              <a:t> por parámetro. Captura el elemento que se está recorriendo y retorna </a:t>
            </a:r>
            <a:r>
              <a:rPr lang="en-GB" sz="1800" b="1">
                <a:solidFill>
                  <a:schemeClr val="dk1"/>
                </a:solidFill>
                <a:latin typeface="Helvetica Neue"/>
                <a:ea typeface="Helvetica Neue"/>
                <a:cs typeface="Helvetica Neue"/>
                <a:sym typeface="Helvetica Neue"/>
              </a:rPr>
              <a:t>true </a:t>
            </a:r>
            <a:r>
              <a:rPr lang="en-GB" sz="1800">
                <a:solidFill>
                  <a:schemeClr val="dk1"/>
                </a:solidFill>
                <a:latin typeface="Helvetica Neue Light"/>
                <a:ea typeface="Helvetica Neue Light"/>
                <a:cs typeface="Helvetica Neue Light"/>
                <a:sym typeface="Helvetica Neue Light"/>
              </a:rPr>
              <a:t>o </a:t>
            </a:r>
            <a:r>
              <a:rPr lang="en-GB" sz="1800" b="1">
                <a:solidFill>
                  <a:schemeClr val="dk1"/>
                </a:solidFill>
                <a:latin typeface="Helvetica Neue"/>
                <a:ea typeface="Helvetica Neue"/>
                <a:cs typeface="Helvetica Neue"/>
                <a:sym typeface="Helvetica Neue"/>
              </a:rPr>
              <a:t>false </a:t>
            </a:r>
            <a:r>
              <a:rPr lang="en-GB" sz="1800">
                <a:solidFill>
                  <a:schemeClr val="dk1"/>
                </a:solidFill>
                <a:latin typeface="Helvetica Neue Light"/>
                <a:ea typeface="Helvetica Neue Light"/>
                <a:cs typeface="Helvetica Neue Light"/>
                <a:sym typeface="Helvetica Neue Light"/>
              </a:rPr>
              <a:t>según la comparación ejecutada. El método retorna </a:t>
            </a:r>
            <a:r>
              <a:rPr lang="en-GB" sz="1800">
                <a:solidFill>
                  <a:schemeClr val="dk1"/>
                </a:solidFill>
                <a:highlight>
                  <a:srgbClr val="3CEFAB"/>
                </a:highlight>
                <a:latin typeface="Helvetica Neue Light"/>
                <a:ea typeface="Helvetica Neue Light"/>
                <a:cs typeface="Helvetica Neue Light"/>
                <a:sym typeface="Helvetica Neue Light"/>
              </a:rPr>
              <a:t>el primer elemento que cumpla con esa condición</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marL="0" lvl="0" indent="0" algn="ctr" rtl="0">
              <a:spcBef>
                <a:spcPts val="0"/>
              </a:spcBef>
              <a:spcAft>
                <a:spcPts val="0"/>
              </a:spcAft>
              <a:buNone/>
            </a:pPr>
            <a:endParaRPr sz="1500">
              <a:solidFill>
                <a:schemeClr val="dk1"/>
              </a:solidFill>
              <a:latin typeface="Helvetica Neue Light"/>
              <a:ea typeface="Helvetica Neue Light"/>
              <a:cs typeface="Helvetica Neue Light"/>
              <a:sym typeface="Helvetica Neue Light"/>
            </a:endParaRPr>
          </a:p>
        </p:txBody>
      </p:sp>
      <p:graphicFrame>
        <p:nvGraphicFramePr>
          <p:cNvPr id="1040" name="Google Shape;1040;p149"/>
          <p:cNvGraphicFramePr/>
          <p:nvPr>
            <p:extLst>
              <p:ext uri="{D42A27DB-BD31-4B8C-83A1-F6EECF244321}">
                <p14:modId xmlns:p14="http://schemas.microsoft.com/office/powerpoint/2010/main" val="1408708134"/>
              </p:ext>
            </p:extLst>
          </p:nvPr>
        </p:nvGraphicFramePr>
        <p:xfrm>
          <a:off x="1796838" y="2296413"/>
          <a:ext cx="5659925" cy="4366242"/>
        </p:xfrm>
        <a:graphic>
          <a:graphicData uri="http://schemas.openxmlformats.org/drawingml/2006/table">
            <a:tbl>
              <a:tblPr>
                <a:noFill/>
                <a:tableStyleId>{59F59028-6CD9-4B71-AD41-A5B0DF8FAB72}</a:tableStyleId>
              </a:tblPr>
              <a:tblGrid>
                <a:gridCol w="5659925">
                  <a:extLst>
                    <a:ext uri="{9D8B030D-6E8A-4147-A177-3AD203B41FA5}">
                      <a16:colId xmlns:a16="http://schemas.microsoft.com/office/drawing/2014/main" val="20000"/>
                    </a:ext>
                  </a:extLst>
                </a:gridCol>
              </a:tblGrid>
              <a:tr h="1815350">
                <a:tc>
                  <a:txBody>
                    <a:bodyPr/>
                    <a:lstStyle/>
                    <a:p>
                      <a:pPr marL="0" lvl="0" indent="0" algn="just" rtl="0">
                        <a:lnSpc>
                          <a:spcPct val="135714"/>
                        </a:lnSpc>
                        <a:spcBef>
                          <a:spcPts val="0"/>
                        </a:spcBef>
                        <a:spcAft>
                          <a:spcPts val="0"/>
                        </a:spcAft>
                        <a:buNone/>
                      </a:pPr>
                      <a:r>
                        <a:rPr lang="en-GB" sz="1150" dirty="0" err="1">
                          <a:solidFill>
                            <a:srgbClr val="569CD6"/>
                          </a:solidFill>
                          <a:latin typeface="Courier New"/>
                          <a:ea typeface="Courier New"/>
                          <a:cs typeface="Courier New"/>
                          <a:sym typeface="Courier New"/>
                        </a:rPr>
                        <a:t>const</a:t>
                      </a:r>
                      <a:r>
                        <a:rPr lang="en-GB" sz="1150" dirty="0">
                          <a:solidFill>
                            <a:srgbClr val="D4D4D4"/>
                          </a:solidFill>
                          <a:latin typeface="Courier New"/>
                          <a:ea typeface="Courier New"/>
                          <a:cs typeface="Courier New"/>
                          <a:sym typeface="Courier New"/>
                        </a:rPr>
                        <a:t> </a:t>
                      </a:r>
                      <a:r>
                        <a:rPr lang="en-GB" sz="1150" dirty="0" err="1">
                          <a:solidFill>
                            <a:srgbClr val="4FC1FF"/>
                          </a:solidFill>
                          <a:latin typeface="Courier New"/>
                          <a:ea typeface="Courier New"/>
                          <a:cs typeface="Courier New"/>
                          <a:sym typeface="Courier New"/>
                        </a:rPr>
                        <a:t>cursos</a:t>
                      </a:r>
                      <a:r>
                        <a:rPr lang="en-GB" sz="1150" dirty="0">
                          <a:solidFill>
                            <a:srgbClr val="D4D4D4"/>
                          </a:solidFill>
                          <a:latin typeface="Courier New"/>
                          <a:ea typeface="Courier New"/>
                          <a:cs typeface="Courier New"/>
                          <a:sym typeface="Courier New"/>
                        </a:rPr>
                        <a:t> = [</a:t>
                      </a:r>
                      <a:endParaRPr sz="1150" dirty="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dirty="0">
                          <a:solidFill>
                            <a:srgbClr val="D4D4D4"/>
                          </a:solidFill>
                          <a:latin typeface="Courier New"/>
                          <a:ea typeface="Courier New"/>
                          <a:cs typeface="Courier New"/>
                          <a:sym typeface="Courier New"/>
                        </a:rPr>
                        <a:t>    {</a:t>
                      </a:r>
                      <a:r>
                        <a:rPr lang="en-GB" sz="1150" dirty="0" err="1">
                          <a:solidFill>
                            <a:srgbClr val="9CDCFE"/>
                          </a:solidFill>
                          <a:latin typeface="Courier New"/>
                          <a:ea typeface="Courier New"/>
                          <a:cs typeface="Courier New"/>
                          <a:sym typeface="Courier New"/>
                        </a:rPr>
                        <a:t>nombre</a:t>
                      </a:r>
                      <a:r>
                        <a:rPr lang="en-GB" sz="1150" dirty="0">
                          <a:solidFill>
                            <a:srgbClr val="9CDCFE"/>
                          </a:solidFill>
                          <a:latin typeface="Courier New"/>
                          <a:ea typeface="Courier New"/>
                          <a:cs typeface="Courier New"/>
                          <a:sym typeface="Courier New"/>
                        </a:rPr>
                        <a:t>:</a:t>
                      </a:r>
                      <a:r>
                        <a:rPr lang="en-GB" sz="1150" dirty="0">
                          <a:solidFill>
                            <a:srgbClr val="D4D4D4"/>
                          </a:solidFill>
                          <a:latin typeface="Courier New"/>
                          <a:ea typeface="Courier New"/>
                          <a:cs typeface="Courier New"/>
                          <a:sym typeface="Courier New"/>
                        </a:rPr>
                        <a:t> </a:t>
                      </a:r>
                      <a:r>
                        <a:rPr lang="en-GB" sz="1150" dirty="0">
                          <a:solidFill>
                            <a:srgbClr val="CE9178"/>
                          </a:solidFill>
                          <a:latin typeface="Courier New"/>
                          <a:ea typeface="Courier New"/>
                          <a:cs typeface="Courier New"/>
                          <a:sym typeface="Courier New"/>
                        </a:rPr>
                        <a:t>'</a:t>
                      </a:r>
                      <a:r>
                        <a:rPr lang="en-GB" sz="1150" dirty="0" err="1">
                          <a:solidFill>
                            <a:srgbClr val="CE9178"/>
                          </a:solidFill>
                          <a:latin typeface="Courier New"/>
                          <a:ea typeface="Courier New"/>
                          <a:cs typeface="Courier New"/>
                          <a:sym typeface="Courier New"/>
                        </a:rPr>
                        <a:t>Javascript</a:t>
                      </a:r>
                      <a:r>
                        <a:rPr lang="en-GB" sz="1150" dirty="0">
                          <a:solidFill>
                            <a:srgbClr val="CE9178"/>
                          </a:solidFill>
                          <a:latin typeface="Courier New"/>
                          <a:ea typeface="Courier New"/>
                          <a:cs typeface="Courier New"/>
                          <a:sym typeface="Courier New"/>
                        </a:rPr>
                        <a:t>'</a:t>
                      </a:r>
                      <a:r>
                        <a:rPr lang="en-GB" sz="1150" dirty="0">
                          <a:solidFill>
                            <a:srgbClr val="D4D4D4"/>
                          </a:solidFill>
                          <a:latin typeface="Courier New"/>
                          <a:ea typeface="Courier New"/>
                          <a:cs typeface="Courier New"/>
                          <a:sym typeface="Courier New"/>
                        </a:rPr>
                        <a:t>, </a:t>
                      </a:r>
                      <a:r>
                        <a:rPr lang="en-GB" sz="1150" dirty="0" err="1">
                          <a:solidFill>
                            <a:srgbClr val="9CDCFE"/>
                          </a:solidFill>
                          <a:latin typeface="Courier New"/>
                          <a:ea typeface="Courier New"/>
                          <a:cs typeface="Courier New"/>
                          <a:sym typeface="Courier New"/>
                        </a:rPr>
                        <a:t>precio</a:t>
                      </a:r>
                      <a:r>
                        <a:rPr lang="en-GB" sz="1150" dirty="0">
                          <a:solidFill>
                            <a:srgbClr val="9CDCFE"/>
                          </a:solidFill>
                          <a:latin typeface="Courier New"/>
                          <a:ea typeface="Courier New"/>
                          <a:cs typeface="Courier New"/>
                          <a:sym typeface="Courier New"/>
                        </a:rPr>
                        <a:t>:</a:t>
                      </a:r>
                      <a:r>
                        <a:rPr lang="en-GB" sz="1150" dirty="0">
                          <a:solidFill>
                            <a:srgbClr val="D4D4D4"/>
                          </a:solidFill>
                          <a:latin typeface="Courier New"/>
                          <a:ea typeface="Courier New"/>
                          <a:cs typeface="Courier New"/>
                          <a:sym typeface="Courier New"/>
                        </a:rPr>
                        <a:t> </a:t>
                      </a:r>
                      <a:r>
                        <a:rPr lang="en-GB" sz="1150" dirty="0">
                          <a:solidFill>
                            <a:srgbClr val="B5CEA8"/>
                          </a:solidFill>
                          <a:latin typeface="Courier New"/>
                          <a:ea typeface="Courier New"/>
                          <a:cs typeface="Courier New"/>
                          <a:sym typeface="Courier New"/>
                        </a:rPr>
                        <a:t>15000</a:t>
                      </a:r>
                      <a:r>
                        <a:rPr lang="en-GB" sz="1150" dirty="0">
                          <a:solidFill>
                            <a:srgbClr val="D4D4D4"/>
                          </a:solidFill>
                          <a:latin typeface="Courier New"/>
                          <a:ea typeface="Courier New"/>
                          <a:cs typeface="Courier New"/>
                          <a:sym typeface="Courier New"/>
                        </a:rPr>
                        <a:t>},</a:t>
                      </a:r>
                      <a:endParaRPr sz="1150" dirty="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dirty="0">
                          <a:solidFill>
                            <a:srgbClr val="D4D4D4"/>
                          </a:solidFill>
                          <a:latin typeface="Courier New"/>
                          <a:ea typeface="Courier New"/>
                          <a:cs typeface="Courier New"/>
                          <a:sym typeface="Courier New"/>
                        </a:rPr>
                        <a:t>    {</a:t>
                      </a:r>
                      <a:r>
                        <a:rPr lang="en-GB" sz="1150" dirty="0" err="1">
                          <a:solidFill>
                            <a:srgbClr val="9CDCFE"/>
                          </a:solidFill>
                          <a:latin typeface="Courier New"/>
                          <a:ea typeface="Courier New"/>
                          <a:cs typeface="Courier New"/>
                          <a:sym typeface="Courier New"/>
                        </a:rPr>
                        <a:t>nombre</a:t>
                      </a:r>
                      <a:r>
                        <a:rPr lang="en-GB" sz="1150" dirty="0">
                          <a:solidFill>
                            <a:srgbClr val="9CDCFE"/>
                          </a:solidFill>
                          <a:latin typeface="Courier New"/>
                          <a:ea typeface="Courier New"/>
                          <a:cs typeface="Courier New"/>
                          <a:sym typeface="Courier New"/>
                        </a:rPr>
                        <a:t>:</a:t>
                      </a:r>
                      <a:r>
                        <a:rPr lang="en-GB" sz="1150" dirty="0">
                          <a:solidFill>
                            <a:srgbClr val="D4D4D4"/>
                          </a:solidFill>
                          <a:latin typeface="Courier New"/>
                          <a:ea typeface="Courier New"/>
                          <a:cs typeface="Courier New"/>
                          <a:sym typeface="Courier New"/>
                        </a:rPr>
                        <a:t> </a:t>
                      </a:r>
                      <a:r>
                        <a:rPr lang="en-GB" sz="1150" dirty="0">
                          <a:solidFill>
                            <a:srgbClr val="CE9178"/>
                          </a:solidFill>
                          <a:latin typeface="Courier New"/>
                          <a:ea typeface="Courier New"/>
                          <a:cs typeface="Courier New"/>
                          <a:sym typeface="Courier New"/>
                        </a:rPr>
                        <a:t>'ReactJS'</a:t>
                      </a:r>
                      <a:r>
                        <a:rPr lang="en-GB" sz="1150" dirty="0">
                          <a:solidFill>
                            <a:srgbClr val="D4D4D4"/>
                          </a:solidFill>
                          <a:latin typeface="Courier New"/>
                          <a:ea typeface="Courier New"/>
                          <a:cs typeface="Courier New"/>
                          <a:sym typeface="Courier New"/>
                        </a:rPr>
                        <a:t>, </a:t>
                      </a:r>
                      <a:r>
                        <a:rPr lang="en-GB" sz="1150" dirty="0" err="1">
                          <a:solidFill>
                            <a:srgbClr val="9CDCFE"/>
                          </a:solidFill>
                          <a:latin typeface="Courier New"/>
                          <a:ea typeface="Courier New"/>
                          <a:cs typeface="Courier New"/>
                          <a:sym typeface="Courier New"/>
                        </a:rPr>
                        <a:t>precio</a:t>
                      </a:r>
                      <a:r>
                        <a:rPr lang="en-GB" sz="1150" dirty="0">
                          <a:solidFill>
                            <a:srgbClr val="9CDCFE"/>
                          </a:solidFill>
                          <a:latin typeface="Courier New"/>
                          <a:ea typeface="Courier New"/>
                          <a:cs typeface="Courier New"/>
                          <a:sym typeface="Courier New"/>
                        </a:rPr>
                        <a:t>:</a:t>
                      </a:r>
                      <a:r>
                        <a:rPr lang="en-GB" sz="1150" dirty="0">
                          <a:solidFill>
                            <a:srgbClr val="D4D4D4"/>
                          </a:solidFill>
                          <a:latin typeface="Courier New"/>
                          <a:ea typeface="Courier New"/>
                          <a:cs typeface="Courier New"/>
                          <a:sym typeface="Courier New"/>
                        </a:rPr>
                        <a:t> </a:t>
                      </a:r>
                      <a:r>
                        <a:rPr lang="en-GB" sz="1150" dirty="0">
                          <a:solidFill>
                            <a:srgbClr val="B5CEA8"/>
                          </a:solidFill>
                          <a:latin typeface="Courier New"/>
                          <a:ea typeface="Courier New"/>
                          <a:cs typeface="Courier New"/>
                          <a:sym typeface="Courier New"/>
                        </a:rPr>
                        <a:t>22000</a:t>
                      </a:r>
                      <a:r>
                        <a:rPr lang="en-GB" sz="1150" dirty="0">
                          <a:solidFill>
                            <a:srgbClr val="D4D4D4"/>
                          </a:solidFill>
                          <a:latin typeface="Courier New"/>
                          <a:ea typeface="Courier New"/>
                          <a:cs typeface="Courier New"/>
                          <a:sym typeface="Courier New"/>
                        </a:rPr>
                        <a:t>},</a:t>
                      </a:r>
                      <a:endParaRPr sz="1150" dirty="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dirty="0">
                          <a:solidFill>
                            <a:srgbClr val="D4D4D4"/>
                          </a:solidFill>
                          <a:latin typeface="Courier New"/>
                          <a:ea typeface="Courier New"/>
                          <a:cs typeface="Courier New"/>
                          <a:sym typeface="Courier New"/>
                        </a:rPr>
                        <a:t>]</a:t>
                      </a:r>
                      <a:endParaRPr sz="1150" dirty="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endParaRPr sz="1150" dirty="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dirty="0" err="1">
                          <a:solidFill>
                            <a:srgbClr val="569CD6"/>
                          </a:solidFill>
                          <a:latin typeface="Courier New"/>
                          <a:ea typeface="Courier New"/>
                          <a:cs typeface="Courier New"/>
                          <a:sym typeface="Courier New"/>
                        </a:rPr>
                        <a:t>const</a:t>
                      </a:r>
                      <a:r>
                        <a:rPr lang="en-GB" sz="1150" dirty="0">
                          <a:solidFill>
                            <a:srgbClr val="D4D4D4"/>
                          </a:solidFill>
                          <a:latin typeface="Courier New"/>
                          <a:ea typeface="Courier New"/>
                          <a:cs typeface="Courier New"/>
                          <a:sym typeface="Courier New"/>
                        </a:rPr>
                        <a:t> </a:t>
                      </a:r>
                      <a:r>
                        <a:rPr lang="en-GB" sz="1150" dirty="0" err="1">
                          <a:solidFill>
                            <a:srgbClr val="4FC1FF"/>
                          </a:solidFill>
                          <a:latin typeface="Courier New"/>
                          <a:ea typeface="Courier New"/>
                          <a:cs typeface="Courier New"/>
                          <a:sym typeface="Courier New"/>
                        </a:rPr>
                        <a:t>resultado</a:t>
                      </a:r>
                      <a:r>
                        <a:rPr lang="en-GB" sz="1150" dirty="0">
                          <a:solidFill>
                            <a:srgbClr val="D4D4D4"/>
                          </a:solidFill>
                          <a:latin typeface="Courier New"/>
                          <a:ea typeface="Courier New"/>
                          <a:cs typeface="Courier New"/>
                          <a:sym typeface="Courier New"/>
                        </a:rPr>
                        <a:t> = </a:t>
                      </a:r>
                      <a:r>
                        <a:rPr lang="en-GB" sz="1150" dirty="0" err="1">
                          <a:solidFill>
                            <a:srgbClr val="4FC1FF"/>
                          </a:solidFill>
                          <a:latin typeface="Courier New"/>
                          <a:ea typeface="Courier New"/>
                          <a:cs typeface="Courier New"/>
                          <a:sym typeface="Courier New"/>
                        </a:rPr>
                        <a:t>cursos</a:t>
                      </a:r>
                      <a:r>
                        <a:rPr lang="en-GB" sz="1150" dirty="0" err="1">
                          <a:solidFill>
                            <a:srgbClr val="D4D4D4"/>
                          </a:solidFill>
                          <a:latin typeface="Courier New"/>
                          <a:ea typeface="Courier New"/>
                          <a:cs typeface="Courier New"/>
                          <a:sym typeface="Courier New"/>
                        </a:rPr>
                        <a:t>.</a:t>
                      </a:r>
                      <a:r>
                        <a:rPr lang="en-GB" sz="1150" dirty="0" err="1">
                          <a:solidFill>
                            <a:srgbClr val="DCDCAA"/>
                          </a:solidFill>
                          <a:latin typeface="Courier New"/>
                          <a:ea typeface="Courier New"/>
                          <a:cs typeface="Courier New"/>
                          <a:sym typeface="Courier New"/>
                        </a:rPr>
                        <a:t>find</a:t>
                      </a:r>
                      <a:r>
                        <a:rPr lang="en-GB" sz="1150" dirty="0">
                          <a:solidFill>
                            <a:srgbClr val="D4D4D4"/>
                          </a:solidFill>
                          <a:latin typeface="Courier New"/>
                          <a:ea typeface="Courier New"/>
                          <a:cs typeface="Courier New"/>
                          <a:sym typeface="Courier New"/>
                        </a:rPr>
                        <a:t>((</a:t>
                      </a:r>
                      <a:r>
                        <a:rPr lang="en-GB" sz="1150" dirty="0" err="1">
                          <a:solidFill>
                            <a:srgbClr val="9CDCFE"/>
                          </a:solidFill>
                          <a:latin typeface="Courier New"/>
                          <a:ea typeface="Courier New"/>
                          <a:cs typeface="Courier New"/>
                          <a:sym typeface="Courier New"/>
                        </a:rPr>
                        <a:t>el</a:t>
                      </a:r>
                      <a:r>
                        <a:rPr lang="en-GB" sz="1150" dirty="0">
                          <a:solidFill>
                            <a:srgbClr val="D4D4D4"/>
                          </a:solidFill>
                          <a:latin typeface="Courier New"/>
                          <a:ea typeface="Courier New"/>
                          <a:cs typeface="Courier New"/>
                          <a:sym typeface="Courier New"/>
                        </a:rPr>
                        <a:t>) </a:t>
                      </a:r>
                      <a:r>
                        <a:rPr lang="en-GB" sz="1150" dirty="0">
                          <a:solidFill>
                            <a:srgbClr val="569CD6"/>
                          </a:solidFill>
                          <a:latin typeface="Courier New"/>
                          <a:ea typeface="Courier New"/>
                          <a:cs typeface="Courier New"/>
                          <a:sym typeface="Courier New"/>
                        </a:rPr>
                        <a:t>=&gt;</a:t>
                      </a:r>
                      <a:r>
                        <a:rPr lang="en-GB" sz="1150" dirty="0">
                          <a:solidFill>
                            <a:srgbClr val="D4D4D4"/>
                          </a:solidFill>
                          <a:latin typeface="Courier New"/>
                          <a:ea typeface="Courier New"/>
                          <a:cs typeface="Courier New"/>
                          <a:sym typeface="Courier New"/>
                        </a:rPr>
                        <a:t> </a:t>
                      </a:r>
                      <a:r>
                        <a:rPr lang="en-GB" sz="1150" dirty="0" err="1">
                          <a:solidFill>
                            <a:srgbClr val="9CDCFE"/>
                          </a:solidFill>
                          <a:latin typeface="Courier New"/>
                          <a:ea typeface="Courier New"/>
                          <a:cs typeface="Courier New"/>
                          <a:sym typeface="Courier New"/>
                        </a:rPr>
                        <a:t>el</a:t>
                      </a:r>
                      <a:r>
                        <a:rPr lang="en-GB" sz="1150" dirty="0" err="1">
                          <a:solidFill>
                            <a:srgbClr val="D4D4D4"/>
                          </a:solidFill>
                          <a:latin typeface="Courier New"/>
                          <a:ea typeface="Courier New"/>
                          <a:cs typeface="Courier New"/>
                          <a:sym typeface="Courier New"/>
                        </a:rPr>
                        <a:t>.</a:t>
                      </a:r>
                      <a:r>
                        <a:rPr lang="en-GB" sz="1150" dirty="0" err="1">
                          <a:solidFill>
                            <a:srgbClr val="9CDCFE"/>
                          </a:solidFill>
                          <a:latin typeface="Courier New"/>
                          <a:ea typeface="Courier New"/>
                          <a:cs typeface="Courier New"/>
                          <a:sym typeface="Courier New"/>
                        </a:rPr>
                        <a:t>nombre</a:t>
                      </a:r>
                      <a:r>
                        <a:rPr lang="en-GB" sz="1150" dirty="0">
                          <a:solidFill>
                            <a:srgbClr val="D4D4D4"/>
                          </a:solidFill>
                          <a:latin typeface="Courier New"/>
                          <a:ea typeface="Courier New"/>
                          <a:cs typeface="Courier New"/>
                          <a:sym typeface="Courier New"/>
                        </a:rPr>
                        <a:t> === </a:t>
                      </a:r>
                      <a:r>
                        <a:rPr lang="en-GB" sz="1150" dirty="0">
                          <a:solidFill>
                            <a:srgbClr val="CE9178"/>
                          </a:solidFill>
                          <a:latin typeface="Courier New"/>
                          <a:ea typeface="Courier New"/>
                          <a:cs typeface="Courier New"/>
                          <a:sym typeface="Courier New"/>
                        </a:rPr>
                        <a:t>"ReactJS"</a:t>
                      </a:r>
                      <a:r>
                        <a:rPr lang="en-GB" sz="1150" dirty="0">
                          <a:solidFill>
                            <a:srgbClr val="D4D4D4"/>
                          </a:solidFill>
                          <a:latin typeface="Courier New"/>
                          <a:ea typeface="Courier New"/>
                          <a:cs typeface="Courier New"/>
                          <a:sym typeface="Courier New"/>
                        </a:rPr>
                        <a:t>)</a:t>
                      </a:r>
                      <a:endParaRPr sz="1150" dirty="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dirty="0" err="1">
                          <a:solidFill>
                            <a:srgbClr val="569CD6"/>
                          </a:solidFill>
                          <a:latin typeface="Courier New"/>
                          <a:ea typeface="Courier New"/>
                          <a:cs typeface="Courier New"/>
                          <a:sym typeface="Courier New"/>
                        </a:rPr>
                        <a:t>const</a:t>
                      </a:r>
                      <a:r>
                        <a:rPr lang="en-GB" sz="1150" dirty="0">
                          <a:solidFill>
                            <a:srgbClr val="D4D4D4"/>
                          </a:solidFill>
                          <a:latin typeface="Courier New"/>
                          <a:ea typeface="Courier New"/>
                          <a:cs typeface="Courier New"/>
                          <a:sym typeface="Courier New"/>
                        </a:rPr>
                        <a:t> </a:t>
                      </a:r>
                      <a:r>
                        <a:rPr lang="en-GB" sz="1150" dirty="0">
                          <a:solidFill>
                            <a:srgbClr val="4FC1FF"/>
                          </a:solidFill>
                          <a:latin typeface="Courier New"/>
                          <a:ea typeface="Courier New"/>
                          <a:cs typeface="Courier New"/>
                          <a:sym typeface="Courier New"/>
                        </a:rPr>
                        <a:t>resultado2</a:t>
                      </a:r>
                      <a:r>
                        <a:rPr lang="en-GB" sz="1150" dirty="0">
                          <a:solidFill>
                            <a:srgbClr val="D4D4D4"/>
                          </a:solidFill>
                          <a:latin typeface="Courier New"/>
                          <a:ea typeface="Courier New"/>
                          <a:cs typeface="Courier New"/>
                          <a:sym typeface="Courier New"/>
                        </a:rPr>
                        <a:t> = </a:t>
                      </a:r>
                      <a:r>
                        <a:rPr lang="en-GB" sz="1150" dirty="0" err="1">
                          <a:solidFill>
                            <a:srgbClr val="4FC1FF"/>
                          </a:solidFill>
                          <a:latin typeface="Courier New"/>
                          <a:ea typeface="Courier New"/>
                          <a:cs typeface="Courier New"/>
                          <a:sym typeface="Courier New"/>
                        </a:rPr>
                        <a:t>cursos</a:t>
                      </a:r>
                      <a:r>
                        <a:rPr lang="en-GB" sz="1150" dirty="0" err="1">
                          <a:solidFill>
                            <a:srgbClr val="D4D4D4"/>
                          </a:solidFill>
                          <a:latin typeface="Courier New"/>
                          <a:ea typeface="Courier New"/>
                          <a:cs typeface="Courier New"/>
                          <a:sym typeface="Courier New"/>
                        </a:rPr>
                        <a:t>.</a:t>
                      </a:r>
                      <a:r>
                        <a:rPr lang="en-GB" sz="1150" dirty="0" err="1">
                          <a:solidFill>
                            <a:srgbClr val="DCDCAA"/>
                          </a:solidFill>
                          <a:latin typeface="Courier New"/>
                          <a:ea typeface="Courier New"/>
                          <a:cs typeface="Courier New"/>
                          <a:sym typeface="Courier New"/>
                        </a:rPr>
                        <a:t>find</a:t>
                      </a:r>
                      <a:r>
                        <a:rPr lang="en-GB" sz="1150" dirty="0">
                          <a:solidFill>
                            <a:srgbClr val="D4D4D4"/>
                          </a:solidFill>
                          <a:latin typeface="Courier New"/>
                          <a:ea typeface="Courier New"/>
                          <a:cs typeface="Courier New"/>
                          <a:sym typeface="Courier New"/>
                        </a:rPr>
                        <a:t>((</a:t>
                      </a:r>
                      <a:r>
                        <a:rPr lang="en-GB" sz="1150" dirty="0" err="1">
                          <a:solidFill>
                            <a:srgbClr val="9CDCFE"/>
                          </a:solidFill>
                          <a:latin typeface="Courier New"/>
                          <a:ea typeface="Courier New"/>
                          <a:cs typeface="Courier New"/>
                          <a:sym typeface="Courier New"/>
                        </a:rPr>
                        <a:t>el</a:t>
                      </a:r>
                      <a:r>
                        <a:rPr lang="en-GB" sz="1150" dirty="0">
                          <a:solidFill>
                            <a:srgbClr val="D4D4D4"/>
                          </a:solidFill>
                          <a:latin typeface="Courier New"/>
                          <a:ea typeface="Courier New"/>
                          <a:cs typeface="Courier New"/>
                          <a:sym typeface="Courier New"/>
                        </a:rPr>
                        <a:t>) </a:t>
                      </a:r>
                      <a:r>
                        <a:rPr lang="en-GB" sz="1150" dirty="0">
                          <a:solidFill>
                            <a:srgbClr val="569CD6"/>
                          </a:solidFill>
                          <a:latin typeface="Courier New"/>
                          <a:ea typeface="Courier New"/>
                          <a:cs typeface="Courier New"/>
                          <a:sym typeface="Courier New"/>
                        </a:rPr>
                        <a:t>=&gt;</a:t>
                      </a:r>
                      <a:r>
                        <a:rPr lang="en-GB" sz="1150" dirty="0">
                          <a:solidFill>
                            <a:srgbClr val="D4D4D4"/>
                          </a:solidFill>
                          <a:latin typeface="Courier New"/>
                          <a:ea typeface="Courier New"/>
                          <a:cs typeface="Courier New"/>
                          <a:sym typeface="Courier New"/>
                        </a:rPr>
                        <a:t> </a:t>
                      </a:r>
                      <a:r>
                        <a:rPr lang="en-GB" sz="1150" dirty="0" err="1">
                          <a:solidFill>
                            <a:srgbClr val="9CDCFE"/>
                          </a:solidFill>
                          <a:latin typeface="Courier New"/>
                          <a:ea typeface="Courier New"/>
                          <a:cs typeface="Courier New"/>
                          <a:sym typeface="Courier New"/>
                        </a:rPr>
                        <a:t>el</a:t>
                      </a:r>
                      <a:r>
                        <a:rPr lang="en-GB" sz="1150" dirty="0" err="1">
                          <a:solidFill>
                            <a:srgbClr val="D4D4D4"/>
                          </a:solidFill>
                          <a:latin typeface="Courier New"/>
                          <a:ea typeface="Courier New"/>
                          <a:cs typeface="Courier New"/>
                          <a:sym typeface="Courier New"/>
                        </a:rPr>
                        <a:t>.</a:t>
                      </a:r>
                      <a:r>
                        <a:rPr lang="en-GB" sz="1150" dirty="0" err="1">
                          <a:solidFill>
                            <a:srgbClr val="9CDCFE"/>
                          </a:solidFill>
                          <a:latin typeface="Courier New"/>
                          <a:ea typeface="Courier New"/>
                          <a:cs typeface="Courier New"/>
                          <a:sym typeface="Courier New"/>
                        </a:rPr>
                        <a:t>nombre</a:t>
                      </a:r>
                      <a:r>
                        <a:rPr lang="en-GB" sz="1150" dirty="0">
                          <a:solidFill>
                            <a:srgbClr val="D4D4D4"/>
                          </a:solidFill>
                          <a:latin typeface="Courier New"/>
                          <a:ea typeface="Courier New"/>
                          <a:cs typeface="Courier New"/>
                          <a:sym typeface="Courier New"/>
                        </a:rPr>
                        <a:t> === </a:t>
                      </a:r>
                      <a:r>
                        <a:rPr lang="en-GB" sz="1150" dirty="0">
                          <a:solidFill>
                            <a:srgbClr val="CE9178"/>
                          </a:solidFill>
                          <a:latin typeface="Courier New"/>
                          <a:ea typeface="Courier New"/>
                          <a:cs typeface="Courier New"/>
                          <a:sym typeface="Courier New"/>
                        </a:rPr>
                        <a:t>"DW"</a:t>
                      </a:r>
                      <a:r>
                        <a:rPr lang="en-GB" sz="1150" dirty="0">
                          <a:solidFill>
                            <a:srgbClr val="D4D4D4"/>
                          </a:solidFill>
                          <a:latin typeface="Courier New"/>
                          <a:ea typeface="Courier New"/>
                          <a:cs typeface="Courier New"/>
                          <a:sym typeface="Courier New"/>
                        </a:rPr>
                        <a:t>)</a:t>
                      </a:r>
                      <a:endParaRPr sz="1150" dirty="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endParaRPr sz="1150" dirty="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dirty="0">
                          <a:solidFill>
                            <a:srgbClr val="9CDCFE"/>
                          </a:solidFill>
                          <a:latin typeface="Courier New"/>
                          <a:ea typeface="Courier New"/>
                          <a:cs typeface="Courier New"/>
                          <a:sym typeface="Courier New"/>
                        </a:rPr>
                        <a:t>console</a:t>
                      </a:r>
                      <a:r>
                        <a:rPr lang="en-GB" sz="1150" dirty="0">
                          <a:solidFill>
                            <a:srgbClr val="D4D4D4"/>
                          </a:solidFill>
                          <a:latin typeface="Courier New"/>
                          <a:ea typeface="Courier New"/>
                          <a:cs typeface="Courier New"/>
                          <a:sym typeface="Courier New"/>
                        </a:rPr>
                        <a:t>.</a:t>
                      </a:r>
                      <a:r>
                        <a:rPr lang="en-GB" sz="1150" dirty="0">
                          <a:solidFill>
                            <a:srgbClr val="DCDCAA"/>
                          </a:solidFill>
                          <a:latin typeface="Courier New"/>
                          <a:ea typeface="Courier New"/>
                          <a:cs typeface="Courier New"/>
                          <a:sym typeface="Courier New"/>
                        </a:rPr>
                        <a:t>log</a:t>
                      </a:r>
                      <a:r>
                        <a:rPr lang="en-GB" sz="1150" dirty="0">
                          <a:solidFill>
                            <a:srgbClr val="D4D4D4"/>
                          </a:solidFill>
                          <a:latin typeface="Courier New"/>
                          <a:ea typeface="Courier New"/>
                          <a:cs typeface="Courier New"/>
                          <a:sym typeface="Courier New"/>
                        </a:rPr>
                        <a:t>(</a:t>
                      </a:r>
                      <a:r>
                        <a:rPr lang="en-GB" sz="1150" dirty="0" err="1">
                          <a:solidFill>
                            <a:srgbClr val="4FC1FF"/>
                          </a:solidFill>
                          <a:latin typeface="Courier New"/>
                          <a:ea typeface="Courier New"/>
                          <a:cs typeface="Courier New"/>
                          <a:sym typeface="Courier New"/>
                        </a:rPr>
                        <a:t>resultado</a:t>
                      </a:r>
                      <a:r>
                        <a:rPr lang="en-GB" sz="1150" dirty="0">
                          <a:solidFill>
                            <a:srgbClr val="D4D4D4"/>
                          </a:solidFill>
                          <a:latin typeface="Courier New"/>
                          <a:ea typeface="Courier New"/>
                          <a:cs typeface="Courier New"/>
                          <a:sym typeface="Courier New"/>
                        </a:rPr>
                        <a:t>) </a:t>
                      </a:r>
                      <a:r>
                        <a:rPr lang="en-GB" sz="1150" dirty="0">
                          <a:solidFill>
                            <a:srgbClr val="6A9955"/>
                          </a:solidFill>
                          <a:latin typeface="Courier New"/>
                          <a:ea typeface="Courier New"/>
                          <a:cs typeface="Courier New"/>
                          <a:sym typeface="Courier New"/>
                        </a:rPr>
                        <a:t>// {</a:t>
                      </a:r>
                      <a:r>
                        <a:rPr lang="en-GB" sz="1150" dirty="0" err="1">
                          <a:solidFill>
                            <a:srgbClr val="6A9955"/>
                          </a:solidFill>
                          <a:latin typeface="Courier New"/>
                          <a:ea typeface="Courier New"/>
                          <a:cs typeface="Courier New"/>
                          <a:sym typeface="Courier New"/>
                        </a:rPr>
                        <a:t>nombre</a:t>
                      </a:r>
                      <a:r>
                        <a:rPr lang="en-GB" sz="1150" dirty="0">
                          <a:solidFill>
                            <a:srgbClr val="6A9955"/>
                          </a:solidFill>
                          <a:latin typeface="Courier New"/>
                          <a:ea typeface="Courier New"/>
                          <a:cs typeface="Courier New"/>
                          <a:sym typeface="Courier New"/>
                        </a:rPr>
                        <a:t>: 'ReactJS', </a:t>
                      </a:r>
                      <a:r>
                        <a:rPr lang="en-GB" sz="1150" dirty="0" err="1">
                          <a:solidFill>
                            <a:srgbClr val="6A9955"/>
                          </a:solidFill>
                          <a:latin typeface="Courier New"/>
                          <a:ea typeface="Courier New"/>
                          <a:cs typeface="Courier New"/>
                          <a:sym typeface="Courier New"/>
                        </a:rPr>
                        <a:t>precio</a:t>
                      </a:r>
                      <a:r>
                        <a:rPr lang="en-GB" sz="1150" dirty="0">
                          <a:solidFill>
                            <a:srgbClr val="6A9955"/>
                          </a:solidFill>
                          <a:latin typeface="Courier New"/>
                          <a:ea typeface="Courier New"/>
                          <a:cs typeface="Courier New"/>
                          <a:sym typeface="Courier New"/>
                        </a:rPr>
                        <a:t>: 22000}</a:t>
                      </a:r>
                      <a:endParaRPr sz="1150" dirty="0">
                        <a:solidFill>
                          <a:srgbClr val="6A9955"/>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dirty="0">
                          <a:solidFill>
                            <a:srgbClr val="9CDCFE"/>
                          </a:solidFill>
                          <a:latin typeface="Courier New"/>
                          <a:ea typeface="Courier New"/>
                          <a:cs typeface="Courier New"/>
                          <a:sym typeface="Courier New"/>
                        </a:rPr>
                        <a:t>console</a:t>
                      </a:r>
                      <a:r>
                        <a:rPr lang="en-GB" sz="1150" dirty="0">
                          <a:solidFill>
                            <a:srgbClr val="D4D4D4"/>
                          </a:solidFill>
                          <a:latin typeface="Courier New"/>
                          <a:ea typeface="Courier New"/>
                          <a:cs typeface="Courier New"/>
                          <a:sym typeface="Courier New"/>
                        </a:rPr>
                        <a:t>.</a:t>
                      </a:r>
                      <a:r>
                        <a:rPr lang="en-GB" sz="1150" dirty="0">
                          <a:solidFill>
                            <a:srgbClr val="DCDCAA"/>
                          </a:solidFill>
                          <a:latin typeface="Courier New"/>
                          <a:ea typeface="Courier New"/>
                          <a:cs typeface="Courier New"/>
                          <a:sym typeface="Courier New"/>
                        </a:rPr>
                        <a:t>log</a:t>
                      </a:r>
                      <a:r>
                        <a:rPr lang="en-GB" sz="1150" dirty="0">
                          <a:solidFill>
                            <a:srgbClr val="D4D4D4"/>
                          </a:solidFill>
                          <a:latin typeface="Courier New"/>
                          <a:ea typeface="Courier New"/>
                          <a:cs typeface="Courier New"/>
                          <a:sym typeface="Courier New"/>
                        </a:rPr>
                        <a:t>(</a:t>
                      </a:r>
                      <a:r>
                        <a:rPr lang="en-GB" sz="1150" dirty="0">
                          <a:solidFill>
                            <a:srgbClr val="4FC1FF"/>
                          </a:solidFill>
                          <a:latin typeface="Courier New"/>
                          <a:ea typeface="Courier New"/>
                          <a:cs typeface="Courier New"/>
                          <a:sym typeface="Courier New"/>
                        </a:rPr>
                        <a:t>resultado2</a:t>
                      </a:r>
                      <a:r>
                        <a:rPr lang="en-GB" sz="1150" dirty="0">
                          <a:solidFill>
                            <a:srgbClr val="D4D4D4"/>
                          </a:solidFill>
                          <a:latin typeface="Courier New"/>
                          <a:ea typeface="Courier New"/>
                          <a:cs typeface="Courier New"/>
                          <a:sym typeface="Courier New"/>
                        </a:rPr>
                        <a:t>) </a:t>
                      </a:r>
                      <a:r>
                        <a:rPr lang="en-GB" sz="1150" dirty="0">
                          <a:solidFill>
                            <a:srgbClr val="6A9955"/>
                          </a:solidFill>
                          <a:latin typeface="Courier New"/>
                          <a:ea typeface="Courier New"/>
                          <a:cs typeface="Courier New"/>
                          <a:sym typeface="Courier New"/>
                        </a:rPr>
                        <a:t>// undefined</a:t>
                      </a:r>
                      <a:endParaRPr sz="1350" dirty="0">
                        <a:solidFill>
                          <a:srgbClr val="569CD6"/>
                        </a:solidFill>
                        <a:latin typeface="Courier New"/>
                        <a:ea typeface="Courier New"/>
                        <a:cs typeface="Courier New"/>
                        <a:sym typeface="Courier New"/>
                      </a:endParaRPr>
                    </a:p>
                  </a:txBody>
                  <a:tcPr marL="91425" marR="91425" marT="91425" marB="91425">
                    <a:solidFill>
                      <a:srgbClr val="121212"/>
                    </a:solidFill>
                  </a:tcPr>
                </a:tc>
                <a:extLst>
                  <a:ext uri="{0D108BD9-81ED-4DB2-BD59-A6C34878D82A}">
                    <a16:rowId xmlns:a16="http://schemas.microsoft.com/office/drawing/2014/main" val="10000"/>
                  </a:ext>
                </a:extLst>
              </a:tr>
              <a:tr h="1815350">
                <a:tc>
                  <a:txBody>
                    <a:bodyPr/>
                    <a:lstStyle/>
                    <a:p>
                      <a:pPr marL="0" lvl="0" indent="0" algn="just" rtl="0">
                        <a:lnSpc>
                          <a:spcPct val="135714"/>
                        </a:lnSpc>
                        <a:spcBef>
                          <a:spcPts val="0"/>
                        </a:spcBef>
                        <a:spcAft>
                          <a:spcPts val="0"/>
                        </a:spcAft>
                        <a:buNone/>
                      </a:pPr>
                      <a:endParaRPr sz="1350" dirty="0">
                        <a:solidFill>
                          <a:srgbClr val="569CD6"/>
                        </a:solidFill>
                        <a:latin typeface="Courier New"/>
                        <a:ea typeface="Courier New"/>
                        <a:cs typeface="Courier New"/>
                        <a:sym typeface="Courier New"/>
                      </a:endParaRPr>
                    </a:p>
                  </a:txBody>
                  <a:tcPr marL="91425" marR="91425" marT="91425" marB="91425">
                    <a:solidFill>
                      <a:srgbClr val="121212"/>
                    </a:solidFill>
                  </a:tcPr>
                </a:tc>
                <a:extLst>
                  <a:ext uri="{0D108BD9-81ED-4DB2-BD59-A6C34878D82A}">
                    <a16:rowId xmlns:a16="http://schemas.microsoft.com/office/drawing/2014/main" val="2585197301"/>
                  </a:ext>
                </a:extLst>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pic>
        <p:nvPicPr>
          <p:cNvPr id="1045" name="Google Shape;1045;p150"/>
          <p:cNvPicPr preferRelativeResize="0"/>
          <p:nvPr/>
        </p:nvPicPr>
        <p:blipFill>
          <a:blip r:embed="rId3">
            <a:alphaModFix/>
          </a:blip>
          <a:stretch>
            <a:fillRect/>
          </a:stretch>
        </p:blipFill>
        <p:spPr>
          <a:xfrm>
            <a:off x="7850025" y="4699925"/>
            <a:ext cx="1186526" cy="330675"/>
          </a:xfrm>
          <a:prstGeom prst="rect">
            <a:avLst/>
          </a:prstGeom>
          <a:noFill/>
          <a:ln>
            <a:noFill/>
          </a:ln>
        </p:spPr>
      </p:pic>
      <p:pic>
        <p:nvPicPr>
          <p:cNvPr id="1046" name="Google Shape;1046;p150"/>
          <p:cNvPicPr preferRelativeResize="0"/>
          <p:nvPr/>
        </p:nvPicPr>
        <p:blipFill>
          <a:blip r:embed="rId4">
            <a:alphaModFix/>
          </a:blip>
          <a:stretch>
            <a:fillRect/>
          </a:stretch>
        </p:blipFill>
        <p:spPr>
          <a:xfrm>
            <a:off x="8335450" y="134300"/>
            <a:ext cx="701100" cy="701100"/>
          </a:xfrm>
          <a:prstGeom prst="rect">
            <a:avLst/>
          </a:prstGeom>
          <a:noFill/>
          <a:ln>
            <a:noFill/>
          </a:ln>
        </p:spPr>
      </p:pic>
      <p:sp>
        <p:nvSpPr>
          <p:cNvPr id="1047" name="Google Shape;1047;p150"/>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50"/>
          <p:cNvSpPr/>
          <p:nvPr/>
        </p:nvSpPr>
        <p:spPr>
          <a:xfrm>
            <a:off x="164300" y="177800"/>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50"/>
          <p:cNvSpPr txBox="1"/>
          <p:nvPr/>
        </p:nvSpPr>
        <p:spPr>
          <a:xfrm>
            <a:off x="278236" y="213874"/>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1050" name="Google Shape;1050;p150"/>
          <p:cNvSpPr txBox="1"/>
          <p:nvPr/>
        </p:nvSpPr>
        <p:spPr>
          <a:xfrm>
            <a:off x="548525" y="1630925"/>
            <a:ext cx="8470800" cy="20487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None/>
            </a:pPr>
            <a:r>
              <a:rPr lang="en-GB" sz="2000">
                <a:solidFill>
                  <a:schemeClr val="dk1"/>
                </a:solidFill>
                <a:latin typeface="Helvetica Neue Light"/>
                <a:ea typeface="Helvetica Neue Light"/>
                <a:cs typeface="Helvetica Neue Light"/>
                <a:sym typeface="Helvetica Neue Light"/>
              </a:rPr>
              <a:t>Nótese que el </a:t>
            </a:r>
            <a:r>
              <a:rPr lang="en-GB" sz="2000" b="1">
                <a:solidFill>
                  <a:schemeClr val="dk1"/>
                </a:solidFill>
                <a:latin typeface="Helvetica Neue"/>
                <a:ea typeface="Helvetica Neue"/>
                <a:cs typeface="Helvetica Neue"/>
                <a:sym typeface="Helvetica Neue"/>
              </a:rPr>
              <a:t>find()</a:t>
            </a:r>
            <a:r>
              <a:rPr lang="en-GB" sz="2000">
                <a:solidFill>
                  <a:schemeClr val="dk1"/>
                </a:solidFill>
                <a:latin typeface="Helvetica Neue Light"/>
                <a:ea typeface="Helvetica Neue Light"/>
                <a:cs typeface="Helvetica Neue Light"/>
                <a:sym typeface="Helvetica Neue Light"/>
              </a:rPr>
              <a:t> retorna el primer elemento del array que cumpla con la condición enviada, de ahí que podemos almacenarlo en una variable o usarlo de referencia para otro proceso. </a:t>
            </a:r>
            <a:r>
              <a:rPr lang="en-GB" sz="2000">
                <a:solidFill>
                  <a:schemeClr val="dk1"/>
                </a:solidFill>
                <a:highlight>
                  <a:srgbClr val="3CEFAB"/>
                </a:highlight>
                <a:latin typeface="Helvetica Neue Light"/>
                <a:ea typeface="Helvetica Neue Light"/>
                <a:cs typeface="Helvetica Neue Light"/>
                <a:sym typeface="Helvetica Neue Light"/>
              </a:rPr>
              <a:t>Si no hay ninguna coincidencia </a:t>
            </a:r>
            <a:r>
              <a:rPr lang="en-GB" sz="2000">
                <a:solidFill>
                  <a:schemeClr val="dk1"/>
                </a:solidFill>
                <a:latin typeface="Helvetica Neue Light"/>
                <a:ea typeface="Helvetica Neue Light"/>
                <a:cs typeface="Helvetica Neue Light"/>
                <a:sym typeface="Helvetica Neue Light"/>
              </a:rPr>
              <a:t>en el array, el método find retorna </a:t>
            </a:r>
            <a:r>
              <a:rPr lang="en-GB" sz="2000" b="1">
                <a:solidFill>
                  <a:schemeClr val="dk1"/>
                </a:solidFill>
                <a:latin typeface="Helvetica Neue"/>
                <a:ea typeface="Helvetica Neue"/>
                <a:cs typeface="Helvetica Neue"/>
                <a:sym typeface="Helvetica Neue"/>
              </a:rPr>
              <a:t>undefined</a:t>
            </a:r>
            <a:r>
              <a:rPr lang="en-GB" sz="2000">
                <a:solidFill>
                  <a:schemeClr val="dk1"/>
                </a:solidFill>
                <a:latin typeface="Helvetica Neue Light"/>
                <a:ea typeface="Helvetica Neue Light"/>
                <a:cs typeface="Helvetica Neue Light"/>
                <a:sym typeface="Helvetica Neue Light"/>
              </a:rPr>
              <a:t>.</a:t>
            </a:r>
            <a:endParaRPr sz="2000">
              <a:solidFill>
                <a:schemeClr val="dk1"/>
              </a:solidFill>
              <a:latin typeface="Helvetica Neue Light"/>
              <a:ea typeface="Helvetica Neue Light"/>
              <a:cs typeface="Helvetica Neue Light"/>
              <a:sym typeface="Helvetica Neue Light"/>
            </a:endParaRPr>
          </a:p>
        </p:txBody>
      </p:sp>
      <p:sp>
        <p:nvSpPr>
          <p:cNvPr id="1051" name="Google Shape;1051;p150"/>
          <p:cNvSpPr txBox="1"/>
          <p:nvPr/>
        </p:nvSpPr>
        <p:spPr>
          <a:xfrm>
            <a:off x="1393950" y="13430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Clr>
                <a:schemeClr val="dk1"/>
              </a:buClr>
              <a:buSzPts val="1100"/>
              <a:buFont typeface="Arial"/>
              <a:buNone/>
            </a:pPr>
            <a:r>
              <a:rPr lang="en-GB" sz="3000" i="1">
                <a:solidFill>
                  <a:schemeClr val="dk1"/>
                </a:solidFill>
                <a:latin typeface="Anton"/>
                <a:ea typeface="Anton"/>
                <a:cs typeface="Anton"/>
                <a:sym typeface="Anton"/>
              </a:rPr>
              <a:t>FIND</a:t>
            </a:r>
            <a:endParaRPr sz="3000" i="1">
              <a:solidFill>
                <a:schemeClr val="dk1"/>
              </a:solidFill>
              <a:latin typeface="Anton"/>
              <a:ea typeface="Anton"/>
              <a:cs typeface="Anton"/>
              <a:sym typeface="Anto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51"/>
          <p:cNvSpPr txBox="1"/>
          <p:nvPr/>
        </p:nvSpPr>
        <p:spPr>
          <a:xfrm>
            <a:off x="1393950" y="13430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Clr>
                <a:schemeClr val="dk1"/>
              </a:buClr>
              <a:buSzPts val="1100"/>
              <a:buFont typeface="Arial"/>
              <a:buNone/>
            </a:pPr>
            <a:r>
              <a:rPr lang="en-GB" sz="3000" i="1">
                <a:solidFill>
                  <a:schemeClr val="dk1"/>
                </a:solidFill>
                <a:latin typeface="Anton"/>
                <a:ea typeface="Anton"/>
                <a:cs typeface="Anton"/>
                <a:sym typeface="Anton"/>
              </a:rPr>
              <a:t>FILTER</a:t>
            </a:r>
            <a:endParaRPr sz="3000" i="1">
              <a:solidFill>
                <a:schemeClr val="dk1"/>
              </a:solidFill>
              <a:latin typeface="Anton"/>
              <a:ea typeface="Anton"/>
              <a:cs typeface="Anton"/>
              <a:sym typeface="Anton"/>
            </a:endParaRPr>
          </a:p>
        </p:txBody>
      </p:sp>
      <p:pic>
        <p:nvPicPr>
          <p:cNvPr id="1057" name="Google Shape;1057;p151"/>
          <p:cNvPicPr preferRelativeResize="0"/>
          <p:nvPr/>
        </p:nvPicPr>
        <p:blipFill>
          <a:blip r:embed="rId3">
            <a:alphaModFix/>
          </a:blip>
          <a:stretch>
            <a:fillRect/>
          </a:stretch>
        </p:blipFill>
        <p:spPr>
          <a:xfrm>
            <a:off x="7850025" y="4699925"/>
            <a:ext cx="1186526" cy="330675"/>
          </a:xfrm>
          <a:prstGeom prst="rect">
            <a:avLst/>
          </a:prstGeom>
          <a:noFill/>
          <a:ln>
            <a:noFill/>
          </a:ln>
        </p:spPr>
      </p:pic>
      <p:pic>
        <p:nvPicPr>
          <p:cNvPr id="1058" name="Google Shape;1058;p151"/>
          <p:cNvPicPr preferRelativeResize="0"/>
          <p:nvPr/>
        </p:nvPicPr>
        <p:blipFill>
          <a:blip r:embed="rId4">
            <a:alphaModFix/>
          </a:blip>
          <a:stretch>
            <a:fillRect/>
          </a:stretch>
        </p:blipFill>
        <p:spPr>
          <a:xfrm>
            <a:off x="8335450" y="134300"/>
            <a:ext cx="701100" cy="701100"/>
          </a:xfrm>
          <a:prstGeom prst="rect">
            <a:avLst/>
          </a:prstGeom>
          <a:noFill/>
          <a:ln>
            <a:noFill/>
          </a:ln>
        </p:spPr>
      </p:pic>
      <p:sp>
        <p:nvSpPr>
          <p:cNvPr id="1059" name="Google Shape;1059;p151"/>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51"/>
          <p:cNvSpPr/>
          <p:nvPr/>
        </p:nvSpPr>
        <p:spPr>
          <a:xfrm>
            <a:off x="164300" y="177800"/>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51"/>
          <p:cNvSpPr txBox="1"/>
          <p:nvPr/>
        </p:nvSpPr>
        <p:spPr>
          <a:xfrm>
            <a:off x="278236" y="213874"/>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sp>
        <p:nvSpPr>
          <p:cNvPr id="1062" name="Google Shape;1062;p151"/>
          <p:cNvSpPr txBox="1"/>
          <p:nvPr/>
        </p:nvSpPr>
        <p:spPr>
          <a:xfrm>
            <a:off x="378325" y="828750"/>
            <a:ext cx="2903700" cy="34860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El método </a:t>
            </a:r>
            <a:r>
              <a:rPr lang="en-GB" sz="1800" b="1">
                <a:solidFill>
                  <a:schemeClr val="dk1"/>
                </a:solidFill>
                <a:highlight>
                  <a:srgbClr val="3CEFAB"/>
                </a:highlight>
                <a:latin typeface="Helvetica Neue"/>
                <a:ea typeface="Helvetica Neue"/>
                <a:cs typeface="Helvetica Neue"/>
                <a:sym typeface="Helvetica Neue"/>
              </a:rPr>
              <a:t>filter()</a:t>
            </a:r>
            <a:r>
              <a:rPr lang="en-GB" sz="1800">
                <a:solidFill>
                  <a:schemeClr val="dk1"/>
                </a:solidFill>
                <a:latin typeface="Helvetica Neue Light"/>
                <a:ea typeface="Helvetica Neue Light"/>
                <a:cs typeface="Helvetica Neue Light"/>
                <a:sym typeface="Helvetica Neue Light"/>
              </a:rPr>
              <a:t> recibe, al igual que find(), una función comparadora por parámetro, y retorna </a:t>
            </a:r>
            <a:r>
              <a:rPr lang="en-GB" sz="1800">
                <a:solidFill>
                  <a:schemeClr val="dk1"/>
                </a:solidFill>
                <a:highlight>
                  <a:srgbClr val="3CEFAB"/>
                </a:highlight>
                <a:latin typeface="Helvetica Neue Light"/>
                <a:ea typeface="Helvetica Neue Light"/>
                <a:cs typeface="Helvetica Neue Light"/>
                <a:sym typeface="Helvetica Neue Light"/>
              </a:rPr>
              <a:t>un nuevo array</a:t>
            </a:r>
            <a:r>
              <a:rPr lang="en-GB" sz="1800">
                <a:solidFill>
                  <a:schemeClr val="dk1"/>
                </a:solidFill>
                <a:latin typeface="Helvetica Neue Light"/>
                <a:ea typeface="Helvetica Neue Light"/>
                <a:cs typeface="Helvetica Neue Light"/>
                <a:sym typeface="Helvetica Neue Light"/>
              </a:rPr>
              <a:t> con todos los elementos que cumplan esa condición. </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0"/>
              </a:spcAft>
              <a:buNone/>
            </a:pPr>
            <a:r>
              <a:rPr lang="en-GB" sz="1800">
                <a:solidFill>
                  <a:schemeClr val="dk1"/>
                </a:solidFill>
                <a:latin typeface="Helvetica Neue Light"/>
                <a:ea typeface="Helvetica Neue Light"/>
                <a:cs typeface="Helvetica Neue Light"/>
                <a:sym typeface="Helvetica Neue Light"/>
              </a:rPr>
              <a:t>Si no hay coincidencias, retornará un array vacío.</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1100"/>
              </a:spcAft>
              <a:buNone/>
            </a:pPr>
            <a:endParaRPr sz="1600">
              <a:solidFill>
                <a:schemeClr val="dk1"/>
              </a:solidFill>
              <a:latin typeface="Helvetica Neue Light"/>
              <a:ea typeface="Helvetica Neue Light"/>
              <a:cs typeface="Helvetica Neue Light"/>
              <a:sym typeface="Helvetica Neue Light"/>
            </a:endParaRPr>
          </a:p>
        </p:txBody>
      </p:sp>
      <p:graphicFrame>
        <p:nvGraphicFramePr>
          <p:cNvPr id="1063" name="Google Shape;1063;p151"/>
          <p:cNvGraphicFramePr/>
          <p:nvPr/>
        </p:nvGraphicFramePr>
        <p:xfrm>
          <a:off x="3376613" y="882338"/>
          <a:ext cx="5431625" cy="3867946"/>
        </p:xfrm>
        <a:graphic>
          <a:graphicData uri="http://schemas.openxmlformats.org/drawingml/2006/table">
            <a:tbl>
              <a:tblPr>
                <a:noFill/>
                <a:tableStyleId>{59F59028-6CD9-4B71-AD41-A5B0DF8FAB72}</a:tableStyleId>
              </a:tblPr>
              <a:tblGrid>
                <a:gridCol w="5431625">
                  <a:extLst>
                    <a:ext uri="{9D8B030D-6E8A-4147-A177-3AD203B41FA5}">
                      <a16:colId xmlns:a16="http://schemas.microsoft.com/office/drawing/2014/main" val="20000"/>
                    </a:ext>
                  </a:extLst>
                </a:gridCol>
              </a:tblGrid>
              <a:tr h="1815350">
                <a:tc>
                  <a:txBody>
                    <a:bodyPr/>
                    <a:lstStyle/>
                    <a:p>
                      <a:pPr marL="0" lvl="0" indent="0" algn="just" rtl="0">
                        <a:lnSpc>
                          <a:spcPct val="135714"/>
                        </a:lnSpc>
                        <a:spcBef>
                          <a:spcPts val="0"/>
                        </a:spcBef>
                        <a:spcAft>
                          <a:spcPts val="0"/>
                        </a:spcAft>
                        <a:buNone/>
                      </a:pPr>
                      <a:r>
                        <a:rPr lang="en-GB" sz="1050">
                          <a:solidFill>
                            <a:srgbClr val="569CD6"/>
                          </a:solidFill>
                          <a:latin typeface="Courier New"/>
                          <a:ea typeface="Courier New"/>
                          <a:cs typeface="Courier New"/>
                          <a:sym typeface="Courier New"/>
                        </a:rPr>
                        <a:t>const</a:t>
                      </a:r>
                      <a:r>
                        <a:rPr lang="en-GB" sz="1050">
                          <a:solidFill>
                            <a:srgbClr val="D4D4D4"/>
                          </a:solidFill>
                          <a:latin typeface="Courier New"/>
                          <a:ea typeface="Courier New"/>
                          <a:cs typeface="Courier New"/>
                          <a:sym typeface="Courier New"/>
                        </a:rPr>
                        <a:t> </a:t>
                      </a:r>
                      <a:r>
                        <a:rPr lang="en-GB" sz="1050">
                          <a:solidFill>
                            <a:srgbClr val="4FC1FF"/>
                          </a:solidFill>
                          <a:latin typeface="Courier New"/>
                          <a:ea typeface="Courier New"/>
                          <a:cs typeface="Courier New"/>
                          <a:sym typeface="Courier New"/>
                        </a:rPr>
                        <a:t>cursos</a:t>
                      </a:r>
                      <a:r>
                        <a:rPr lang="en-GB" sz="1050">
                          <a:solidFill>
                            <a:srgbClr val="D4D4D4"/>
                          </a:solidFill>
                          <a:latin typeface="Courier New"/>
                          <a:ea typeface="Courier New"/>
                          <a:cs typeface="Courier New"/>
                          <a:sym typeface="Courier New"/>
                        </a:rPr>
                        <a:t> = [</a:t>
                      </a:r>
                      <a:endParaRPr sz="10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nombre:</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'Javascript'</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precio:</a:t>
                      </a:r>
                      <a:r>
                        <a:rPr lang="en-GB" sz="1050">
                          <a:solidFill>
                            <a:srgbClr val="D4D4D4"/>
                          </a:solidFill>
                          <a:latin typeface="Courier New"/>
                          <a:ea typeface="Courier New"/>
                          <a:cs typeface="Courier New"/>
                          <a:sym typeface="Courier New"/>
                        </a:rPr>
                        <a:t> </a:t>
                      </a:r>
                      <a:r>
                        <a:rPr lang="en-GB" sz="1050">
                          <a:solidFill>
                            <a:srgbClr val="B5CEA8"/>
                          </a:solidFill>
                          <a:latin typeface="Courier New"/>
                          <a:ea typeface="Courier New"/>
                          <a:cs typeface="Courier New"/>
                          <a:sym typeface="Courier New"/>
                        </a:rPr>
                        <a:t>15000</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nombre:</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'ReactJS'</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precio:</a:t>
                      </a:r>
                      <a:r>
                        <a:rPr lang="en-GB" sz="1050">
                          <a:solidFill>
                            <a:srgbClr val="D4D4D4"/>
                          </a:solidFill>
                          <a:latin typeface="Courier New"/>
                          <a:ea typeface="Courier New"/>
                          <a:cs typeface="Courier New"/>
                          <a:sym typeface="Courier New"/>
                        </a:rPr>
                        <a:t> </a:t>
                      </a:r>
                      <a:r>
                        <a:rPr lang="en-GB" sz="1050">
                          <a:solidFill>
                            <a:srgbClr val="B5CEA8"/>
                          </a:solidFill>
                          <a:latin typeface="Courier New"/>
                          <a:ea typeface="Courier New"/>
                          <a:cs typeface="Courier New"/>
                          <a:sym typeface="Courier New"/>
                        </a:rPr>
                        <a:t>22000</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nombre:</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'AngularJS'</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precio:</a:t>
                      </a:r>
                      <a:r>
                        <a:rPr lang="en-GB" sz="1050">
                          <a:solidFill>
                            <a:srgbClr val="D4D4D4"/>
                          </a:solidFill>
                          <a:latin typeface="Courier New"/>
                          <a:ea typeface="Courier New"/>
                          <a:cs typeface="Courier New"/>
                          <a:sym typeface="Courier New"/>
                        </a:rPr>
                        <a:t> </a:t>
                      </a:r>
                      <a:r>
                        <a:rPr lang="en-GB" sz="1050">
                          <a:solidFill>
                            <a:srgbClr val="B5CEA8"/>
                          </a:solidFill>
                          <a:latin typeface="Courier New"/>
                          <a:ea typeface="Courier New"/>
                          <a:cs typeface="Courier New"/>
                          <a:sym typeface="Courier New"/>
                        </a:rPr>
                        <a:t>22000</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nombre:</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'Desarrollo Web'</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precio:</a:t>
                      </a:r>
                      <a:r>
                        <a:rPr lang="en-GB" sz="1050">
                          <a:solidFill>
                            <a:srgbClr val="D4D4D4"/>
                          </a:solidFill>
                          <a:latin typeface="Courier New"/>
                          <a:ea typeface="Courier New"/>
                          <a:cs typeface="Courier New"/>
                          <a:sym typeface="Courier New"/>
                        </a:rPr>
                        <a:t> </a:t>
                      </a:r>
                      <a:r>
                        <a:rPr lang="en-GB" sz="1050">
                          <a:solidFill>
                            <a:srgbClr val="B5CEA8"/>
                          </a:solidFill>
                          <a:latin typeface="Courier New"/>
                          <a:ea typeface="Courier New"/>
                          <a:cs typeface="Courier New"/>
                          <a:sym typeface="Courier New"/>
                        </a:rPr>
                        <a:t>16000</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endParaRPr sz="10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050">
                          <a:solidFill>
                            <a:srgbClr val="569CD6"/>
                          </a:solidFill>
                          <a:latin typeface="Courier New"/>
                          <a:ea typeface="Courier New"/>
                          <a:cs typeface="Courier New"/>
                          <a:sym typeface="Courier New"/>
                        </a:rPr>
                        <a:t>const</a:t>
                      </a:r>
                      <a:r>
                        <a:rPr lang="en-GB" sz="1050">
                          <a:solidFill>
                            <a:srgbClr val="D4D4D4"/>
                          </a:solidFill>
                          <a:latin typeface="Courier New"/>
                          <a:ea typeface="Courier New"/>
                          <a:cs typeface="Courier New"/>
                          <a:sym typeface="Courier New"/>
                        </a:rPr>
                        <a:t> </a:t>
                      </a:r>
                      <a:r>
                        <a:rPr lang="en-GB" sz="1050">
                          <a:solidFill>
                            <a:srgbClr val="4FC1FF"/>
                          </a:solidFill>
                          <a:latin typeface="Courier New"/>
                          <a:ea typeface="Courier New"/>
                          <a:cs typeface="Courier New"/>
                          <a:sym typeface="Courier New"/>
                        </a:rPr>
                        <a:t>resultado</a:t>
                      </a:r>
                      <a:r>
                        <a:rPr lang="en-GB" sz="1050">
                          <a:solidFill>
                            <a:srgbClr val="D4D4D4"/>
                          </a:solidFill>
                          <a:latin typeface="Courier New"/>
                          <a:ea typeface="Courier New"/>
                          <a:cs typeface="Courier New"/>
                          <a:sym typeface="Courier New"/>
                        </a:rPr>
                        <a:t> = </a:t>
                      </a:r>
                      <a:r>
                        <a:rPr lang="en-GB" sz="1050">
                          <a:solidFill>
                            <a:srgbClr val="4FC1FF"/>
                          </a:solidFill>
                          <a:latin typeface="Courier New"/>
                          <a:ea typeface="Courier New"/>
                          <a:cs typeface="Courier New"/>
                          <a:sym typeface="Courier New"/>
                        </a:rPr>
                        <a:t>cursos</a:t>
                      </a:r>
                      <a:r>
                        <a:rPr lang="en-GB" sz="1050">
                          <a:solidFill>
                            <a:srgbClr val="D4D4D4"/>
                          </a:solidFill>
                          <a:latin typeface="Courier New"/>
                          <a:ea typeface="Courier New"/>
                          <a:cs typeface="Courier New"/>
                          <a:sym typeface="Courier New"/>
                        </a:rPr>
                        <a:t>.</a:t>
                      </a:r>
                      <a:r>
                        <a:rPr lang="en-GB" sz="1050">
                          <a:solidFill>
                            <a:srgbClr val="DCDCAA"/>
                          </a:solidFill>
                          <a:latin typeface="Courier New"/>
                          <a:ea typeface="Courier New"/>
                          <a:cs typeface="Courier New"/>
                          <a:sym typeface="Courier New"/>
                        </a:rPr>
                        <a:t>filter</a:t>
                      </a:r>
                      <a:r>
                        <a:rPr lang="en-GB" sz="1050">
                          <a:solidFill>
                            <a:srgbClr val="D4D4D4"/>
                          </a:solidFill>
                          <a:latin typeface="Courier New"/>
                          <a:ea typeface="Courier New"/>
                          <a:cs typeface="Courier New"/>
                          <a:sym typeface="Courier New"/>
                        </a:rPr>
                        <a:t>((</a:t>
                      </a:r>
                      <a:r>
                        <a:rPr lang="en-GB" sz="1050">
                          <a:solidFill>
                            <a:srgbClr val="9CDCFE"/>
                          </a:solidFill>
                          <a:latin typeface="Courier New"/>
                          <a:ea typeface="Courier New"/>
                          <a:cs typeface="Courier New"/>
                          <a:sym typeface="Courier New"/>
                        </a:rPr>
                        <a:t>el</a:t>
                      </a:r>
                      <a:r>
                        <a:rPr lang="en-GB" sz="1050">
                          <a:solidFill>
                            <a:srgbClr val="D4D4D4"/>
                          </a:solidFill>
                          <a:latin typeface="Courier New"/>
                          <a:ea typeface="Courier New"/>
                          <a:cs typeface="Courier New"/>
                          <a:sym typeface="Courier New"/>
                        </a:rPr>
                        <a:t>) </a:t>
                      </a:r>
                      <a:r>
                        <a:rPr lang="en-GB" sz="1050">
                          <a:solidFill>
                            <a:srgbClr val="569CD6"/>
                          </a:solidFill>
                          <a:latin typeface="Courier New"/>
                          <a:ea typeface="Courier New"/>
                          <a:cs typeface="Courier New"/>
                          <a:sym typeface="Courier New"/>
                        </a:rPr>
                        <a:t>=&gt;</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el</a:t>
                      </a:r>
                      <a:r>
                        <a:rPr lang="en-GB" sz="1050">
                          <a:solidFill>
                            <a:srgbClr val="D4D4D4"/>
                          </a:solidFill>
                          <a:latin typeface="Courier New"/>
                          <a:ea typeface="Courier New"/>
                          <a:cs typeface="Courier New"/>
                          <a:sym typeface="Courier New"/>
                        </a:rPr>
                        <a:t>.</a:t>
                      </a:r>
                      <a:r>
                        <a:rPr lang="en-GB" sz="1050">
                          <a:solidFill>
                            <a:srgbClr val="9CDCFE"/>
                          </a:solidFill>
                          <a:latin typeface="Courier New"/>
                          <a:ea typeface="Courier New"/>
                          <a:cs typeface="Courier New"/>
                          <a:sym typeface="Courier New"/>
                        </a:rPr>
                        <a:t>nombre</a:t>
                      </a:r>
                      <a:r>
                        <a:rPr lang="en-GB" sz="1050">
                          <a:solidFill>
                            <a:srgbClr val="D4D4D4"/>
                          </a:solidFill>
                          <a:latin typeface="Courier New"/>
                          <a:ea typeface="Courier New"/>
                          <a:cs typeface="Courier New"/>
                          <a:sym typeface="Courier New"/>
                        </a:rPr>
                        <a:t>.</a:t>
                      </a:r>
                      <a:r>
                        <a:rPr lang="en-GB" sz="1050">
                          <a:solidFill>
                            <a:srgbClr val="DCDCAA"/>
                          </a:solidFill>
                          <a:latin typeface="Courier New"/>
                          <a:ea typeface="Courier New"/>
                          <a:cs typeface="Courier New"/>
                          <a:sym typeface="Courier New"/>
                        </a:rPr>
                        <a:t>includes</a:t>
                      </a:r>
                      <a:r>
                        <a:rPr lang="en-GB" sz="1050">
                          <a:solidFill>
                            <a:srgbClr val="D4D4D4"/>
                          </a:solidFill>
                          <a:latin typeface="Courier New"/>
                          <a:ea typeface="Courier New"/>
                          <a:cs typeface="Courier New"/>
                          <a:sym typeface="Courier New"/>
                        </a:rPr>
                        <a:t>(</a:t>
                      </a:r>
                      <a:r>
                        <a:rPr lang="en-GB" sz="1050">
                          <a:solidFill>
                            <a:srgbClr val="CE9178"/>
                          </a:solidFill>
                          <a:latin typeface="Courier New"/>
                          <a:ea typeface="Courier New"/>
                          <a:cs typeface="Courier New"/>
                          <a:sym typeface="Courier New"/>
                        </a:rPr>
                        <a:t>'JS'</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050">
                          <a:solidFill>
                            <a:srgbClr val="569CD6"/>
                          </a:solidFill>
                          <a:latin typeface="Courier New"/>
                          <a:ea typeface="Courier New"/>
                          <a:cs typeface="Courier New"/>
                          <a:sym typeface="Courier New"/>
                        </a:rPr>
                        <a:t>const</a:t>
                      </a:r>
                      <a:r>
                        <a:rPr lang="en-GB" sz="1050">
                          <a:solidFill>
                            <a:srgbClr val="D4D4D4"/>
                          </a:solidFill>
                          <a:latin typeface="Courier New"/>
                          <a:ea typeface="Courier New"/>
                          <a:cs typeface="Courier New"/>
                          <a:sym typeface="Courier New"/>
                        </a:rPr>
                        <a:t> </a:t>
                      </a:r>
                      <a:r>
                        <a:rPr lang="en-GB" sz="1050">
                          <a:solidFill>
                            <a:srgbClr val="4FC1FF"/>
                          </a:solidFill>
                          <a:latin typeface="Courier New"/>
                          <a:ea typeface="Courier New"/>
                          <a:cs typeface="Courier New"/>
                          <a:sym typeface="Courier New"/>
                        </a:rPr>
                        <a:t>resultado2</a:t>
                      </a:r>
                      <a:r>
                        <a:rPr lang="en-GB" sz="1050">
                          <a:solidFill>
                            <a:srgbClr val="D4D4D4"/>
                          </a:solidFill>
                          <a:latin typeface="Courier New"/>
                          <a:ea typeface="Courier New"/>
                          <a:cs typeface="Courier New"/>
                          <a:sym typeface="Courier New"/>
                        </a:rPr>
                        <a:t> = </a:t>
                      </a:r>
                      <a:r>
                        <a:rPr lang="en-GB" sz="1050">
                          <a:solidFill>
                            <a:srgbClr val="4FC1FF"/>
                          </a:solidFill>
                          <a:latin typeface="Courier New"/>
                          <a:ea typeface="Courier New"/>
                          <a:cs typeface="Courier New"/>
                          <a:sym typeface="Courier New"/>
                        </a:rPr>
                        <a:t>cursos</a:t>
                      </a:r>
                      <a:r>
                        <a:rPr lang="en-GB" sz="1050">
                          <a:solidFill>
                            <a:srgbClr val="D4D4D4"/>
                          </a:solidFill>
                          <a:latin typeface="Courier New"/>
                          <a:ea typeface="Courier New"/>
                          <a:cs typeface="Courier New"/>
                          <a:sym typeface="Courier New"/>
                        </a:rPr>
                        <a:t>.</a:t>
                      </a:r>
                      <a:r>
                        <a:rPr lang="en-GB" sz="1050">
                          <a:solidFill>
                            <a:srgbClr val="DCDCAA"/>
                          </a:solidFill>
                          <a:latin typeface="Courier New"/>
                          <a:ea typeface="Courier New"/>
                          <a:cs typeface="Courier New"/>
                          <a:sym typeface="Courier New"/>
                        </a:rPr>
                        <a:t>filter</a:t>
                      </a:r>
                      <a:r>
                        <a:rPr lang="en-GB" sz="1050">
                          <a:solidFill>
                            <a:srgbClr val="D4D4D4"/>
                          </a:solidFill>
                          <a:latin typeface="Courier New"/>
                          <a:ea typeface="Courier New"/>
                          <a:cs typeface="Courier New"/>
                          <a:sym typeface="Courier New"/>
                        </a:rPr>
                        <a:t>((</a:t>
                      </a:r>
                      <a:r>
                        <a:rPr lang="en-GB" sz="1050">
                          <a:solidFill>
                            <a:srgbClr val="9CDCFE"/>
                          </a:solidFill>
                          <a:latin typeface="Courier New"/>
                          <a:ea typeface="Courier New"/>
                          <a:cs typeface="Courier New"/>
                          <a:sym typeface="Courier New"/>
                        </a:rPr>
                        <a:t>el</a:t>
                      </a:r>
                      <a:r>
                        <a:rPr lang="en-GB" sz="1050">
                          <a:solidFill>
                            <a:srgbClr val="D4D4D4"/>
                          </a:solidFill>
                          <a:latin typeface="Courier New"/>
                          <a:ea typeface="Courier New"/>
                          <a:cs typeface="Courier New"/>
                          <a:sym typeface="Courier New"/>
                        </a:rPr>
                        <a:t>) </a:t>
                      </a:r>
                      <a:r>
                        <a:rPr lang="en-GB" sz="1050">
                          <a:solidFill>
                            <a:srgbClr val="569CD6"/>
                          </a:solidFill>
                          <a:latin typeface="Courier New"/>
                          <a:ea typeface="Courier New"/>
                          <a:cs typeface="Courier New"/>
                          <a:sym typeface="Courier New"/>
                        </a:rPr>
                        <a:t>=&gt;</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el</a:t>
                      </a:r>
                      <a:r>
                        <a:rPr lang="en-GB" sz="1050">
                          <a:solidFill>
                            <a:srgbClr val="D4D4D4"/>
                          </a:solidFill>
                          <a:latin typeface="Courier New"/>
                          <a:ea typeface="Courier New"/>
                          <a:cs typeface="Courier New"/>
                          <a:sym typeface="Courier New"/>
                        </a:rPr>
                        <a:t>.</a:t>
                      </a:r>
                      <a:r>
                        <a:rPr lang="en-GB" sz="1050">
                          <a:solidFill>
                            <a:srgbClr val="9CDCFE"/>
                          </a:solidFill>
                          <a:latin typeface="Courier New"/>
                          <a:ea typeface="Courier New"/>
                          <a:cs typeface="Courier New"/>
                          <a:sym typeface="Courier New"/>
                        </a:rPr>
                        <a:t>precio</a:t>
                      </a:r>
                      <a:r>
                        <a:rPr lang="en-GB" sz="1050">
                          <a:solidFill>
                            <a:srgbClr val="D4D4D4"/>
                          </a:solidFill>
                          <a:latin typeface="Courier New"/>
                          <a:ea typeface="Courier New"/>
                          <a:cs typeface="Courier New"/>
                          <a:sym typeface="Courier New"/>
                        </a:rPr>
                        <a:t> &lt; </a:t>
                      </a:r>
                      <a:r>
                        <a:rPr lang="en-GB" sz="1050">
                          <a:solidFill>
                            <a:srgbClr val="B5CEA8"/>
                          </a:solidFill>
                          <a:latin typeface="Courier New"/>
                          <a:ea typeface="Courier New"/>
                          <a:cs typeface="Courier New"/>
                          <a:sym typeface="Courier New"/>
                        </a:rPr>
                        <a:t>14000</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endParaRPr sz="10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050">
                          <a:solidFill>
                            <a:srgbClr val="9CDCFE"/>
                          </a:solidFill>
                          <a:latin typeface="Courier New"/>
                          <a:ea typeface="Courier New"/>
                          <a:cs typeface="Courier New"/>
                          <a:sym typeface="Courier New"/>
                        </a:rPr>
                        <a:t>console</a:t>
                      </a:r>
                      <a:r>
                        <a:rPr lang="en-GB" sz="1050">
                          <a:solidFill>
                            <a:srgbClr val="D4D4D4"/>
                          </a:solidFill>
                          <a:latin typeface="Courier New"/>
                          <a:ea typeface="Courier New"/>
                          <a:cs typeface="Courier New"/>
                          <a:sym typeface="Courier New"/>
                        </a:rPr>
                        <a:t>.</a:t>
                      </a:r>
                      <a:r>
                        <a:rPr lang="en-GB" sz="1050">
                          <a:solidFill>
                            <a:srgbClr val="DCDCAA"/>
                          </a:solidFill>
                          <a:latin typeface="Courier New"/>
                          <a:ea typeface="Courier New"/>
                          <a:cs typeface="Courier New"/>
                          <a:sym typeface="Courier New"/>
                        </a:rPr>
                        <a:t>log</a:t>
                      </a:r>
                      <a:r>
                        <a:rPr lang="en-GB" sz="1050">
                          <a:solidFill>
                            <a:srgbClr val="D4D4D4"/>
                          </a:solidFill>
                          <a:latin typeface="Courier New"/>
                          <a:ea typeface="Courier New"/>
                          <a:cs typeface="Courier New"/>
                          <a:sym typeface="Courier New"/>
                        </a:rPr>
                        <a:t>(</a:t>
                      </a:r>
                      <a:r>
                        <a:rPr lang="en-GB" sz="1050">
                          <a:solidFill>
                            <a:srgbClr val="4FC1FF"/>
                          </a:solidFill>
                          <a:latin typeface="Courier New"/>
                          <a:ea typeface="Courier New"/>
                          <a:cs typeface="Courier New"/>
                          <a:sym typeface="Courier New"/>
                        </a:rPr>
                        <a:t>resultado</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050">
                          <a:solidFill>
                            <a:srgbClr val="6A9955"/>
                          </a:solidFill>
                          <a:latin typeface="Courier New"/>
                          <a:ea typeface="Courier New"/>
                          <a:cs typeface="Courier New"/>
                          <a:sym typeface="Courier New"/>
                        </a:rPr>
                        <a:t>/* [</a:t>
                      </a:r>
                      <a:endParaRPr sz="1050">
                        <a:solidFill>
                          <a:srgbClr val="6A9955"/>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050">
                          <a:solidFill>
                            <a:srgbClr val="6A9955"/>
                          </a:solidFill>
                          <a:latin typeface="Courier New"/>
                          <a:ea typeface="Courier New"/>
                          <a:cs typeface="Courier New"/>
                          <a:sym typeface="Courier New"/>
                        </a:rPr>
                        <a:t>    {nombre: 'ReactJS', precio: 22000},</a:t>
                      </a:r>
                      <a:endParaRPr sz="1050">
                        <a:solidFill>
                          <a:srgbClr val="6A9955"/>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050">
                          <a:solidFill>
                            <a:srgbClr val="6A9955"/>
                          </a:solidFill>
                          <a:latin typeface="Courier New"/>
                          <a:ea typeface="Courier New"/>
                          <a:cs typeface="Courier New"/>
                          <a:sym typeface="Courier New"/>
                        </a:rPr>
                        <a:t>    {nombre: 'Angular', precio: 22000}</a:t>
                      </a:r>
                      <a:endParaRPr sz="1050">
                        <a:solidFill>
                          <a:srgbClr val="6A9955"/>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050">
                          <a:solidFill>
                            <a:srgbClr val="6A9955"/>
                          </a:solidFill>
                          <a:latin typeface="Courier New"/>
                          <a:ea typeface="Courier New"/>
                          <a:cs typeface="Courier New"/>
                          <a:sym typeface="Courier New"/>
                        </a:rPr>
                        <a:t>] */</a:t>
                      </a:r>
                      <a:endParaRPr sz="1050">
                        <a:solidFill>
                          <a:srgbClr val="6A9955"/>
                        </a:solidFill>
                        <a:latin typeface="Courier New"/>
                        <a:ea typeface="Courier New"/>
                        <a:cs typeface="Courier New"/>
                        <a:sym typeface="Courier New"/>
                      </a:endParaRPr>
                    </a:p>
                    <a:p>
                      <a:pPr marL="0" lvl="0" indent="0" algn="just" rtl="0">
                        <a:lnSpc>
                          <a:spcPct val="135714"/>
                        </a:lnSpc>
                        <a:spcBef>
                          <a:spcPts val="0"/>
                        </a:spcBef>
                        <a:spcAft>
                          <a:spcPts val="0"/>
                        </a:spcAft>
                        <a:buNone/>
                      </a:pPr>
                      <a:endParaRPr sz="10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050">
                          <a:solidFill>
                            <a:srgbClr val="9CDCFE"/>
                          </a:solidFill>
                          <a:latin typeface="Courier New"/>
                          <a:ea typeface="Courier New"/>
                          <a:cs typeface="Courier New"/>
                          <a:sym typeface="Courier New"/>
                        </a:rPr>
                        <a:t>console</a:t>
                      </a:r>
                      <a:r>
                        <a:rPr lang="en-GB" sz="1050">
                          <a:solidFill>
                            <a:srgbClr val="D4D4D4"/>
                          </a:solidFill>
                          <a:latin typeface="Courier New"/>
                          <a:ea typeface="Courier New"/>
                          <a:cs typeface="Courier New"/>
                          <a:sym typeface="Courier New"/>
                        </a:rPr>
                        <a:t>.</a:t>
                      </a:r>
                      <a:r>
                        <a:rPr lang="en-GB" sz="1050">
                          <a:solidFill>
                            <a:srgbClr val="DCDCAA"/>
                          </a:solidFill>
                          <a:latin typeface="Courier New"/>
                          <a:ea typeface="Courier New"/>
                          <a:cs typeface="Courier New"/>
                          <a:sym typeface="Courier New"/>
                        </a:rPr>
                        <a:t>log</a:t>
                      </a:r>
                      <a:r>
                        <a:rPr lang="en-GB" sz="1050">
                          <a:solidFill>
                            <a:srgbClr val="D4D4D4"/>
                          </a:solidFill>
                          <a:latin typeface="Courier New"/>
                          <a:ea typeface="Courier New"/>
                          <a:cs typeface="Courier New"/>
                          <a:sym typeface="Courier New"/>
                        </a:rPr>
                        <a:t>(</a:t>
                      </a:r>
                      <a:r>
                        <a:rPr lang="en-GB" sz="1050">
                          <a:solidFill>
                            <a:srgbClr val="4FC1FF"/>
                          </a:solidFill>
                          <a:latin typeface="Courier New"/>
                          <a:ea typeface="Courier New"/>
                          <a:cs typeface="Courier New"/>
                          <a:sym typeface="Courier New"/>
                        </a:rPr>
                        <a:t>resultado2</a:t>
                      </a:r>
                      <a:r>
                        <a:rPr lang="en-GB" sz="1050">
                          <a:solidFill>
                            <a:srgbClr val="D4D4D4"/>
                          </a:solidFill>
                          <a:latin typeface="Courier New"/>
                          <a:ea typeface="Courier New"/>
                          <a:cs typeface="Courier New"/>
                          <a:sym typeface="Courier New"/>
                        </a:rPr>
                        <a:t>) </a:t>
                      </a:r>
                      <a:r>
                        <a:rPr lang="en-GB" sz="1050">
                          <a:solidFill>
                            <a:srgbClr val="6A9955"/>
                          </a:solidFill>
                          <a:latin typeface="Courier New"/>
                          <a:ea typeface="Courier New"/>
                          <a:cs typeface="Courier New"/>
                          <a:sym typeface="Courier New"/>
                        </a:rPr>
                        <a:t>// []</a:t>
                      </a:r>
                      <a:endParaRPr sz="1150">
                        <a:solidFill>
                          <a:srgbClr val="569CD6"/>
                        </a:solidFill>
                        <a:latin typeface="Courier New"/>
                        <a:ea typeface="Courier New"/>
                        <a:cs typeface="Courier New"/>
                        <a:sym typeface="Courier New"/>
                      </a:endParaRPr>
                    </a:p>
                  </a:txBody>
                  <a:tcPr marL="91425" marR="91425" marT="91425" marB="91425">
                    <a:solidFill>
                      <a:srgbClr val="121212"/>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369"/>
        <p:cNvGrpSpPr/>
        <p:nvPr/>
      </p:nvGrpSpPr>
      <p:grpSpPr>
        <a:xfrm>
          <a:off x="0" y="0"/>
          <a:ext cx="0" cy="0"/>
          <a:chOff x="0" y="0"/>
          <a:chExt cx="0" cy="0"/>
        </a:xfrm>
      </p:grpSpPr>
      <p:sp>
        <p:nvSpPr>
          <p:cNvPr id="370" name="Google Shape;370;p80"/>
          <p:cNvSpPr txBox="1"/>
          <p:nvPr/>
        </p:nvSpPr>
        <p:spPr>
          <a:xfrm>
            <a:off x="809550" y="1679275"/>
            <a:ext cx="7524900" cy="108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i="1">
                <a:latin typeface="Anton"/>
                <a:ea typeface="Anton"/>
                <a:cs typeface="Anton"/>
                <a:sym typeface="Anton"/>
              </a:rPr>
              <a:t>HERRAMIENTAS DE LA CLASE</a:t>
            </a:r>
            <a:endParaRPr sz="4000" i="1">
              <a:latin typeface="Anton"/>
              <a:ea typeface="Anton"/>
              <a:cs typeface="Anton"/>
              <a:sym typeface="Anton"/>
            </a:endParaRPr>
          </a:p>
          <a:p>
            <a:pPr marL="0" marR="0" lvl="0" indent="0" algn="ctr" rtl="0">
              <a:lnSpc>
                <a:spcPct val="100000"/>
              </a:lnSpc>
              <a:spcBef>
                <a:spcPts val="0"/>
              </a:spcBef>
              <a:spcAft>
                <a:spcPts val="0"/>
              </a:spcAft>
              <a:buClr>
                <a:srgbClr val="000000"/>
              </a:buClr>
              <a:buSzPts val="4000"/>
              <a:buFont typeface="Arial"/>
              <a:buNone/>
            </a:pPr>
            <a:r>
              <a:rPr lang="en-GB" sz="1500" i="1">
                <a:latin typeface="Helvetica Neue"/>
                <a:ea typeface="Helvetica Neue"/>
                <a:cs typeface="Helvetica Neue"/>
                <a:sym typeface="Helvetica Neue"/>
              </a:rPr>
              <a:t>Les compartimos algunos recursos para acompañar la clase</a:t>
            </a:r>
            <a:endParaRPr sz="1800">
              <a:latin typeface="Helvetica Neue Light"/>
              <a:ea typeface="Helvetica Neue Light"/>
              <a:cs typeface="Helvetica Neue Light"/>
              <a:sym typeface="Helvetica Neue Light"/>
            </a:endParaRPr>
          </a:p>
        </p:txBody>
      </p:sp>
      <p:pic>
        <p:nvPicPr>
          <p:cNvPr id="371" name="Google Shape;371;p80"/>
          <p:cNvPicPr preferRelativeResize="0"/>
          <p:nvPr/>
        </p:nvPicPr>
        <p:blipFill rotWithShape="1">
          <a:blip r:embed="rId3">
            <a:alphaModFix/>
          </a:blip>
          <a:srcRect/>
          <a:stretch/>
        </p:blipFill>
        <p:spPr>
          <a:xfrm>
            <a:off x="7748400" y="4727300"/>
            <a:ext cx="1186526" cy="330675"/>
          </a:xfrm>
          <a:prstGeom prst="rect">
            <a:avLst/>
          </a:prstGeom>
          <a:noFill/>
          <a:ln>
            <a:noFill/>
          </a:ln>
        </p:spPr>
      </p:pic>
      <p:pic>
        <p:nvPicPr>
          <p:cNvPr id="372" name="Google Shape;372;p80"/>
          <p:cNvPicPr preferRelativeResize="0"/>
          <p:nvPr/>
        </p:nvPicPr>
        <p:blipFill rotWithShape="1">
          <a:blip r:embed="rId4">
            <a:alphaModFix/>
          </a:blip>
          <a:srcRect/>
          <a:stretch/>
        </p:blipFill>
        <p:spPr>
          <a:xfrm>
            <a:off x="3978738" y="492750"/>
            <a:ext cx="1186525" cy="1186525"/>
          </a:xfrm>
          <a:prstGeom prst="rect">
            <a:avLst/>
          </a:prstGeom>
          <a:noFill/>
          <a:ln>
            <a:noFill/>
          </a:ln>
        </p:spPr>
      </p:pic>
      <p:sp>
        <p:nvSpPr>
          <p:cNvPr id="373" name="Google Shape;373;p80"/>
          <p:cNvSpPr txBox="1"/>
          <p:nvPr/>
        </p:nvSpPr>
        <p:spPr>
          <a:xfrm>
            <a:off x="2668050" y="2927625"/>
            <a:ext cx="3807900" cy="17085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Guión de Arrays  </a:t>
            </a:r>
            <a:r>
              <a:rPr lang="en-GB" sz="1800" u="sng">
                <a:solidFill>
                  <a:schemeClr val="hlink"/>
                </a:solidFill>
                <a:latin typeface="Helvetica Neue Light"/>
                <a:ea typeface="Helvetica Neue Light"/>
                <a:cs typeface="Helvetica Neue Light"/>
                <a:sym typeface="Helvetica Neue Light"/>
                <a:hlinkClick r:id="rId5"/>
              </a:rPr>
              <a:t>aquí</a:t>
            </a:r>
            <a:r>
              <a:rPr lang="en-GB"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marL="457200" lvl="0" indent="-342900" algn="l" rtl="0">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Quizz de Arrays </a:t>
            </a:r>
            <a:r>
              <a:rPr lang="en-GB" sz="1800" u="sng">
                <a:solidFill>
                  <a:schemeClr val="hlink"/>
                </a:solidFill>
                <a:latin typeface="Helvetica Neue Light"/>
                <a:ea typeface="Helvetica Neue Light"/>
                <a:cs typeface="Helvetica Neue Light"/>
                <a:sym typeface="Helvetica Neue Light"/>
                <a:hlinkClick r:id="rId6"/>
              </a:rPr>
              <a:t>aquí</a:t>
            </a:r>
            <a:endParaRPr sz="1800">
              <a:solidFill>
                <a:schemeClr val="dk1"/>
              </a:solidFill>
              <a:latin typeface="Helvetica Neue Light"/>
              <a:ea typeface="Helvetica Neue Light"/>
              <a:cs typeface="Helvetica Neue Light"/>
              <a:sym typeface="Helvetica Neue Light"/>
            </a:endParaRPr>
          </a:p>
          <a:p>
            <a:pPr marL="457200" lvl="0" indent="-342900" algn="l" rtl="0">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Booklet de Javascript </a:t>
            </a:r>
            <a:r>
              <a:rPr lang="en-GB" sz="1800" u="sng">
                <a:solidFill>
                  <a:schemeClr val="accent5"/>
                </a:solidFill>
                <a:latin typeface="Helvetica Neue Light"/>
                <a:ea typeface="Helvetica Neue Light"/>
                <a:cs typeface="Helvetica Neue Light"/>
                <a:sym typeface="Helvetica Neue Light"/>
                <a:hlinkClick r:id="rId7">
                  <a:extLst>
                    <a:ext uri="{A12FA001-AC4F-418D-AE19-62706E023703}">
                      <ahyp:hlinkClr xmlns:ahyp="http://schemas.microsoft.com/office/drawing/2018/hyperlinkcolor" val="tx"/>
                    </a:ext>
                  </a:extLst>
                </a:hlinkClick>
              </a:rPr>
              <a:t>aquí</a:t>
            </a:r>
            <a:endParaRPr sz="1800">
              <a:solidFill>
                <a:schemeClr val="dk1"/>
              </a:solidFill>
              <a:latin typeface="Helvetica Neue Light"/>
              <a:ea typeface="Helvetica Neue Light"/>
              <a:cs typeface="Helvetica Neue Light"/>
              <a:sym typeface="Helvetica Neue Light"/>
            </a:endParaRPr>
          </a:p>
          <a:p>
            <a:pPr marL="457200" lvl="0" indent="-342900" algn="l" rtl="0">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FAQs de Javascript </a:t>
            </a:r>
            <a:r>
              <a:rPr lang="en-GB" sz="1800" u="sng">
                <a:solidFill>
                  <a:schemeClr val="accent5"/>
                </a:solidFill>
                <a:latin typeface="Helvetica Neue Light"/>
                <a:ea typeface="Helvetica Neue Light"/>
                <a:cs typeface="Helvetica Neue Light"/>
                <a:sym typeface="Helvetica Neue Light"/>
                <a:hlinkClick r:id="rId8">
                  <a:extLst>
                    <a:ext uri="{A12FA001-AC4F-418D-AE19-62706E023703}">
                      <ahyp:hlinkClr xmlns:ahyp="http://schemas.microsoft.com/office/drawing/2018/hyperlinkcolor" val="tx"/>
                    </a:ext>
                  </a:extLst>
                </a:hlinkClick>
              </a:rPr>
              <a:t>aquí</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52"/>
          <p:cNvSpPr txBox="1"/>
          <p:nvPr/>
        </p:nvSpPr>
        <p:spPr>
          <a:xfrm>
            <a:off x="1393950" y="13430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Clr>
                <a:schemeClr val="dk1"/>
              </a:buClr>
              <a:buSzPts val="1100"/>
              <a:buFont typeface="Arial"/>
              <a:buNone/>
            </a:pPr>
            <a:r>
              <a:rPr lang="en-GB" sz="2900" i="1">
                <a:solidFill>
                  <a:schemeClr val="dk1"/>
                </a:solidFill>
                <a:latin typeface="Anton"/>
                <a:ea typeface="Anton"/>
                <a:cs typeface="Anton"/>
                <a:sym typeface="Anton"/>
              </a:rPr>
              <a:t>SOME</a:t>
            </a:r>
            <a:endParaRPr sz="3600" i="1">
              <a:solidFill>
                <a:schemeClr val="dk1"/>
              </a:solidFill>
              <a:latin typeface="Anton"/>
              <a:ea typeface="Anton"/>
              <a:cs typeface="Anton"/>
              <a:sym typeface="Anton"/>
            </a:endParaRPr>
          </a:p>
        </p:txBody>
      </p:sp>
      <p:pic>
        <p:nvPicPr>
          <p:cNvPr id="1069" name="Google Shape;1069;p152"/>
          <p:cNvPicPr preferRelativeResize="0"/>
          <p:nvPr/>
        </p:nvPicPr>
        <p:blipFill>
          <a:blip r:embed="rId3">
            <a:alphaModFix/>
          </a:blip>
          <a:stretch>
            <a:fillRect/>
          </a:stretch>
        </p:blipFill>
        <p:spPr>
          <a:xfrm>
            <a:off x="7850025" y="4699925"/>
            <a:ext cx="1186526" cy="330675"/>
          </a:xfrm>
          <a:prstGeom prst="rect">
            <a:avLst/>
          </a:prstGeom>
          <a:noFill/>
          <a:ln>
            <a:noFill/>
          </a:ln>
        </p:spPr>
      </p:pic>
      <p:pic>
        <p:nvPicPr>
          <p:cNvPr id="1070" name="Google Shape;1070;p152"/>
          <p:cNvPicPr preferRelativeResize="0"/>
          <p:nvPr/>
        </p:nvPicPr>
        <p:blipFill>
          <a:blip r:embed="rId4">
            <a:alphaModFix/>
          </a:blip>
          <a:stretch>
            <a:fillRect/>
          </a:stretch>
        </p:blipFill>
        <p:spPr>
          <a:xfrm>
            <a:off x="8335450" y="134300"/>
            <a:ext cx="701100" cy="701100"/>
          </a:xfrm>
          <a:prstGeom prst="rect">
            <a:avLst/>
          </a:prstGeom>
          <a:noFill/>
          <a:ln>
            <a:noFill/>
          </a:ln>
        </p:spPr>
      </p:pic>
      <p:sp>
        <p:nvSpPr>
          <p:cNvPr id="1071" name="Google Shape;1071;p152"/>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52"/>
          <p:cNvSpPr/>
          <p:nvPr/>
        </p:nvSpPr>
        <p:spPr>
          <a:xfrm>
            <a:off x="164300" y="177800"/>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52"/>
          <p:cNvSpPr txBox="1"/>
          <p:nvPr/>
        </p:nvSpPr>
        <p:spPr>
          <a:xfrm>
            <a:off x="278236" y="213874"/>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sp>
        <p:nvSpPr>
          <p:cNvPr id="1074" name="Google Shape;1074;p152"/>
          <p:cNvSpPr txBox="1"/>
          <p:nvPr/>
        </p:nvSpPr>
        <p:spPr>
          <a:xfrm>
            <a:off x="783450" y="2997375"/>
            <a:ext cx="7577100" cy="1134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El método</a:t>
            </a:r>
            <a:r>
              <a:rPr lang="en-GB" sz="1800" b="1">
                <a:solidFill>
                  <a:schemeClr val="dk1"/>
                </a:solidFill>
                <a:highlight>
                  <a:srgbClr val="3CEFAB"/>
                </a:highlight>
                <a:latin typeface="Helvetica Neue"/>
                <a:ea typeface="Helvetica Neue"/>
                <a:cs typeface="Helvetica Neue"/>
                <a:sym typeface="Helvetica Neue"/>
              </a:rPr>
              <a:t> some() </a:t>
            </a:r>
            <a:r>
              <a:rPr lang="en-GB" sz="1800">
                <a:solidFill>
                  <a:schemeClr val="dk1"/>
                </a:solidFill>
                <a:latin typeface="Helvetica Neue Light"/>
                <a:ea typeface="Helvetica Neue Light"/>
                <a:cs typeface="Helvetica Neue Light"/>
                <a:sym typeface="Helvetica Neue Light"/>
              </a:rPr>
              <a:t>funciona igual que el find() recibiendo una función de búsqueda. En vez de retornar el elemento encontrado, some() retorna </a:t>
            </a:r>
            <a:r>
              <a:rPr lang="en-GB" sz="1800" b="1">
                <a:solidFill>
                  <a:schemeClr val="dk1"/>
                </a:solidFill>
                <a:highlight>
                  <a:srgbClr val="3CEFAB"/>
                </a:highlight>
                <a:latin typeface="Helvetica Neue"/>
                <a:ea typeface="Helvetica Neue"/>
                <a:cs typeface="Helvetica Neue"/>
                <a:sym typeface="Helvetica Neue"/>
              </a:rPr>
              <a:t>true </a:t>
            </a:r>
            <a:r>
              <a:rPr lang="en-GB" sz="1800">
                <a:solidFill>
                  <a:schemeClr val="dk1"/>
                </a:solidFill>
                <a:highlight>
                  <a:srgbClr val="3CEFAB"/>
                </a:highlight>
                <a:latin typeface="Helvetica Neue Light"/>
                <a:ea typeface="Helvetica Neue Light"/>
                <a:cs typeface="Helvetica Neue Light"/>
                <a:sym typeface="Helvetica Neue Light"/>
              </a:rPr>
              <a:t>o </a:t>
            </a:r>
            <a:r>
              <a:rPr lang="en-GB" sz="1800" b="1">
                <a:solidFill>
                  <a:schemeClr val="dk1"/>
                </a:solidFill>
                <a:highlight>
                  <a:srgbClr val="3CEFAB"/>
                </a:highlight>
                <a:latin typeface="Helvetica Neue"/>
                <a:ea typeface="Helvetica Neue"/>
                <a:cs typeface="Helvetica Neue"/>
                <a:sym typeface="Helvetica Neue"/>
              </a:rPr>
              <a:t>false </a:t>
            </a:r>
            <a:r>
              <a:rPr lang="en-GB" sz="1800">
                <a:solidFill>
                  <a:schemeClr val="dk1"/>
                </a:solidFill>
                <a:highlight>
                  <a:srgbClr val="3CEFAB"/>
                </a:highlight>
                <a:latin typeface="Helvetica Neue Light"/>
                <a:ea typeface="Helvetica Neue Light"/>
                <a:cs typeface="Helvetica Neue Light"/>
                <a:sym typeface="Helvetica Neue Light"/>
              </a:rPr>
              <a:t>según el resultado de la iteración de búsqueda</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1100"/>
              </a:spcAft>
              <a:buNone/>
            </a:pPr>
            <a:endParaRPr sz="1600">
              <a:solidFill>
                <a:schemeClr val="dk1"/>
              </a:solidFill>
              <a:latin typeface="Helvetica Neue Light"/>
              <a:ea typeface="Helvetica Neue Light"/>
              <a:cs typeface="Helvetica Neue Light"/>
              <a:sym typeface="Helvetica Neue Light"/>
            </a:endParaRPr>
          </a:p>
        </p:txBody>
      </p:sp>
      <p:graphicFrame>
        <p:nvGraphicFramePr>
          <p:cNvPr id="1075" name="Google Shape;1075;p152"/>
          <p:cNvGraphicFramePr/>
          <p:nvPr/>
        </p:nvGraphicFramePr>
        <p:xfrm>
          <a:off x="1856175" y="1258363"/>
          <a:ext cx="3000000" cy="3000000"/>
        </p:xfrm>
        <a:graphic>
          <a:graphicData uri="http://schemas.openxmlformats.org/drawingml/2006/table">
            <a:tbl>
              <a:tblPr>
                <a:noFill/>
                <a:tableStyleId>{59F59028-6CD9-4B71-AD41-A5B0DF8FAB72}</a:tableStyleId>
              </a:tblPr>
              <a:tblGrid>
                <a:gridCol w="5431625">
                  <a:extLst>
                    <a:ext uri="{9D8B030D-6E8A-4147-A177-3AD203B41FA5}">
                      <a16:colId xmlns:a16="http://schemas.microsoft.com/office/drawing/2014/main" val="20000"/>
                    </a:ext>
                  </a:extLst>
                </a:gridCol>
              </a:tblGrid>
              <a:tr h="1439325">
                <a:tc>
                  <a:txBody>
                    <a:bodyPr/>
                    <a:lstStyle/>
                    <a:p>
                      <a:pPr marL="0" lvl="0" indent="0" algn="l" rtl="0">
                        <a:lnSpc>
                          <a:spcPct val="135714"/>
                        </a:lnSpc>
                        <a:spcBef>
                          <a:spcPts val="0"/>
                        </a:spcBef>
                        <a:spcAft>
                          <a:spcPts val="0"/>
                        </a:spcAft>
                        <a:buNone/>
                      </a:pPr>
                      <a:r>
                        <a:rPr lang="en-GB" sz="1150">
                          <a:solidFill>
                            <a:srgbClr val="9CDCFE"/>
                          </a:solidFill>
                          <a:latin typeface="Courier New"/>
                          <a:ea typeface="Courier New"/>
                          <a:cs typeface="Courier New"/>
                          <a:sym typeface="Courier New"/>
                        </a:rPr>
                        <a:t>console</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log</a:t>
                      </a:r>
                      <a:r>
                        <a:rPr lang="en-GB" sz="1150">
                          <a:solidFill>
                            <a:srgbClr val="D4D4D4"/>
                          </a:solidFill>
                          <a:latin typeface="Courier New"/>
                          <a:ea typeface="Courier New"/>
                          <a:cs typeface="Courier New"/>
                          <a:sym typeface="Courier New"/>
                        </a:rPr>
                        <a:t>( </a:t>
                      </a:r>
                      <a:r>
                        <a:rPr lang="en-GB" sz="1150">
                          <a:solidFill>
                            <a:srgbClr val="4FC1FF"/>
                          </a:solidFill>
                          <a:latin typeface="Courier New"/>
                          <a:ea typeface="Courier New"/>
                          <a:cs typeface="Courier New"/>
                          <a:sym typeface="Courier New"/>
                        </a:rPr>
                        <a:t>cursos</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some</a:t>
                      </a:r>
                      <a:r>
                        <a:rPr lang="en-GB" sz="1150">
                          <a:solidFill>
                            <a:srgbClr val="D4D4D4"/>
                          </a:solidFill>
                          <a:latin typeface="Courier New"/>
                          <a:ea typeface="Courier New"/>
                          <a:cs typeface="Courier New"/>
                          <a:sym typeface="Courier New"/>
                        </a:rPr>
                        <a:t>((</a:t>
                      </a:r>
                      <a:r>
                        <a:rPr lang="en-GB" sz="1150">
                          <a:solidFill>
                            <a:srgbClr val="9CDCFE"/>
                          </a:solidFill>
                          <a:latin typeface="Courier New"/>
                          <a:ea typeface="Courier New"/>
                          <a:cs typeface="Courier New"/>
                          <a:sym typeface="Courier New"/>
                        </a:rPr>
                        <a:t>el</a:t>
                      </a:r>
                      <a:r>
                        <a:rPr lang="en-GB" sz="1150">
                          <a:solidFill>
                            <a:srgbClr val="D4D4D4"/>
                          </a:solidFill>
                          <a:latin typeface="Courier New"/>
                          <a:ea typeface="Courier New"/>
                          <a:cs typeface="Courier New"/>
                          <a:sym typeface="Courier New"/>
                        </a:rPr>
                        <a:t>) </a:t>
                      </a:r>
                      <a:r>
                        <a:rPr lang="en-GB" sz="1150">
                          <a:solidFill>
                            <a:srgbClr val="569CD6"/>
                          </a:solidFill>
                          <a:latin typeface="Courier New"/>
                          <a:ea typeface="Courier New"/>
                          <a:cs typeface="Courier New"/>
                          <a:sym typeface="Courier New"/>
                        </a:rPr>
                        <a:t>=&gt;</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el</a:t>
                      </a:r>
                      <a:r>
                        <a:rPr lang="en-GB" sz="1150">
                          <a:solidFill>
                            <a:srgbClr val="D4D4D4"/>
                          </a:solidFill>
                          <a:latin typeface="Courier New"/>
                          <a:ea typeface="Courier New"/>
                          <a:cs typeface="Courier New"/>
                          <a:sym typeface="Courier New"/>
                        </a:rPr>
                        <a:t>.</a:t>
                      </a:r>
                      <a:r>
                        <a:rPr lang="en-GB" sz="1150">
                          <a:solidFill>
                            <a:srgbClr val="9CDCFE"/>
                          </a:solidFill>
                          <a:latin typeface="Courier New"/>
                          <a:ea typeface="Courier New"/>
                          <a:cs typeface="Courier New"/>
                          <a:sym typeface="Courier New"/>
                        </a:rPr>
                        <a:t>nombre</a:t>
                      </a:r>
                      <a:r>
                        <a:rPr lang="en-GB" sz="1150">
                          <a:solidFill>
                            <a:srgbClr val="D4D4D4"/>
                          </a:solidFill>
                          <a:latin typeface="Courier New"/>
                          <a:ea typeface="Courier New"/>
                          <a:cs typeface="Courier New"/>
                          <a:sym typeface="Courier New"/>
                        </a:rPr>
                        <a:t> == </a:t>
                      </a:r>
                      <a:r>
                        <a:rPr lang="en-GB" sz="1150">
                          <a:solidFill>
                            <a:srgbClr val="CE9178"/>
                          </a:solidFill>
                          <a:latin typeface="Courier New"/>
                          <a:ea typeface="Courier New"/>
                          <a:cs typeface="Courier New"/>
                          <a:sym typeface="Courier New"/>
                        </a:rPr>
                        <a:t>"Desarrollo Web"</a:t>
                      </a:r>
                      <a:r>
                        <a:rPr lang="en-GB"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50">
                          <a:solidFill>
                            <a:srgbClr val="6A9955"/>
                          </a:solidFill>
                          <a:latin typeface="Courier New"/>
                          <a:ea typeface="Courier New"/>
                          <a:cs typeface="Courier New"/>
                          <a:sym typeface="Courier New"/>
                        </a:rPr>
                        <a:t>// true</a:t>
                      </a:r>
                      <a:endParaRPr sz="11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50">
                          <a:solidFill>
                            <a:srgbClr val="9CDCFE"/>
                          </a:solidFill>
                          <a:latin typeface="Courier New"/>
                          <a:ea typeface="Courier New"/>
                          <a:cs typeface="Courier New"/>
                          <a:sym typeface="Courier New"/>
                        </a:rPr>
                        <a:t>console</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log</a:t>
                      </a:r>
                      <a:r>
                        <a:rPr lang="en-GB" sz="1150">
                          <a:solidFill>
                            <a:srgbClr val="D4D4D4"/>
                          </a:solidFill>
                          <a:latin typeface="Courier New"/>
                          <a:ea typeface="Courier New"/>
                          <a:cs typeface="Courier New"/>
                          <a:sym typeface="Courier New"/>
                        </a:rPr>
                        <a:t>( </a:t>
                      </a:r>
                      <a:r>
                        <a:rPr lang="en-GB" sz="1150">
                          <a:solidFill>
                            <a:srgbClr val="4FC1FF"/>
                          </a:solidFill>
                          <a:latin typeface="Courier New"/>
                          <a:ea typeface="Courier New"/>
                          <a:cs typeface="Courier New"/>
                          <a:sym typeface="Courier New"/>
                        </a:rPr>
                        <a:t>cursos</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some</a:t>
                      </a:r>
                      <a:r>
                        <a:rPr lang="en-GB" sz="1150">
                          <a:solidFill>
                            <a:srgbClr val="D4D4D4"/>
                          </a:solidFill>
                          <a:latin typeface="Courier New"/>
                          <a:ea typeface="Courier New"/>
                          <a:cs typeface="Courier New"/>
                          <a:sym typeface="Courier New"/>
                        </a:rPr>
                        <a:t>((</a:t>
                      </a:r>
                      <a:r>
                        <a:rPr lang="en-GB" sz="1150">
                          <a:solidFill>
                            <a:srgbClr val="9CDCFE"/>
                          </a:solidFill>
                          <a:latin typeface="Courier New"/>
                          <a:ea typeface="Courier New"/>
                          <a:cs typeface="Courier New"/>
                          <a:sym typeface="Courier New"/>
                        </a:rPr>
                        <a:t>el</a:t>
                      </a:r>
                      <a:r>
                        <a:rPr lang="en-GB" sz="1150">
                          <a:solidFill>
                            <a:srgbClr val="D4D4D4"/>
                          </a:solidFill>
                          <a:latin typeface="Courier New"/>
                          <a:ea typeface="Courier New"/>
                          <a:cs typeface="Courier New"/>
                          <a:sym typeface="Courier New"/>
                        </a:rPr>
                        <a:t>) </a:t>
                      </a:r>
                      <a:r>
                        <a:rPr lang="en-GB" sz="1150">
                          <a:solidFill>
                            <a:srgbClr val="569CD6"/>
                          </a:solidFill>
                          <a:latin typeface="Courier New"/>
                          <a:ea typeface="Courier New"/>
                          <a:cs typeface="Courier New"/>
                          <a:sym typeface="Courier New"/>
                        </a:rPr>
                        <a:t>=&gt;</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el</a:t>
                      </a:r>
                      <a:r>
                        <a:rPr lang="en-GB" sz="1150">
                          <a:solidFill>
                            <a:srgbClr val="D4D4D4"/>
                          </a:solidFill>
                          <a:latin typeface="Courier New"/>
                          <a:ea typeface="Courier New"/>
                          <a:cs typeface="Courier New"/>
                          <a:sym typeface="Courier New"/>
                        </a:rPr>
                        <a:t>.</a:t>
                      </a:r>
                      <a:r>
                        <a:rPr lang="en-GB" sz="1150">
                          <a:solidFill>
                            <a:srgbClr val="9CDCFE"/>
                          </a:solidFill>
                          <a:latin typeface="Courier New"/>
                          <a:ea typeface="Courier New"/>
                          <a:cs typeface="Courier New"/>
                          <a:sym typeface="Courier New"/>
                        </a:rPr>
                        <a:t>nombre</a:t>
                      </a:r>
                      <a:r>
                        <a:rPr lang="en-GB" sz="1150">
                          <a:solidFill>
                            <a:srgbClr val="D4D4D4"/>
                          </a:solidFill>
                          <a:latin typeface="Courier New"/>
                          <a:ea typeface="Courier New"/>
                          <a:cs typeface="Courier New"/>
                          <a:sym typeface="Courier New"/>
                        </a:rPr>
                        <a:t> == </a:t>
                      </a:r>
                      <a:r>
                        <a:rPr lang="en-GB" sz="1150">
                          <a:solidFill>
                            <a:srgbClr val="CE9178"/>
                          </a:solidFill>
                          <a:latin typeface="Courier New"/>
                          <a:ea typeface="Courier New"/>
                          <a:cs typeface="Courier New"/>
                          <a:sym typeface="Courier New"/>
                        </a:rPr>
                        <a:t>"VueJS"</a:t>
                      </a:r>
                      <a:r>
                        <a:rPr lang="en-GB"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50">
                          <a:solidFill>
                            <a:srgbClr val="6A9955"/>
                          </a:solidFill>
                          <a:latin typeface="Courier New"/>
                          <a:ea typeface="Courier New"/>
                          <a:cs typeface="Courier New"/>
                          <a:sym typeface="Courier New"/>
                        </a:rPr>
                        <a:t>// false</a:t>
                      </a:r>
                      <a:endParaRPr sz="1050">
                        <a:solidFill>
                          <a:srgbClr val="569CD6"/>
                        </a:solidFill>
                        <a:latin typeface="Courier New"/>
                        <a:ea typeface="Courier New"/>
                        <a:cs typeface="Courier New"/>
                        <a:sym typeface="Courier New"/>
                      </a:endParaRPr>
                    </a:p>
                  </a:txBody>
                  <a:tcPr marL="91425" marR="91425" marT="91425" marB="91425">
                    <a:solidFill>
                      <a:srgbClr val="121212"/>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53"/>
          <p:cNvSpPr txBox="1"/>
          <p:nvPr/>
        </p:nvSpPr>
        <p:spPr>
          <a:xfrm>
            <a:off x="1393950" y="13430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Clr>
                <a:schemeClr val="dk1"/>
              </a:buClr>
              <a:buSzPts val="1100"/>
              <a:buFont typeface="Arial"/>
              <a:buNone/>
            </a:pPr>
            <a:r>
              <a:rPr lang="en-GB" sz="3000" i="1">
                <a:solidFill>
                  <a:schemeClr val="dk1"/>
                </a:solidFill>
                <a:latin typeface="Anton"/>
                <a:ea typeface="Anton"/>
                <a:cs typeface="Anton"/>
                <a:sym typeface="Anton"/>
              </a:rPr>
              <a:t>MAP</a:t>
            </a:r>
            <a:endParaRPr sz="3000" i="1">
              <a:solidFill>
                <a:schemeClr val="dk1"/>
              </a:solidFill>
              <a:latin typeface="Anton"/>
              <a:ea typeface="Anton"/>
              <a:cs typeface="Anton"/>
              <a:sym typeface="Anton"/>
            </a:endParaRPr>
          </a:p>
        </p:txBody>
      </p:sp>
      <p:pic>
        <p:nvPicPr>
          <p:cNvPr id="1081" name="Google Shape;1081;p153"/>
          <p:cNvPicPr preferRelativeResize="0"/>
          <p:nvPr/>
        </p:nvPicPr>
        <p:blipFill>
          <a:blip r:embed="rId3">
            <a:alphaModFix/>
          </a:blip>
          <a:stretch>
            <a:fillRect/>
          </a:stretch>
        </p:blipFill>
        <p:spPr>
          <a:xfrm>
            <a:off x="7850025" y="4699925"/>
            <a:ext cx="1186526" cy="330675"/>
          </a:xfrm>
          <a:prstGeom prst="rect">
            <a:avLst/>
          </a:prstGeom>
          <a:noFill/>
          <a:ln>
            <a:noFill/>
          </a:ln>
        </p:spPr>
      </p:pic>
      <p:pic>
        <p:nvPicPr>
          <p:cNvPr id="1082" name="Google Shape;1082;p153"/>
          <p:cNvPicPr preferRelativeResize="0"/>
          <p:nvPr/>
        </p:nvPicPr>
        <p:blipFill>
          <a:blip r:embed="rId4">
            <a:alphaModFix/>
          </a:blip>
          <a:stretch>
            <a:fillRect/>
          </a:stretch>
        </p:blipFill>
        <p:spPr>
          <a:xfrm>
            <a:off x="8335450" y="134300"/>
            <a:ext cx="701100" cy="701100"/>
          </a:xfrm>
          <a:prstGeom prst="rect">
            <a:avLst/>
          </a:prstGeom>
          <a:noFill/>
          <a:ln>
            <a:noFill/>
          </a:ln>
        </p:spPr>
      </p:pic>
      <p:sp>
        <p:nvSpPr>
          <p:cNvPr id="1083" name="Google Shape;1083;p153"/>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53"/>
          <p:cNvSpPr/>
          <p:nvPr/>
        </p:nvSpPr>
        <p:spPr>
          <a:xfrm>
            <a:off x="164300" y="177800"/>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53"/>
          <p:cNvSpPr txBox="1"/>
          <p:nvPr/>
        </p:nvSpPr>
        <p:spPr>
          <a:xfrm>
            <a:off x="278236" y="213874"/>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5</a:t>
            </a:r>
            <a:endParaRPr sz="2400">
              <a:latin typeface="Helvetica Neue Light"/>
              <a:ea typeface="Helvetica Neue Light"/>
              <a:cs typeface="Helvetica Neue Light"/>
              <a:sym typeface="Helvetica Neue Light"/>
            </a:endParaRPr>
          </a:p>
        </p:txBody>
      </p:sp>
      <p:sp>
        <p:nvSpPr>
          <p:cNvPr id="1086" name="Google Shape;1086;p153"/>
          <p:cNvSpPr txBox="1"/>
          <p:nvPr/>
        </p:nvSpPr>
        <p:spPr>
          <a:xfrm>
            <a:off x="548525" y="835400"/>
            <a:ext cx="8595600" cy="1134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El método </a:t>
            </a:r>
            <a:r>
              <a:rPr lang="en-GB" sz="1800" b="1">
                <a:solidFill>
                  <a:schemeClr val="dk1"/>
                </a:solidFill>
                <a:highlight>
                  <a:srgbClr val="3CEFAB"/>
                </a:highlight>
                <a:latin typeface="Helvetica Neue"/>
                <a:ea typeface="Helvetica Neue"/>
                <a:cs typeface="Helvetica Neue"/>
                <a:sym typeface="Helvetica Neue"/>
              </a:rPr>
              <a:t>map()</a:t>
            </a:r>
            <a:r>
              <a:rPr lang="en-GB" sz="1800">
                <a:solidFill>
                  <a:schemeClr val="dk1"/>
                </a:solidFill>
                <a:latin typeface="Helvetica Neue Light"/>
                <a:ea typeface="Helvetica Neue Light"/>
                <a:cs typeface="Helvetica Neue Light"/>
                <a:sym typeface="Helvetica Neue Light"/>
              </a:rPr>
              <a:t> crea </a:t>
            </a:r>
            <a:r>
              <a:rPr lang="en-GB" sz="1800">
                <a:solidFill>
                  <a:schemeClr val="dk1"/>
                </a:solidFill>
                <a:highlight>
                  <a:srgbClr val="3CEFAB"/>
                </a:highlight>
                <a:latin typeface="Helvetica Neue Light"/>
                <a:ea typeface="Helvetica Neue Light"/>
                <a:cs typeface="Helvetica Neue Light"/>
                <a:sym typeface="Helvetica Neue Light"/>
              </a:rPr>
              <a:t>un nuevo array con todos los elementos del original </a:t>
            </a:r>
            <a:r>
              <a:rPr lang="en-GB" sz="1800">
                <a:solidFill>
                  <a:schemeClr val="dk1"/>
                </a:solidFill>
                <a:latin typeface="Helvetica Neue Light"/>
                <a:ea typeface="Helvetica Neue Light"/>
                <a:cs typeface="Helvetica Neue Light"/>
                <a:sym typeface="Helvetica Neue Light"/>
              </a:rPr>
              <a:t>transformados según las operaciones de la función enviada por parámetro. Tiene la misma cantidad de elementos pero los almacenados son el </a:t>
            </a:r>
            <a:r>
              <a:rPr lang="en-GB" sz="1800" b="1">
                <a:solidFill>
                  <a:schemeClr val="dk1"/>
                </a:solidFill>
                <a:latin typeface="Helvetica Neue"/>
                <a:ea typeface="Helvetica Neue"/>
                <a:cs typeface="Helvetica Neue"/>
                <a:sym typeface="Helvetica Neue"/>
              </a:rPr>
              <a:t>return</a:t>
            </a:r>
            <a:r>
              <a:rPr lang="en-GB" sz="1800">
                <a:solidFill>
                  <a:schemeClr val="dk1"/>
                </a:solidFill>
                <a:latin typeface="Helvetica Neue Light"/>
                <a:ea typeface="Helvetica Neue Light"/>
                <a:cs typeface="Helvetica Neue Light"/>
                <a:sym typeface="Helvetica Neue Light"/>
              </a:rPr>
              <a:t> de la función:</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0"/>
              </a:spcBef>
              <a:spcAft>
                <a:spcPts val="0"/>
              </a:spcAft>
              <a:buNone/>
            </a:pPr>
            <a:endParaRPr sz="16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1100"/>
              </a:spcAft>
              <a:buNone/>
            </a:pPr>
            <a:endParaRPr sz="1600">
              <a:solidFill>
                <a:schemeClr val="dk1"/>
              </a:solidFill>
              <a:latin typeface="Helvetica Neue Light"/>
              <a:ea typeface="Helvetica Neue Light"/>
              <a:cs typeface="Helvetica Neue Light"/>
              <a:sym typeface="Helvetica Neue Light"/>
            </a:endParaRPr>
          </a:p>
        </p:txBody>
      </p:sp>
      <p:graphicFrame>
        <p:nvGraphicFramePr>
          <p:cNvPr id="1087" name="Google Shape;1087;p153"/>
          <p:cNvGraphicFramePr/>
          <p:nvPr/>
        </p:nvGraphicFramePr>
        <p:xfrm>
          <a:off x="1856175" y="2293963"/>
          <a:ext cx="3000000" cy="3000000"/>
        </p:xfrm>
        <a:graphic>
          <a:graphicData uri="http://schemas.openxmlformats.org/drawingml/2006/table">
            <a:tbl>
              <a:tblPr>
                <a:noFill/>
                <a:tableStyleId>{59F59028-6CD9-4B71-AD41-A5B0DF8FAB72}</a:tableStyleId>
              </a:tblPr>
              <a:tblGrid>
                <a:gridCol w="5431625">
                  <a:extLst>
                    <a:ext uri="{9D8B030D-6E8A-4147-A177-3AD203B41FA5}">
                      <a16:colId xmlns:a16="http://schemas.microsoft.com/office/drawing/2014/main" val="20000"/>
                    </a:ext>
                  </a:extLst>
                </a:gridCol>
              </a:tblGrid>
              <a:tr h="1439325">
                <a:tc>
                  <a:txBody>
                    <a:bodyPr/>
                    <a:lstStyle/>
                    <a:p>
                      <a:pPr marL="0" lvl="0" indent="0" algn="just" rtl="0">
                        <a:lnSpc>
                          <a:spcPct val="135714"/>
                        </a:lnSpc>
                        <a:spcBef>
                          <a:spcPts val="0"/>
                        </a:spcBef>
                        <a:spcAft>
                          <a:spcPts val="0"/>
                        </a:spcAft>
                        <a:buNone/>
                      </a:pPr>
                      <a:r>
                        <a:rPr lang="en-GB" sz="1150">
                          <a:solidFill>
                            <a:srgbClr val="569CD6"/>
                          </a:solidFill>
                          <a:latin typeface="Courier New"/>
                          <a:ea typeface="Courier New"/>
                          <a:cs typeface="Courier New"/>
                          <a:sym typeface="Courier New"/>
                        </a:rPr>
                        <a:t>const</a:t>
                      </a:r>
                      <a:r>
                        <a:rPr lang="en-GB" sz="1150">
                          <a:solidFill>
                            <a:srgbClr val="D4D4D4"/>
                          </a:solidFill>
                          <a:latin typeface="Courier New"/>
                          <a:ea typeface="Courier New"/>
                          <a:cs typeface="Courier New"/>
                          <a:sym typeface="Courier New"/>
                        </a:rPr>
                        <a:t> </a:t>
                      </a:r>
                      <a:r>
                        <a:rPr lang="en-GB" sz="1150">
                          <a:solidFill>
                            <a:srgbClr val="4FC1FF"/>
                          </a:solidFill>
                          <a:latin typeface="Courier New"/>
                          <a:ea typeface="Courier New"/>
                          <a:cs typeface="Courier New"/>
                          <a:sym typeface="Courier New"/>
                        </a:rPr>
                        <a:t>cursos</a:t>
                      </a:r>
                      <a:r>
                        <a:rPr lang="en-GB" sz="1150">
                          <a:solidFill>
                            <a:srgbClr val="D4D4D4"/>
                          </a:solidFill>
                          <a:latin typeface="Courier New"/>
                          <a:ea typeface="Courier New"/>
                          <a:cs typeface="Courier New"/>
                          <a:sym typeface="Courier New"/>
                        </a:rPr>
                        <a:t> = [</a:t>
                      </a: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nombre:</a:t>
                      </a:r>
                      <a:r>
                        <a:rPr lang="en-GB" sz="1150">
                          <a:solidFill>
                            <a:srgbClr val="D4D4D4"/>
                          </a:solidFill>
                          <a:latin typeface="Courier New"/>
                          <a:ea typeface="Courier New"/>
                          <a:cs typeface="Courier New"/>
                          <a:sym typeface="Courier New"/>
                        </a:rPr>
                        <a:t> </a:t>
                      </a:r>
                      <a:r>
                        <a:rPr lang="en-GB" sz="1150">
                          <a:solidFill>
                            <a:srgbClr val="CE9178"/>
                          </a:solidFill>
                          <a:latin typeface="Courier New"/>
                          <a:ea typeface="Courier New"/>
                          <a:cs typeface="Courier New"/>
                          <a:sym typeface="Courier New"/>
                        </a:rPr>
                        <a:t>'Javascript'</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precio:</a:t>
                      </a:r>
                      <a:r>
                        <a:rPr lang="en-GB" sz="1150">
                          <a:solidFill>
                            <a:srgbClr val="D4D4D4"/>
                          </a:solidFill>
                          <a:latin typeface="Courier New"/>
                          <a:ea typeface="Courier New"/>
                          <a:cs typeface="Courier New"/>
                          <a:sym typeface="Courier New"/>
                        </a:rPr>
                        <a:t> </a:t>
                      </a:r>
                      <a:r>
                        <a:rPr lang="en-GB" sz="1150">
                          <a:solidFill>
                            <a:srgbClr val="B5CEA8"/>
                          </a:solidFill>
                          <a:latin typeface="Courier New"/>
                          <a:ea typeface="Courier New"/>
                          <a:cs typeface="Courier New"/>
                          <a:sym typeface="Courier New"/>
                        </a:rPr>
                        <a:t>15000</a:t>
                      </a:r>
                      <a:r>
                        <a:rPr lang="en-GB"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nombre:</a:t>
                      </a:r>
                      <a:r>
                        <a:rPr lang="en-GB" sz="1150">
                          <a:solidFill>
                            <a:srgbClr val="D4D4D4"/>
                          </a:solidFill>
                          <a:latin typeface="Courier New"/>
                          <a:ea typeface="Courier New"/>
                          <a:cs typeface="Courier New"/>
                          <a:sym typeface="Courier New"/>
                        </a:rPr>
                        <a:t> </a:t>
                      </a:r>
                      <a:r>
                        <a:rPr lang="en-GB" sz="1150">
                          <a:solidFill>
                            <a:srgbClr val="CE9178"/>
                          </a:solidFill>
                          <a:latin typeface="Courier New"/>
                          <a:ea typeface="Courier New"/>
                          <a:cs typeface="Courier New"/>
                          <a:sym typeface="Courier New"/>
                        </a:rPr>
                        <a:t>'ReactJS'</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precio:</a:t>
                      </a:r>
                      <a:r>
                        <a:rPr lang="en-GB" sz="1150">
                          <a:solidFill>
                            <a:srgbClr val="D4D4D4"/>
                          </a:solidFill>
                          <a:latin typeface="Courier New"/>
                          <a:ea typeface="Courier New"/>
                          <a:cs typeface="Courier New"/>
                          <a:sym typeface="Courier New"/>
                        </a:rPr>
                        <a:t> </a:t>
                      </a:r>
                      <a:r>
                        <a:rPr lang="en-GB" sz="1150">
                          <a:solidFill>
                            <a:srgbClr val="B5CEA8"/>
                          </a:solidFill>
                          <a:latin typeface="Courier New"/>
                          <a:ea typeface="Courier New"/>
                          <a:cs typeface="Courier New"/>
                          <a:sym typeface="Courier New"/>
                        </a:rPr>
                        <a:t>22000</a:t>
                      </a:r>
                      <a:r>
                        <a:rPr lang="en-GB"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nombre:</a:t>
                      </a:r>
                      <a:r>
                        <a:rPr lang="en-GB" sz="1150">
                          <a:solidFill>
                            <a:srgbClr val="D4D4D4"/>
                          </a:solidFill>
                          <a:latin typeface="Courier New"/>
                          <a:ea typeface="Courier New"/>
                          <a:cs typeface="Courier New"/>
                          <a:sym typeface="Courier New"/>
                        </a:rPr>
                        <a:t> </a:t>
                      </a:r>
                      <a:r>
                        <a:rPr lang="en-GB" sz="1150">
                          <a:solidFill>
                            <a:srgbClr val="CE9178"/>
                          </a:solidFill>
                          <a:latin typeface="Courier New"/>
                          <a:ea typeface="Courier New"/>
                          <a:cs typeface="Courier New"/>
                          <a:sym typeface="Courier New"/>
                        </a:rPr>
                        <a:t>'AngularJS'</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precio:</a:t>
                      </a:r>
                      <a:r>
                        <a:rPr lang="en-GB" sz="1150">
                          <a:solidFill>
                            <a:srgbClr val="D4D4D4"/>
                          </a:solidFill>
                          <a:latin typeface="Courier New"/>
                          <a:ea typeface="Courier New"/>
                          <a:cs typeface="Courier New"/>
                          <a:sym typeface="Courier New"/>
                        </a:rPr>
                        <a:t> </a:t>
                      </a:r>
                      <a:r>
                        <a:rPr lang="en-GB" sz="1150">
                          <a:solidFill>
                            <a:srgbClr val="B5CEA8"/>
                          </a:solidFill>
                          <a:latin typeface="Courier New"/>
                          <a:ea typeface="Courier New"/>
                          <a:cs typeface="Courier New"/>
                          <a:sym typeface="Courier New"/>
                        </a:rPr>
                        <a:t>22000</a:t>
                      </a:r>
                      <a:r>
                        <a:rPr lang="en-GB"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nombre:</a:t>
                      </a:r>
                      <a:r>
                        <a:rPr lang="en-GB" sz="1150">
                          <a:solidFill>
                            <a:srgbClr val="D4D4D4"/>
                          </a:solidFill>
                          <a:latin typeface="Courier New"/>
                          <a:ea typeface="Courier New"/>
                          <a:cs typeface="Courier New"/>
                          <a:sym typeface="Courier New"/>
                        </a:rPr>
                        <a:t> </a:t>
                      </a:r>
                      <a:r>
                        <a:rPr lang="en-GB" sz="1150">
                          <a:solidFill>
                            <a:srgbClr val="CE9178"/>
                          </a:solidFill>
                          <a:latin typeface="Courier New"/>
                          <a:ea typeface="Courier New"/>
                          <a:cs typeface="Courier New"/>
                          <a:sym typeface="Courier New"/>
                        </a:rPr>
                        <a:t>'Desarrollo Web'</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precio:</a:t>
                      </a:r>
                      <a:r>
                        <a:rPr lang="en-GB" sz="1150">
                          <a:solidFill>
                            <a:srgbClr val="D4D4D4"/>
                          </a:solidFill>
                          <a:latin typeface="Courier New"/>
                          <a:ea typeface="Courier New"/>
                          <a:cs typeface="Courier New"/>
                          <a:sym typeface="Courier New"/>
                        </a:rPr>
                        <a:t> </a:t>
                      </a:r>
                      <a:r>
                        <a:rPr lang="en-GB" sz="1150">
                          <a:solidFill>
                            <a:srgbClr val="B5CEA8"/>
                          </a:solidFill>
                          <a:latin typeface="Courier New"/>
                          <a:ea typeface="Courier New"/>
                          <a:cs typeface="Courier New"/>
                          <a:sym typeface="Courier New"/>
                        </a:rPr>
                        <a:t>16000</a:t>
                      </a:r>
                      <a:r>
                        <a:rPr lang="en-GB"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a:solidFill>
                            <a:srgbClr val="569CD6"/>
                          </a:solidFill>
                          <a:latin typeface="Courier New"/>
                          <a:ea typeface="Courier New"/>
                          <a:cs typeface="Courier New"/>
                          <a:sym typeface="Courier New"/>
                        </a:rPr>
                        <a:t>const</a:t>
                      </a:r>
                      <a:r>
                        <a:rPr lang="en-GB" sz="1150">
                          <a:solidFill>
                            <a:srgbClr val="D4D4D4"/>
                          </a:solidFill>
                          <a:latin typeface="Courier New"/>
                          <a:ea typeface="Courier New"/>
                          <a:cs typeface="Courier New"/>
                          <a:sym typeface="Courier New"/>
                        </a:rPr>
                        <a:t> </a:t>
                      </a:r>
                      <a:r>
                        <a:rPr lang="en-GB" sz="1150">
                          <a:solidFill>
                            <a:srgbClr val="4FC1FF"/>
                          </a:solidFill>
                          <a:latin typeface="Courier New"/>
                          <a:ea typeface="Courier New"/>
                          <a:cs typeface="Courier New"/>
                          <a:sym typeface="Courier New"/>
                        </a:rPr>
                        <a:t>nombres</a:t>
                      </a:r>
                      <a:r>
                        <a:rPr lang="en-GB" sz="1150">
                          <a:solidFill>
                            <a:srgbClr val="D4D4D4"/>
                          </a:solidFill>
                          <a:latin typeface="Courier New"/>
                          <a:ea typeface="Courier New"/>
                          <a:cs typeface="Courier New"/>
                          <a:sym typeface="Courier New"/>
                        </a:rPr>
                        <a:t> = </a:t>
                      </a:r>
                      <a:r>
                        <a:rPr lang="en-GB" sz="1150">
                          <a:solidFill>
                            <a:srgbClr val="4FC1FF"/>
                          </a:solidFill>
                          <a:latin typeface="Courier New"/>
                          <a:ea typeface="Courier New"/>
                          <a:cs typeface="Courier New"/>
                          <a:sym typeface="Courier New"/>
                        </a:rPr>
                        <a:t>cursos</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map</a:t>
                      </a:r>
                      <a:r>
                        <a:rPr lang="en-GB" sz="1150">
                          <a:solidFill>
                            <a:srgbClr val="D4D4D4"/>
                          </a:solidFill>
                          <a:latin typeface="Courier New"/>
                          <a:ea typeface="Courier New"/>
                          <a:cs typeface="Courier New"/>
                          <a:sym typeface="Courier New"/>
                        </a:rPr>
                        <a:t>((</a:t>
                      </a:r>
                      <a:r>
                        <a:rPr lang="en-GB" sz="1150">
                          <a:solidFill>
                            <a:srgbClr val="9CDCFE"/>
                          </a:solidFill>
                          <a:latin typeface="Courier New"/>
                          <a:ea typeface="Courier New"/>
                          <a:cs typeface="Courier New"/>
                          <a:sym typeface="Courier New"/>
                        </a:rPr>
                        <a:t>el</a:t>
                      </a:r>
                      <a:r>
                        <a:rPr lang="en-GB" sz="1150">
                          <a:solidFill>
                            <a:srgbClr val="D4D4D4"/>
                          </a:solidFill>
                          <a:latin typeface="Courier New"/>
                          <a:ea typeface="Courier New"/>
                          <a:cs typeface="Courier New"/>
                          <a:sym typeface="Courier New"/>
                        </a:rPr>
                        <a:t>) </a:t>
                      </a:r>
                      <a:r>
                        <a:rPr lang="en-GB" sz="1150">
                          <a:solidFill>
                            <a:srgbClr val="569CD6"/>
                          </a:solidFill>
                          <a:latin typeface="Courier New"/>
                          <a:ea typeface="Courier New"/>
                          <a:cs typeface="Courier New"/>
                          <a:sym typeface="Courier New"/>
                        </a:rPr>
                        <a:t>=&gt;</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el</a:t>
                      </a:r>
                      <a:r>
                        <a:rPr lang="en-GB" sz="1150">
                          <a:solidFill>
                            <a:srgbClr val="D4D4D4"/>
                          </a:solidFill>
                          <a:latin typeface="Courier New"/>
                          <a:ea typeface="Courier New"/>
                          <a:cs typeface="Courier New"/>
                          <a:sym typeface="Courier New"/>
                        </a:rPr>
                        <a:t>.</a:t>
                      </a:r>
                      <a:r>
                        <a:rPr lang="en-GB" sz="1150">
                          <a:solidFill>
                            <a:srgbClr val="9CDCFE"/>
                          </a:solidFill>
                          <a:latin typeface="Courier New"/>
                          <a:ea typeface="Courier New"/>
                          <a:cs typeface="Courier New"/>
                          <a:sym typeface="Courier New"/>
                        </a:rPr>
                        <a:t>nombre</a:t>
                      </a:r>
                      <a:r>
                        <a:rPr lang="en-GB"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a:solidFill>
                            <a:srgbClr val="9CDCFE"/>
                          </a:solidFill>
                          <a:latin typeface="Courier New"/>
                          <a:ea typeface="Courier New"/>
                          <a:cs typeface="Courier New"/>
                          <a:sym typeface="Courier New"/>
                        </a:rPr>
                        <a:t>console</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log</a:t>
                      </a:r>
                      <a:r>
                        <a:rPr lang="en-GB" sz="1150">
                          <a:solidFill>
                            <a:srgbClr val="D4D4D4"/>
                          </a:solidFill>
                          <a:latin typeface="Courier New"/>
                          <a:ea typeface="Courier New"/>
                          <a:cs typeface="Courier New"/>
                          <a:sym typeface="Courier New"/>
                        </a:rPr>
                        <a:t>(</a:t>
                      </a:r>
                      <a:r>
                        <a:rPr lang="en-GB" sz="1150">
                          <a:solidFill>
                            <a:srgbClr val="4FC1FF"/>
                          </a:solidFill>
                          <a:latin typeface="Courier New"/>
                          <a:ea typeface="Courier New"/>
                          <a:cs typeface="Courier New"/>
                          <a:sym typeface="Courier New"/>
                        </a:rPr>
                        <a:t>nombres</a:t>
                      </a:r>
                      <a:r>
                        <a:rPr lang="en-GB"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a:solidFill>
                            <a:srgbClr val="6A9955"/>
                          </a:solidFill>
                          <a:latin typeface="Courier New"/>
                          <a:ea typeface="Courier New"/>
                          <a:cs typeface="Courier New"/>
                          <a:sym typeface="Courier New"/>
                        </a:rPr>
                        <a:t>// [ 'Javascript', 'ReactJS', 'AngularJS', 'Desarrollo Web' ]</a:t>
                      </a:r>
                      <a:endParaRPr sz="1150">
                        <a:solidFill>
                          <a:srgbClr val="9CDCFE"/>
                        </a:solidFill>
                        <a:latin typeface="Courier New"/>
                        <a:ea typeface="Courier New"/>
                        <a:cs typeface="Courier New"/>
                        <a:sym typeface="Courier New"/>
                      </a:endParaRPr>
                    </a:p>
                  </a:txBody>
                  <a:tcPr marL="91425" marR="91425" marT="91425" marB="91425">
                    <a:solidFill>
                      <a:srgbClr val="121212"/>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154"/>
          <p:cNvSpPr txBox="1"/>
          <p:nvPr/>
        </p:nvSpPr>
        <p:spPr>
          <a:xfrm>
            <a:off x="1393950" y="13430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Clr>
                <a:schemeClr val="dk1"/>
              </a:buClr>
              <a:buSzPts val="1100"/>
              <a:buFont typeface="Arial"/>
              <a:buNone/>
            </a:pPr>
            <a:r>
              <a:rPr lang="en-GB" sz="3000" i="1">
                <a:solidFill>
                  <a:schemeClr val="dk1"/>
                </a:solidFill>
                <a:latin typeface="Anton"/>
                <a:ea typeface="Anton"/>
                <a:cs typeface="Anton"/>
                <a:sym typeface="Anton"/>
              </a:rPr>
              <a:t>MAP</a:t>
            </a:r>
            <a:endParaRPr sz="3000" i="1">
              <a:solidFill>
                <a:schemeClr val="dk1"/>
              </a:solidFill>
              <a:latin typeface="Anton"/>
              <a:ea typeface="Anton"/>
              <a:cs typeface="Anton"/>
              <a:sym typeface="Anton"/>
            </a:endParaRPr>
          </a:p>
        </p:txBody>
      </p:sp>
      <p:pic>
        <p:nvPicPr>
          <p:cNvPr id="1093" name="Google Shape;1093;p154"/>
          <p:cNvPicPr preferRelativeResize="0"/>
          <p:nvPr/>
        </p:nvPicPr>
        <p:blipFill>
          <a:blip r:embed="rId3">
            <a:alphaModFix/>
          </a:blip>
          <a:stretch>
            <a:fillRect/>
          </a:stretch>
        </p:blipFill>
        <p:spPr>
          <a:xfrm>
            <a:off x="7850025" y="4699925"/>
            <a:ext cx="1186526" cy="330675"/>
          </a:xfrm>
          <a:prstGeom prst="rect">
            <a:avLst/>
          </a:prstGeom>
          <a:noFill/>
          <a:ln>
            <a:noFill/>
          </a:ln>
        </p:spPr>
      </p:pic>
      <p:pic>
        <p:nvPicPr>
          <p:cNvPr id="1094" name="Google Shape;1094;p154"/>
          <p:cNvPicPr preferRelativeResize="0"/>
          <p:nvPr/>
        </p:nvPicPr>
        <p:blipFill>
          <a:blip r:embed="rId4">
            <a:alphaModFix/>
          </a:blip>
          <a:stretch>
            <a:fillRect/>
          </a:stretch>
        </p:blipFill>
        <p:spPr>
          <a:xfrm>
            <a:off x="8335450" y="134300"/>
            <a:ext cx="701100" cy="701100"/>
          </a:xfrm>
          <a:prstGeom prst="rect">
            <a:avLst/>
          </a:prstGeom>
          <a:noFill/>
          <a:ln>
            <a:noFill/>
          </a:ln>
        </p:spPr>
      </p:pic>
      <p:sp>
        <p:nvSpPr>
          <p:cNvPr id="1095" name="Google Shape;1095;p154"/>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54"/>
          <p:cNvSpPr/>
          <p:nvPr/>
        </p:nvSpPr>
        <p:spPr>
          <a:xfrm>
            <a:off x="164300" y="177800"/>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54"/>
          <p:cNvSpPr txBox="1"/>
          <p:nvPr/>
        </p:nvSpPr>
        <p:spPr>
          <a:xfrm>
            <a:off x="278236" y="213874"/>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5</a:t>
            </a:r>
            <a:endParaRPr sz="2400">
              <a:latin typeface="Helvetica Neue Light"/>
              <a:ea typeface="Helvetica Neue Light"/>
              <a:cs typeface="Helvetica Neue Light"/>
              <a:sym typeface="Helvetica Neue Light"/>
            </a:endParaRPr>
          </a:p>
        </p:txBody>
      </p:sp>
      <p:sp>
        <p:nvSpPr>
          <p:cNvPr id="1098" name="Google Shape;1098;p154"/>
          <p:cNvSpPr txBox="1"/>
          <p:nvPr/>
        </p:nvSpPr>
        <p:spPr>
          <a:xfrm>
            <a:off x="1122800" y="1233025"/>
            <a:ext cx="7301400" cy="23907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000"/>
              </a:spcBef>
              <a:spcAft>
                <a:spcPts val="0"/>
              </a:spcAft>
              <a:buNone/>
            </a:pPr>
            <a:r>
              <a:rPr lang="en-GB" sz="1800">
                <a:solidFill>
                  <a:schemeClr val="dk1"/>
                </a:solidFill>
                <a:latin typeface="Helvetica Neue Light"/>
                <a:ea typeface="Helvetica Neue Light"/>
                <a:cs typeface="Helvetica Neue Light"/>
                <a:sym typeface="Helvetica Neue Light"/>
              </a:rPr>
              <a:t>En el ejemplo, la función retorna la propiedad nombre de cada elemento y eso es lo que se almacena en el nuevo array </a:t>
            </a:r>
            <a:r>
              <a:rPr lang="en-GB" sz="1800" i="1">
                <a:solidFill>
                  <a:schemeClr val="dk1"/>
                </a:solidFill>
                <a:latin typeface="Helvetica Neue Light"/>
                <a:ea typeface="Helvetica Neue Light"/>
                <a:cs typeface="Helvetica Neue Light"/>
                <a:sym typeface="Helvetica Neue Light"/>
              </a:rPr>
              <a:t>nombres</a:t>
            </a:r>
            <a:r>
              <a:rPr lang="en-GB" sz="1800">
                <a:solidFill>
                  <a:schemeClr val="dk1"/>
                </a:solidFill>
                <a:latin typeface="Helvetica Neue Light"/>
                <a:ea typeface="Helvetica Neue Light"/>
                <a:cs typeface="Helvetica Neue Light"/>
                <a:sym typeface="Helvetica Neue Light"/>
              </a:rPr>
              <a:t>. </a:t>
            </a:r>
            <a:r>
              <a:rPr lang="en-GB" sz="1800" b="1">
                <a:solidFill>
                  <a:schemeClr val="dk1"/>
                </a:solidFill>
                <a:latin typeface="Helvetica Neue"/>
                <a:ea typeface="Helvetica Neue"/>
                <a:cs typeface="Helvetica Neue"/>
                <a:sym typeface="Helvetica Neue"/>
              </a:rPr>
              <a:t>Map() </a:t>
            </a:r>
            <a:r>
              <a:rPr lang="en-GB" sz="1800">
                <a:solidFill>
                  <a:schemeClr val="dk1"/>
                </a:solidFill>
                <a:latin typeface="Helvetica Neue Light"/>
                <a:ea typeface="Helvetica Neue Light"/>
                <a:cs typeface="Helvetica Neue Light"/>
                <a:sym typeface="Helvetica Neue Light"/>
              </a:rPr>
              <a:t>se utiliza mucho para </a:t>
            </a:r>
            <a:r>
              <a:rPr lang="en-GB" sz="1800" b="1">
                <a:solidFill>
                  <a:schemeClr val="dk1"/>
                </a:solidFill>
                <a:latin typeface="Helvetica Neue"/>
                <a:ea typeface="Helvetica Neue"/>
                <a:cs typeface="Helvetica Neue"/>
                <a:sym typeface="Helvetica Neue"/>
              </a:rPr>
              <a:t>transformación </a:t>
            </a:r>
            <a:r>
              <a:rPr lang="en-GB" sz="1800">
                <a:solidFill>
                  <a:schemeClr val="dk1"/>
                </a:solidFill>
                <a:latin typeface="Helvetica Neue Light"/>
                <a:ea typeface="Helvetica Neue Light"/>
                <a:cs typeface="Helvetica Neue Light"/>
                <a:sym typeface="Helvetica Neue Light"/>
              </a:rPr>
              <a:t>de arrays.</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000"/>
              </a:spcBef>
              <a:spcAft>
                <a:spcPts val="0"/>
              </a:spcAft>
              <a:buNone/>
            </a:pPr>
            <a:r>
              <a:rPr lang="en-GB" sz="1800">
                <a:solidFill>
                  <a:schemeClr val="dk1"/>
                </a:solidFill>
                <a:latin typeface="Helvetica Neue Light"/>
                <a:ea typeface="Helvetica Neue Light"/>
                <a:cs typeface="Helvetica Neue Light"/>
                <a:sym typeface="Helvetica Neue Light"/>
              </a:rPr>
              <a:t>Si quisiera aumentar el precio de todos los cursos en este ejemplo, puedo mapear y </a:t>
            </a:r>
            <a:r>
              <a:rPr lang="en-GB" sz="1800">
                <a:solidFill>
                  <a:schemeClr val="dk1"/>
                </a:solidFill>
                <a:highlight>
                  <a:srgbClr val="3CEFAB"/>
                </a:highlight>
                <a:latin typeface="Helvetica Neue Light"/>
                <a:ea typeface="Helvetica Neue Light"/>
                <a:cs typeface="Helvetica Neue Light"/>
                <a:sym typeface="Helvetica Neue Light"/>
              </a:rPr>
              <a:t>retornar una copia de los elementos con el precio modificado</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0"/>
              </a:spcBef>
              <a:spcAft>
                <a:spcPts val="0"/>
              </a:spcAft>
              <a:buNone/>
            </a:pPr>
            <a:endParaRPr sz="15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1100"/>
              </a:spcAft>
              <a:buNone/>
            </a:pPr>
            <a:endParaRPr sz="15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55"/>
          <p:cNvSpPr txBox="1"/>
          <p:nvPr/>
        </p:nvSpPr>
        <p:spPr>
          <a:xfrm>
            <a:off x="1393950" y="13430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Clr>
                <a:schemeClr val="dk1"/>
              </a:buClr>
              <a:buSzPts val="1100"/>
              <a:buFont typeface="Arial"/>
              <a:buNone/>
            </a:pPr>
            <a:r>
              <a:rPr lang="en-GB" sz="3000" i="1">
                <a:solidFill>
                  <a:schemeClr val="dk1"/>
                </a:solidFill>
                <a:latin typeface="Anton"/>
                <a:ea typeface="Anton"/>
                <a:cs typeface="Anton"/>
                <a:sym typeface="Anton"/>
              </a:rPr>
              <a:t>MAP</a:t>
            </a:r>
            <a:endParaRPr sz="3700" i="1">
              <a:solidFill>
                <a:schemeClr val="dk1"/>
              </a:solidFill>
              <a:latin typeface="Anton"/>
              <a:ea typeface="Anton"/>
              <a:cs typeface="Anton"/>
              <a:sym typeface="Anton"/>
            </a:endParaRPr>
          </a:p>
        </p:txBody>
      </p:sp>
      <p:pic>
        <p:nvPicPr>
          <p:cNvPr id="1104" name="Google Shape;1104;p155"/>
          <p:cNvPicPr preferRelativeResize="0"/>
          <p:nvPr/>
        </p:nvPicPr>
        <p:blipFill>
          <a:blip r:embed="rId3">
            <a:alphaModFix/>
          </a:blip>
          <a:stretch>
            <a:fillRect/>
          </a:stretch>
        </p:blipFill>
        <p:spPr>
          <a:xfrm>
            <a:off x="7850025" y="4699925"/>
            <a:ext cx="1186526" cy="330675"/>
          </a:xfrm>
          <a:prstGeom prst="rect">
            <a:avLst/>
          </a:prstGeom>
          <a:noFill/>
          <a:ln>
            <a:noFill/>
          </a:ln>
        </p:spPr>
      </p:pic>
      <p:pic>
        <p:nvPicPr>
          <p:cNvPr id="1105" name="Google Shape;1105;p155"/>
          <p:cNvPicPr preferRelativeResize="0"/>
          <p:nvPr/>
        </p:nvPicPr>
        <p:blipFill>
          <a:blip r:embed="rId4">
            <a:alphaModFix/>
          </a:blip>
          <a:stretch>
            <a:fillRect/>
          </a:stretch>
        </p:blipFill>
        <p:spPr>
          <a:xfrm>
            <a:off x="8335450" y="134300"/>
            <a:ext cx="701100" cy="701100"/>
          </a:xfrm>
          <a:prstGeom prst="rect">
            <a:avLst/>
          </a:prstGeom>
          <a:noFill/>
          <a:ln>
            <a:noFill/>
          </a:ln>
        </p:spPr>
      </p:pic>
      <p:sp>
        <p:nvSpPr>
          <p:cNvPr id="1106" name="Google Shape;1106;p155"/>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55"/>
          <p:cNvSpPr/>
          <p:nvPr/>
        </p:nvSpPr>
        <p:spPr>
          <a:xfrm>
            <a:off x="164300" y="177800"/>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55"/>
          <p:cNvSpPr txBox="1"/>
          <p:nvPr/>
        </p:nvSpPr>
        <p:spPr>
          <a:xfrm>
            <a:off x="278236" y="213874"/>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5</a:t>
            </a:r>
            <a:endParaRPr sz="2400">
              <a:latin typeface="Helvetica Neue Light"/>
              <a:ea typeface="Helvetica Neue Light"/>
              <a:cs typeface="Helvetica Neue Light"/>
              <a:sym typeface="Helvetica Neue Light"/>
            </a:endParaRPr>
          </a:p>
        </p:txBody>
      </p:sp>
      <p:graphicFrame>
        <p:nvGraphicFramePr>
          <p:cNvPr id="1109" name="Google Shape;1109;p155"/>
          <p:cNvGraphicFramePr/>
          <p:nvPr/>
        </p:nvGraphicFramePr>
        <p:xfrm>
          <a:off x="1593213" y="835400"/>
          <a:ext cx="3000000" cy="3000000"/>
        </p:xfrm>
        <a:graphic>
          <a:graphicData uri="http://schemas.openxmlformats.org/drawingml/2006/table">
            <a:tbl>
              <a:tblPr>
                <a:noFill/>
                <a:tableStyleId>{59F59028-6CD9-4B71-AD41-A5B0DF8FAB72}</a:tableStyleId>
              </a:tblPr>
              <a:tblGrid>
                <a:gridCol w="6156825">
                  <a:extLst>
                    <a:ext uri="{9D8B030D-6E8A-4147-A177-3AD203B41FA5}">
                      <a16:colId xmlns:a16="http://schemas.microsoft.com/office/drawing/2014/main" val="20000"/>
                    </a:ext>
                  </a:extLst>
                </a:gridCol>
              </a:tblGrid>
              <a:tr h="1439325">
                <a:tc>
                  <a:txBody>
                    <a:bodyPr/>
                    <a:lstStyle/>
                    <a:p>
                      <a:pPr marL="0" lvl="0" indent="0" algn="l" rtl="0">
                        <a:lnSpc>
                          <a:spcPct val="135714"/>
                        </a:lnSpc>
                        <a:spcBef>
                          <a:spcPts val="0"/>
                        </a:spcBef>
                        <a:spcAft>
                          <a:spcPts val="0"/>
                        </a:spcAft>
                        <a:buNone/>
                      </a:pPr>
                      <a:r>
                        <a:rPr lang="en-GB" sz="1250">
                          <a:solidFill>
                            <a:srgbClr val="569CD6"/>
                          </a:solidFill>
                          <a:latin typeface="Courier New"/>
                          <a:ea typeface="Courier New"/>
                          <a:cs typeface="Courier New"/>
                          <a:sym typeface="Courier New"/>
                        </a:rPr>
                        <a:t>const</a:t>
                      </a:r>
                      <a:r>
                        <a:rPr lang="en-GB" sz="1250">
                          <a:solidFill>
                            <a:srgbClr val="D4D4D4"/>
                          </a:solidFill>
                          <a:latin typeface="Courier New"/>
                          <a:ea typeface="Courier New"/>
                          <a:cs typeface="Courier New"/>
                          <a:sym typeface="Courier New"/>
                        </a:rPr>
                        <a:t> </a:t>
                      </a:r>
                      <a:r>
                        <a:rPr lang="en-GB" sz="1250">
                          <a:solidFill>
                            <a:srgbClr val="4FC1FF"/>
                          </a:solidFill>
                          <a:latin typeface="Courier New"/>
                          <a:ea typeface="Courier New"/>
                          <a:cs typeface="Courier New"/>
                          <a:sym typeface="Courier New"/>
                        </a:rPr>
                        <a:t>actualizado</a:t>
                      </a:r>
                      <a:r>
                        <a:rPr lang="en-GB" sz="1250">
                          <a:solidFill>
                            <a:srgbClr val="D4D4D4"/>
                          </a:solidFill>
                          <a:latin typeface="Courier New"/>
                          <a:ea typeface="Courier New"/>
                          <a:cs typeface="Courier New"/>
                          <a:sym typeface="Courier New"/>
                        </a:rPr>
                        <a:t> = </a:t>
                      </a:r>
                      <a:r>
                        <a:rPr lang="en-GB" sz="1250">
                          <a:solidFill>
                            <a:srgbClr val="4FC1FF"/>
                          </a:solidFill>
                          <a:latin typeface="Courier New"/>
                          <a:ea typeface="Courier New"/>
                          <a:cs typeface="Courier New"/>
                          <a:sym typeface="Courier New"/>
                        </a:rPr>
                        <a:t>cursos</a:t>
                      </a:r>
                      <a:r>
                        <a:rPr lang="en-GB" sz="1250">
                          <a:solidFill>
                            <a:srgbClr val="D4D4D4"/>
                          </a:solidFill>
                          <a:latin typeface="Courier New"/>
                          <a:ea typeface="Courier New"/>
                          <a:cs typeface="Courier New"/>
                          <a:sym typeface="Courier New"/>
                        </a:rPr>
                        <a:t>.</a:t>
                      </a:r>
                      <a:r>
                        <a:rPr lang="en-GB" sz="1250">
                          <a:solidFill>
                            <a:srgbClr val="DCDCAA"/>
                          </a:solidFill>
                          <a:latin typeface="Courier New"/>
                          <a:ea typeface="Courier New"/>
                          <a:cs typeface="Courier New"/>
                          <a:sym typeface="Courier New"/>
                        </a:rPr>
                        <a:t>map</a:t>
                      </a:r>
                      <a:r>
                        <a:rPr lang="en-GB" sz="1250">
                          <a:solidFill>
                            <a:srgbClr val="D4D4D4"/>
                          </a:solidFill>
                          <a:latin typeface="Courier New"/>
                          <a:ea typeface="Courier New"/>
                          <a:cs typeface="Courier New"/>
                          <a:sym typeface="Courier New"/>
                        </a:rPr>
                        <a:t>((</a:t>
                      </a:r>
                      <a:r>
                        <a:rPr lang="en-GB" sz="1250">
                          <a:solidFill>
                            <a:srgbClr val="9CDCFE"/>
                          </a:solidFill>
                          <a:latin typeface="Courier New"/>
                          <a:ea typeface="Courier New"/>
                          <a:cs typeface="Courier New"/>
                          <a:sym typeface="Courier New"/>
                        </a:rPr>
                        <a:t>el</a:t>
                      </a:r>
                      <a:r>
                        <a:rPr lang="en-GB" sz="1250">
                          <a:solidFill>
                            <a:srgbClr val="D4D4D4"/>
                          </a:solidFill>
                          <a:latin typeface="Courier New"/>
                          <a:ea typeface="Courier New"/>
                          <a:cs typeface="Courier New"/>
                          <a:sym typeface="Courier New"/>
                        </a:rPr>
                        <a:t>) </a:t>
                      </a:r>
                      <a:r>
                        <a:rPr lang="en-GB" sz="1250">
                          <a:solidFill>
                            <a:srgbClr val="569CD6"/>
                          </a:solidFill>
                          <a:latin typeface="Courier New"/>
                          <a:ea typeface="Courier New"/>
                          <a:cs typeface="Courier New"/>
                          <a:sym typeface="Courier New"/>
                        </a:rPr>
                        <a:t>=&gt;</a:t>
                      </a:r>
                      <a:r>
                        <a:rPr lang="en-GB"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D4D4D4"/>
                          </a:solidFill>
                          <a:latin typeface="Courier New"/>
                          <a:ea typeface="Courier New"/>
                          <a:cs typeface="Courier New"/>
                          <a:sym typeface="Courier New"/>
                        </a:rPr>
                        <a:t>    </a:t>
                      </a:r>
                      <a:r>
                        <a:rPr lang="en-GB" sz="1250">
                          <a:solidFill>
                            <a:srgbClr val="C586C0"/>
                          </a:solidFill>
                          <a:latin typeface="Courier New"/>
                          <a:ea typeface="Courier New"/>
                          <a:cs typeface="Courier New"/>
                          <a:sym typeface="Courier New"/>
                        </a:rPr>
                        <a:t>return</a:t>
                      </a:r>
                      <a:r>
                        <a:rPr lang="en-GB"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D4D4D4"/>
                          </a:solidFill>
                          <a:latin typeface="Courier New"/>
                          <a:ea typeface="Courier New"/>
                          <a:cs typeface="Courier New"/>
                          <a:sym typeface="Courier New"/>
                        </a:rPr>
                        <a:t>        </a:t>
                      </a:r>
                      <a:r>
                        <a:rPr lang="en-GB" sz="1250">
                          <a:solidFill>
                            <a:srgbClr val="9CDCFE"/>
                          </a:solidFill>
                          <a:latin typeface="Courier New"/>
                          <a:ea typeface="Courier New"/>
                          <a:cs typeface="Courier New"/>
                          <a:sym typeface="Courier New"/>
                        </a:rPr>
                        <a:t>nombre:</a:t>
                      </a:r>
                      <a:r>
                        <a:rPr lang="en-GB" sz="1250">
                          <a:solidFill>
                            <a:srgbClr val="D4D4D4"/>
                          </a:solidFill>
                          <a:latin typeface="Courier New"/>
                          <a:ea typeface="Courier New"/>
                          <a:cs typeface="Courier New"/>
                          <a:sym typeface="Courier New"/>
                        </a:rPr>
                        <a:t> </a:t>
                      </a:r>
                      <a:r>
                        <a:rPr lang="en-GB" sz="1250">
                          <a:solidFill>
                            <a:srgbClr val="9CDCFE"/>
                          </a:solidFill>
                          <a:latin typeface="Courier New"/>
                          <a:ea typeface="Courier New"/>
                          <a:cs typeface="Courier New"/>
                          <a:sym typeface="Courier New"/>
                        </a:rPr>
                        <a:t>el</a:t>
                      </a:r>
                      <a:r>
                        <a:rPr lang="en-GB" sz="1250">
                          <a:solidFill>
                            <a:srgbClr val="D4D4D4"/>
                          </a:solidFill>
                          <a:latin typeface="Courier New"/>
                          <a:ea typeface="Courier New"/>
                          <a:cs typeface="Courier New"/>
                          <a:sym typeface="Courier New"/>
                        </a:rPr>
                        <a:t>.</a:t>
                      </a:r>
                      <a:r>
                        <a:rPr lang="en-GB" sz="1250">
                          <a:solidFill>
                            <a:srgbClr val="9CDCFE"/>
                          </a:solidFill>
                          <a:latin typeface="Courier New"/>
                          <a:ea typeface="Courier New"/>
                          <a:cs typeface="Courier New"/>
                          <a:sym typeface="Courier New"/>
                        </a:rPr>
                        <a:t>nombre</a:t>
                      </a:r>
                      <a:r>
                        <a:rPr lang="en-GB"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D4D4D4"/>
                          </a:solidFill>
                          <a:latin typeface="Courier New"/>
                          <a:ea typeface="Courier New"/>
                          <a:cs typeface="Courier New"/>
                          <a:sym typeface="Courier New"/>
                        </a:rPr>
                        <a:t>        </a:t>
                      </a:r>
                      <a:r>
                        <a:rPr lang="en-GB" sz="1250">
                          <a:solidFill>
                            <a:srgbClr val="9CDCFE"/>
                          </a:solidFill>
                          <a:latin typeface="Courier New"/>
                          <a:ea typeface="Courier New"/>
                          <a:cs typeface="Courier New"/>
                          <a:sym typeface="Courier New"/>
                        </a:rPr>
                        <a:t>precio:</a:t>
                      </a:r>
                      <a:r>
                        <a:rPr lang="en-GB" sz="1250">
                          <a:solidFill>
                            <a:srgbClr val="D4D4D4"/>
                          </a:solidFill>
                          <a:latin typeface="Courier New"/>
                          <a:ea typeface="Courier New"/>
                          <a:cs typeface="Courier New"/>
                          <a:sym typeface="Courier New"/>
                        </a:rPr>
                        <a:t> </a:t>
                      </a:r>
                      <a:r>
                        <a:rPr lang="en-GB" sz="1250">
                          <a:solidFill>
                            <a:srgbClr val="9CDCFE"/>
                          </a:solidFill>
                          <a:latin typeface="Courier New"/>
                          <a:ea typeface="Courier New"/>
                          <a:cs typeface="Courier New"/>
                          <a:sym typeface="Courier New"/>
                        </a:rPr>
                        <a:t>el</a:t>
                      </a:r>
                      <a:r>
                        <a:rPr lang="en-GB" sz="1250">
                          <a:solidFill>
                            <a:srgbClr val="D4D4D4"/>
                          </a:solidFill>
                          <a:latin typeface="Courier New"/>
                          <a:ea typeface="Courier New"/>
                          <a:cs typeface="Courier New"/>
                          <a:sym typeface="Courier New"/>
                        </a:rPr>
                        <a:t>.</a:t>
                      </a:r>
                      <a:r>
                        <a:rPr lang="en-GB" sz="1250">
                          <a:solidFill>
                            <a:srgbClr val="9CDCFE"/>
                          </a:solidFill>
                          <a:latin typeface="Courier New"/>
                          <a:ea typeface="Courier New"/>
                          <a:cs typeface="Courier New"/>
                          <a:sym typeface="Courier New"/>
                        </a:rPr>
                        <a:t>precio</a:t>
                      </a:r>
                      <a:r>
                        <a:rPr lang="en-GB" sz="1250">
                          <a:solidFill>
                            <a:srgbClr val="D4D4D4"/>
                          </a:solidFill>
                          <a:latin typeface="Courier New"/>
                          <a:ea typeface="Courier New"/>
                          <a:cs typeface="Courier New"/>
                          <a:sym typeface="Courier New"/>
                        </a:rPr>
                        <a:t> * </a:t>
                      </a:r>
                      <a:r>
                        <a:rPr lang="en-GB" sz="1250">
                          <a:solidFill>
                            <a:srgbClr val="B5CEA8"/>
                          </a:solidFill>
                          <a:latin typeface="Courier New"/>
                          <a:ea typeface="Courier New"/>
                          <a:cs typeface="Courier New"/>
                          <a:sym typeface="Courier New"/>
                        </a:rPr>
                        <a:t>1.25</a:t>
                      </a:r>
                      <a:endParaRPr sz="1250">
                        <a:solidFill>
                          <a:srgbClr val="B5CEA8"/>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9CDCFE"/>
                          </a:solidFill>
                          <a:latin typeface="Courier New"/>
                          <a:ea typeface="Courier New"/>
                          <a:cs typeface="Courier New"/>
                          <a:sym typeface="Courier New"/>
                        </a:rPr>
                        <a:t>console</a:t>
                      </a:r>
                      <a:r>
                        <a:rPr lang="en-GB" sz="1250">
                          <a:solidFill>
                            <a:srgbClr val="D4D4D4"/>
                          </a:solidFill>
                          <a:latin typeface="Courier New"/>
                          <a:ea typeface="Courier New"/>
                          <a:cs typeface="Courier New"/>
                          <a:sym typeface="Courier New"/>
                        </a:rPr>
                        <a:t>.</a:t>
                      </a:r>
                      <a:r>
                        <a:rPr lang="en-GB" sz="1250">
                          <a:solidFill>
                            <a:srgbClr val="DCDCAA"/>
                          </a:solidFill>
                          <a:latin typeface="Courier New"/>
                          <a:ea typeface="Courier New"/>
                          <a:cs typeface="Courier New"/>
                          <a:sym typeface="Courier New"/>
                        </a:rPr>
                        <a:t>log</a:t>
                      </a:r>
                      <a:r>
                        <a:rPr lang="en-GB" sz="1250">
                          <a:solidFill>
                            <a:srgbClr val="D4D4D4"/>
                          </a:solidFill>
                          <a:latin typeface="Courier New"/>
                          <a:ea typeface="Courier New"/>
                          <a:cs typeface="Courier New"/>
                          <a:sym typeface="Courier New"/>
                        </a:rPr>
                        <a:t>(</a:t>
                      </a:r>
                      <a:r>
                        <a:rPr lang="en-GB" sz="1250">
                          <a:solidFill>
                            <a:srgbClr val="4FC1FF"/>
                          </a:solidFill>
                          <a:latin typeface="Courier New"/>
                          <a:ea typeface="Courier New"/>
                          <a:cs typeface="Courier New"/>
                          <a:sym typeface="Courier New"/>
                        </a:rPr>
                        <a:t>actualizado</a:t>
                      </a:r>
                      <a:r>
                        <a:rPr lang="en-GB"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6A9955"/>
                          </a:solidFill>
                          <a:latin typeface="Courier New"/>
                          <a:ea typeface="Courier New"/>
                          <a:cs typeface="Courier New"/>
                          <a:sym typeface="Courier New"/>
                        </a:rPr>
                        <a:t>/* [</a:t>
                      </a:r>
                      <a:endParaRPr sz="12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6A9955"/>
                          </a:solidFill>
                          <a:latin typeface="Courier New"/>
                          <a:ea typeface="Courier New"/>
                          <a:cs typeface="Courier New"/>
                          <a:sym typeface="Courier New"/>
                        </a:rPr>
                        <a:t>     { nombre: 'Javascript', precio: 18750 },</a:t>
                      </a:r>
                      <a:endParaRPr sz="12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6A9955"/>
                          </a:solidFill>
                          <a:latin typeface="Courier New"/>
                          <a:ea typeface="Courier New"/>
                          <a:cs typeface="Courier New"/>
                          <a:sym typeface="Courier New"/>
                        </a:rPr>
                        <a:t>     { nombre: 'ReactJS', precio: 27500 },</a:t>
                      </a:r>
                      <a:endParaRPr sz="12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6A9955"/>
                          </a:solidFill>
                          <a:latin typeface="Courier New"/>
                          <a:ea typeface="Courier New"/>
                          <a:cs typeface="Courier New"/>
                          <a:sym typeface="Courier New"/>
                        </a:rPr>
                        <a:t>     { nombre: 'AngularJS', precio: 27500 },</a:t>
                      </a:r>
                      <a:endParaRPr sz="12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6A9955"/>
                          </a:solidFill>
                          <a:latin typeface="Courier New"/>
                          <a:ea typeface="Courier New"/>
                          <a:cs typeface="Courier New"/>
                          <a:sym typeface="Courier New"/>
                        </a:rPr>
                        <a:t>     { nombre: 'Desarrollo Web', precio: 20000 }</a:t>
                      </a:r>
                      <a:endParaRPr sz="12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6A9955"/>
                          </a:solidFill>
                          <a:latin typeface="Courier New"/>
                          <a:ea typeface="Courier New"/>
                          <a:cs typeface="Courier New"/>
                          <a:sym typeface="Courier New"/>
                        </a:rPr>
                        <a:t>] */</a:t>
                      </a:r>
                      <a:endParaRPr sz="1250">
                        <a:solidFill>
                          <a:srgbClr val="569CD6"/>
                        </a:solidFill>
                        <a:latin typeface="Courier New"/>
                        <a:ea typeface="Courier New"/>
                        <a:cs typeface="Courier New"/>
                        <a:sym typeface="Courier New"/>
                      </a:endParaRPr>
                    </a:p>
                  </a:txBody>
                  <a:tcPr marL="91425" marR="91425" marT="91425" marB="91425">
                    <a:solidFill>
                      <a:srgbClr val="121212"/>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56"/>
          <p:cNvSpPr txBox="1"/>
          <p:nvPr/>
        </p:nvSpPr>
        <p:spPr>
          <a:xfrm>
            <a:off x="1393950" y="13430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Clr>
                <a:schemeClr val="dk1"/>
              </a:buClr>
              <a:buSzPts val="1100"/>
              <a:buFont typeface="Arial"/>
              <a:buNone/>
            </a:pPr>
            <a:r>
              <a:rPr lang="en-GB" sz="3000" i="1">
                <a:solidFill>
                  <a:schemeClr val="dk1"/>
                </a:solidFill>
                <a:latin typeface="Anton"/>
                <a:ea typeface="Anton"/>
                <a:cs typeface="Anton"/>
                <a:sym typeface="Anton"/>
              </a:rPr>
              <a:t>REDUCE</a:t>
            </a:r>
            <a:endParaRPr sz="3700" i="1">
              <a:solidFill>
                <a:schemeClr val="dk1"/>
              </a:solidFill>
              <a:latin typeface="Anton"/>
              <a:ea typeface="Anton"/>
              <a:cs typeface="Anton"/>
              <a:sym typeface="Anton"/>
            </a:endParaRPr>
          </a:p>
        </p:txBody>
      </p:sp>
      <p:pic>
        <p:nvPicPr>
          <p:cNvPr id="1115" name="Google Shape;1115;p156"/>
          <p:cNvPicPr preferRelativeResize="0"/>
          <p:nvPr/>
        </p:nvPicPr>
        <p:blipFill>
          <a:blip r:embed="rId3">
            <a:alphaModFix/>
          </a:blip>
          <a:stretch>
            <a:fillRect/>
          </a:stretch>
        </p:blipFill>
        <p:spPr>
          <a:xfrm>
            <a:off x="7850025" y="4699925"/>
            <a:ext cx="1186526" cy="330675"/>
          </a:xfrm>
          <a:prstGeom prst="rect">
            <a:avLst/>
          </a:prstGeom>
          <a:noFill/>
          <a:ln>
            <a:noFill/>
          </a:ln>
        </p:spPr>
      </p:pic>
      <p:pic>
        <p:nvPicPr>
          <p:cNvPr id="1116" name="Google Shape;1116;p156"/>
          <p:cNvPicPr preferRelativeResize="0"/>
          <p:nvPr/>
        </p:nvPicPr>
        <p:blipFill>
          <a:blip r:embed="rId4">
            <a:alphaModFix/>
          </a:blip>
          <a:stretch>
            <a:fillRect/>
          </a:stretch>
        </p:blipFill>
        <p:spPr>
          <a:xfrm>
            <a:off x="8335450" y="134300"/>
            <a:ext cx="701100" cy="701100"/>
          </a:xfrm>
          <a:prstGeom prst="rect">
            <a:avLst/>
          </a:prstGeom>
          <a:noFill/>
          <a:ln>
            <a:noFill/>
          </a:ln>
        </p:spPr>
      </p:pic>
      <p:sp>
        <p:nvSpPr>
          <p:cNvPr id="1117" name="Google Shape;1117;p156"/>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56"/>
          <p:cNvSpPr/>
          <p:nvPr/>
        </p:nvSpPr>
        <p:spPr>
          <a:xfrm>
            <a:off x="164300" y="177800"/>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56"/>
          <p:cNvSpPr txBox="1"/>
          <p:nvPr/>
        </p:nvSpPr>
        <p:spPr>
          <a:xfrm>
            <a:off x="278236" y="213874"/>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6</a:t>
            </a:r>
            <a:endParaRPr sz="2400">
              <a:latin typeface="Helvetica Neue Light"/>
              <a:ea typeface="Helvetica Neue Light"/>
              <a:cs typeface="Helvetica Neue Light"/>
              <a:sym typeface="Helvetica Neue Light"/>
            </a:endParaRPr>
          </a:p>
        </p:txBody>
      </p:sp>
      <p:sp>
        <p:nvSpPr>
          <p:cNvPr id="1120" name="Google Shape;1120;p156"/>
          <p:cNvSpPr txBox="1"/>
          <p:nvPr/>
        </p:nvSpPr>
        <p:spPr>
          <a:xfrm>
            <a:off x="698325" y="1141500"/>
            <a:ext cx="8178300" cy="3268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El método </a:t>
            </a:r>
            <a:r>
              <a:rPr lang="en-GB" sz="1800" b="1">
                <a:solidFill>
                  <a:schemeClr val="dk1"/>
                </a:solidFill>
                <a:highlight>
                  <a:srgbClr val="3CEFAB"/>
                </a:highlight>
                <a:latin typeface="Helvetica Neue"/>
                <a:ea typeface="Helvetica Neue"/>
                <a:cs typeface="Helvetica Neue"/>
                <a:sym typeface="Helvetica Neue"/>
              </a:rPr>
              <a:t>reduce()</a:t>
            </a:r>
            <a:r>
              <a:rPr lang="en-GB" sz="1800">
                <a:solidFill>
                  <a:schemeClr val="dk1"/>
                </a:solidFill>
                <a:latin typeface="Helvetica Neue Light"/>
                <a:ea typeface="Helvetica Neue Light"/>
                <a:cs typeface="Helvetica Neue Light"/>
                <a:sym typeface="Helvetica Neue Light"/>
              </a:rPr>
              <a:t> nos permite obtener un único valor tras iterar sobre el array. Funciona como un método que</a:t>
            </a:r>
            <a:r>
              <a:rPr lang="en-GB" sz="1800" i="1">
                <a:solidFill>
                  <a:schemeClr val="dk1"/>
                </a:solidFill>
                <a:latin typeface="Helvetica Neue Light"/>
                <a:ea typeface="Helvetica Neue Light"/>
                <a:cs typeface="Helvetica Neue Light"/>
                <a:sym typeface="Helvetica Neue Light"/>
              </a:rPr>
              <a:t> </a:t>
            </a:r>
            <a:r>
              <a:rPr lang="en-GB" sz="1800" b="1">
                <a:solidFill>
                  <a:schemeClr val="dk1"/>
                </a:solidFill>
                <a:highlight>
                  <a:srgbClr val="3CEFAB"/>
                </a:highlight>
                <a:latin typeface="Helvetica Neue"/>
                <a:ea typeface="Helvetica Neue"/>
                <a:cs typeface="Helvetica Neue"/>
                <a:sym typeface="Helvetica Neue"/>
              </a:rPr>
              <a:t>resume </a:t>
            </a:r>
            <a:r>
              <a:rPr lang="en-GB" sz="1800">
                <a:solidFill>
                  <a:schemeClr val="dk1"/>
                </a:solidFill>
                <a:highlight>
                  <a:srgbClr val="3CEFAB"/>
                </a:highlight>
                <a:latin typeface="Helvetica Neue Light"/>
                <a:ea typeface="Helvetica Neue Light"/>
                <a:cs typeface="Helvetica Neue Light"/>
                <a:sym typeface="Helvetica Neue Light"/>
              </a:rPr>
              <a:t>el array a un único valor de retorno</a:t>
            </a:r>
            <a:r>
              <a:rPr lang="en-GB"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200"/>
              </a:spcBef>
              <a:spcAft>
                <a:spcPts val="0"/>
              </a:spcAft>
              <a:buNone/>
            </a:pPr>
            <a:endParaRPr sz="180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1200"/>
              </a:spcBef>
              <a:spcAft>
                <a:spcPts val="0"/>
              </a:spcAft>
              <a:buNone/>
            </a:pPr>
            <a:r>
              <a:rPr lang="en-GB" sz="1800">
                <a:solidFill>
                  <a:schemeClr val="dk1"/>
                </a:solidFill>
                <a:latin typeface="Helvetica Neue Light"/>
                <a:ea typeface="Helvetica Neue Light"/>
                <a:cs typeface="Helvetica Neue Light"/>
                <a:sym typeface="Helvetica Neue Light"/>
              </a:rPr>
              <a:t>Ejemplos de aplicación:</a:t>
            </a:r>
            <a:endParaRPr sz="1800">
              <a:solidFill>
                <a:schemeClr val="dk1"/>
              </a:solidFill>
              <a:latin typeface="Helvetica Neue Light"/>
              <a:ea typeface="Helvetica Neue Light"/>
              <a:cs typeface="Helvetica Neue Light"/>
              <a:sym typeface="Helvetica Neue Light"/>
            </a:endParaRPr>
          </a:p>
          <a:p>
            <a:pPr marL="457200" lvl="0" indent="-342900" algn="ctr" rtl="0">
              <a:lnSpc>
                <a:spcPct val="115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Cuando queremos acumular la suma de alguna propiedad de los elementos,</a:t>
            </a:r>
            <a:endParaRPr sz="1800">
              <a:solidFill>
                <a:schemeClr val="dk1"/>
              </a:solidFill>
              <a:latin typeface="Helvetica Neue Light"/>
              <a:ea typeface="Helvetica Neue Light"/>
              <a:cs typeface="Helvetica Neue Light"/>
              <a:sym typeface="Helvetica Neue Light"/>
            </a:endParaRPr>
          </a:p>
          <a:p>
            <a:pPr marL="457200" lvl="0" indent="-342900" algn="ctr" rtl="0">
              <a:lnSpc>
                <a:spcPct val="115000"/>
              </a:lnSpc>
              <a:spcBef>
                <a:spcPts val="0"/>
              </a:spcBef>
              <a:spcAft>
                <a:spcPts val="120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O cuando deseamos obtener algún resultado general sobre todo el array. </a:t>
            </a:r>
            <a:endParaRPr sz="1800">
              <a:solidFill>
                <a:schemeClr val="dk1"/>
              </a:solidFill>
              <a:latin typeface="Helvetica Neue Light"/>
              <a:ea typeface="Helvetica Neue Light"/>
              <a:cs typeface="Helvetica Neue Light"/>
              <a:sym typeface="Helvetica Neue Light"/>
            </a:endParaRPr>
          </a:p>
        </p:txBody>
      </p:sp>
      <p:sp>
        <p:nvSpPr>
          <p:cNvPr id="1121" name="Google Shape;1121;p156"/>
          <p:cNvSpPr/>
          <p:nvPr/>
        </p:nvSpPr>
        <p:spPr>
          <a:xfrm>
            <a:off x="863325" y="2711575"/>
            <a:ext cx="8013300" cy="1082100"/>
          </a:xfrm>
          <a:prstGeom prst="rect">
            <a:avLst/>
          </a:prstGeom>
          <a:noFill/>
          <a:ln w="2857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57"/>
          <p:cNvSpPr txBox="1"/>
          <p:nvPr/>
        </p:nvSpPr>
        <p:spPr>
          <a:xfrm>
            <a:off x="1393950" y="13430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Clr>
                <a:schemeClr val="dk1"/>
              </a:buClr>
              <a:buSzPts val="1100"/>
              <a:buFont typeface="Arial"/>
              <a:buNone/>
            </a:pPr>
            <a:r>
              <a:rPr lang="en-GB" sz="3000" i="1">
                <a:solidFill>
                  <a:schemeClr val="dk1"/>
                </a:solidFill>
                <a:latin typeface="Anton"/>
                <a:ea typeface="Anton"/>
                <a:cs typeface="Anton"/>
                <a:sym typeface="Anton"/>
              </a:rPr>
              <a:t>REDUCE</a:t>
            </a:r>
            <a:endParaRPr sz="3700" i="1">
              <a:solidFill>
                <a:schemeClr val="dk1"/>
              </a:solidFill>
              <a:latin typeface="Anton"/>
              <a:ea typeface="Anton"/>
              <a:cs typeface="Anton"/>
              <a:sym typeface="Anton"/>
            </a:endParaRPr>
          </a:p>
        </p:txBody>
      </p:sp>
      <p:pic>
        <p:nvPicPr>
          <p:cNvPr id="1127" name="Google Shape;1127;p157"/>
          <p:cNvPicPr preferRelativeResize="0"/>
          <p:nvPr/>
        </p:nvPicPr>
        <p:blipFill>
          <a:blip r:embed="rId3">
            <a:alphaModFix/>
          </a:blip>
          <a:stretch>
            <a:fillRect/>
          </a:stretch>
        </p:blipFill>
        <p:spPr>
          <a:xfrm>
            <a:off x="7850025" y="4699925"/>
            <a:ext cx="1186526" cy="330675"/>
          </a:xfrm>
          <a:prstGeom prst="rect">
            <a:avLst/>
          </a:prstGeom>
          <a:noFill/>
          <a:ln>
            <a:noFill/>
          </a:ln>
        </p:spPr>
      </p:pic>
      <p:pic>
        <p:nvPicPr>
          <p:cNvPr id="1128" name="Google Shape;1128;p157"/>
          <p:cNvPicPr preferRelativeResize="0"/>
          <p:nvPr/>
        </p:nvPicPr>
        <p:blipFill>
          <a:blip r:embed="rId4">
            <a:alphaModFix/>
          </a:blip>
          <a:stretch>
            <a:fillRect/>
          </a:stretch>
        </p:blipFill>
        <p:spPr>
          <a:xfrm>
            <a:off x="8335450" y="134300"/>
            <a:ext cx="701100" cy="701100"/>
          </a:xfrm>
          <a:prstGeom prst="rect">
            <a:avLst/>
          </a:prstGeom>
          <a:noFill/>
          <a:ln>
            <a:noFill/>
          </a:ln>
        </p:spPr>
      </p:pic>
      <p:sp>
        <p:nvSpPr>
          <p:cNvPr id="1129" name="Google Shape;1129;p157"/>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57"/>
          <p:cNvSpPr/>
          <p:nvPr/>
        </p:nvSpPr>
        <p:spPr>
          <a:xfrm>
            <a:off x="164300" y="177800"/>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57"/>
          <p:cNvSpPr txBox="1"/>
          <p:nvPr/>
        </p:nvSpPr>
        <p:spPr>
          <a:xfrm>
            <a:off x="278236" y="213874"/>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6</a:t>
            </a:r>
            <a:endParaRPr sz="2400">
              <a:latin typeface="Helvetica Neue Light"/>
              <a:ea typeface="Helvetica Neue Light"/>
              <a:cs typeface="Helvetica Neue Light"/>
              <a:sym typeface="Helvetica Neue Light"/>
            </a:endParaRPr>
          </a:p>
        </p:txBody>
      </p:sp>
      <p:sp>
        <p:nvSpPr>
          <p:cNvPr id="1132" name="Google Shape;1132;p157"/>
          <p:cNvSpPr txBox="1"/>
          <p:nvPr/>
        </p:nvSpPr>
        <p:spPr>
          <a:xfrm>
            <a:off x="698350" y="1133415"/>
            <a:ext cx="8338200" cy="614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A diferencia de los métodos anteriores, el método </a:t>
            </a:r>
            <a:r>
              <a:rPr lang="en-GB" sz="1800" b="1">
                <a:solidFill>
                  <a:schemeClr val="dk1"/>
                </a:solidFill>
                <a:latin typeface="Helvetica Neue"/>
                <a:ea typeface="Helvetica Neue"/>
                <a:cs typeface="Helvetica Neue"/>
                <a:sym typeface="Helvetica Neue"/>
              </a:rPr>
              <a:t>reduce </a:t>
            </a:r>
            <a:r>
              <a:rPr lang="en-GB" sz="1800">
                <a:solidFill>
                  <a:schemeClr val="dk1"/>
                </a:solidFill>
                <a:latin typeface="Helvetica Neue Light"/>
                <a:ea typeface="Helvetica Neue Light"/>
                <a:cs typeface="Helvetica Neue Light"/>
                <a:sym typeface="Helvetica Neue Light"/>
              </a:rPr>
              <a:t>recibe dos parámetros. </a:t>
            </a:r>
            <a:endParaRPr sz="1800">
              <a:solidFill>
                <a:schemeClr val="dk1"/>
              </a:solidFill>
              <a:latin typeface="Helvetica Neue Light"/>
              <a:ea typeface="Helvetica Neue Light"/>
              <a:cs typeface="Helvetica Neue Light"/>
              <a:sym typeface="Helvetica Neue Light"/>
            </a:endParaRPr>
          </a:p>
          <a:p>
            <a:pPr marL="0" lvl="0" indent="0" algn="l" rtl="0">
              <a:lnSpc>
                <a:spcPct val="150000"/>
              </a:lnSpc>
              <a:spcBef>
                <a:spcPts val="1200"/>
              </a:spcBef>
              <a:spcAft>
                <a:spcPts val="1200"/>
              </a:spcAft>
              <a:buNone/>
            </a:pPr>
            <a:endParaRPr sz="1800">
              <a:solidFill>
                <a:schemeClr val="dk1"/>
              </a:solidFill>
              <a:latin typeface="Helvetica Neue Light"/>
              <a:ea typeface="Helvetica Neue Light"/>
              <a:cs typeface="Helvetica Neue Light"/>
              <a:sym typeface="Helvetica Neue Light"/>
            </a:endParaRPr>
          </a:p>
        </p:txBody>
      </p:sp>
      <p:sp>
        <p:nvSpPr>
          <p:cNvPr id="1133" name="Google Shape;1133;p157"/>
          <p:cNvSpPr txBox="1"/>
          <p:nvPr/>
        </p:nvSpPr>
        <p:spPr>
          <a:xfrm>
            <a:off x="1130813" y="2191225"/>
            <a:ext cx="3000000" cy="21240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20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El primero es la función que ordena </a:t>
            </a:r>
            <a:r>
              <a:rPr lang="en-GB" sz="1800" b="1">
                <a:solidFill>
                  <a:schemeClr val="dk1"/>
                </a:solidFill>
                <a:latin typeface="Helvetica Neue"/>
                <a:ea typeface="Helvetica Neue"/>
                <a:cs typeface="Helvetica Neue"/>
                <a:sym typeface="Helvetica Neue"/>
              </a:rPr>
              <a:t>qué queremos resumir </a:t>
            </a:r>
            <a:r>
              <a:rPr lang="en-GB" sz="1800">
                <a:solidFill>
                  <a:schemeClr val="dk1"/>
                </a:solidFill>
                <a:latin typeface="Helvetica Neue Light"/>
                <a:ea typeface="Helvetica Neue Light"/>
                <a:cs typeface="Helvetica Neue Light"/>
                <a:sym typeface="Helvetica Neue Light"/>
              </a:rPr>
              <a:t>del array. Recibe un parámetro que funciona como </a:t>
            </a:r>
            <a:r>
              <a:rPr lang="en-GB" sz="1800" b="1">
                <a:solidFill>
                  <a:schemeClr val="dk1"/>
                </a:solidFill>
                <a:latin typeface="Helvetica Neue"/>
                <a:ea typeface="Helvetica Neue"/>
                <a:cs typeface="Helvetica Neue"/>
                <a:sym typeface="Helvetica Neue"/>
              </a:rPr>
              <a:t>acumulador</a:t>
            </a:r>
            <a:r>
              <a:rPr lang="en-GB" sz="1800">
                <a:solidFill>
                  <a:schemeClr val="dk1"/>
                </a:solidFill>
                <a:latin typeface="Helvetica Neue Light"/>
                <a:ea typeface="Helvetica Neue Light"/>
                <a:cs typeface="Helvetica Neue Light"/>
                <a:sym typeface="Helvetica Neue Light"/>
              </a:rPr>
              <a:t>, y el </a:t>
            </a:r>
            <a:r>
              <a:rPr lang="en-GB" sz="1800" b="1">
                <a:solidFill>
                  <a:schemeClr val="dk1"/>
                </a:solidFill>
                <a:latin typeface="Helvetica Neue"/>
                <a:ea typeface="Helvetica Neue"/>
                <a:cs typeface="Helvetica Neue"/>
                <a:sym typeface="Helvetica Neue"/>
              </a:rPr>
              <a:t>elemento</a:t>
            </a:r>
            <a:r>
              <a:rPr lang="en-GB" sz="1800">
                <a:solidFill>
                  <a:schemeClr val="dk1"/>
                </a:solidFill>
                <a:latin typeface="Helvetica Neue Light"/>
                <a:ea typeface="Helvetica Neue Light"/>
                <a:cs typeface="Helvetica Neue Light"/>
                <a:sym typeface="Helvetica Neue Light"/>
              </a:rPr>
              <a:t> del array que iteramos.</a:t>
            </a:r>
            <a:endParaRPr/>
          </a:p>
        </p:txBody>
      </p:sp>
      <p:sp>
        <p:nvSpPr>
          <p:cNvPr id="1134" name="Google Shape;1134;p157"/>
          <p:cNvSpPr txBox="1"/>
          <p:nvPr/>
        </p:nvSpPr>
        <p:spPr>
          <a:xfrm>
            <a:off x="5335438" y="2277738"/>
            <a:ext cx="3000000" cy="738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1200"/>
              </a:spcAft>
              <a:buNone/>
            </a:pPr>
            <a:r>
              <a:rPr lang="en-GB" sz="1800">
                <a:solidFill>
                  <a:schemeClr val="dk1"/>
                </a:solidFill>
                <a:latin typeface="Helvetica Neue Light"/>
                <a:ea typeface="Helvetica Neue Light"/>
                <a:cs typeface="Helvetica Neue Light"/>
                <a:sym typeface="Helvetica Neue Light"/>
              </a:rPr>
              <a:t>El segundo es el </a:t>
            </a:r>
            <a:r>
              <a:rPr lang="en-GB" sz="1800" b="1">
                <a:solidFill>
                  <a:schemeClr val="dk1"/>
                </a:solidFill>
                <a:latin typeface="Helvetica Neue"/>
                <a:ea typeface="Helvetica Neue"/>
                <a:cs typeface="Helvetica Neue"/>
                <a:sym typeface="Helvetica Neue"/>
              </a:rPr>
              <a:t>valor inicial </a:t>
            </a:r>
            <a:r>
              <a:rPr lang="en-GB" sz="1800">
                <a:solidFill>
                  <a:schemeClr val="dk1"/>
                </a:solidFill>
                <a:latin typeface="Helvetica Neue Light"/>
                <a:ea typeface="Helvetica Neue Light"/>
                <a:cs typeface="Helvetica Neue Light"/>
                <a:sym typeface="Helvetica Neue Light"/>
              </a:rPr>
              <a:t>del acumulador. </a:t>
            </a:r>
            <a:endParaRPr/>
          </a:p>
        </p:txBody>
      </p:sp>
      <p:sp>
        <p:nvSpPr>
          <p:cNvPr id="1135" name="Google Shape;1135;p157"/>
          <p:cNvSpPr/>
          <p:nvPr/>
        </p:nvSpPr>
        <p:spPr>
          <a:xfrm>
            <a:off x="1050675" y="2191225"/>
            <a:ext cx="3258900" cy="2124000"/>
          </a:xfrm>
          <a:prstGeom prst="rect">
            <a:avLst/>
          </a:prstGeom>
          <a:noFill/>
          <a:ln w="1905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57"/>
          <p:cNvSpPr/>
          <p:nvPr/>
        </p:nvSpPr>
        <p:spPr>
          <a:xfrm>
            <a:off x="5206000" y="2166925"/>
            <a:ext cx="3258900" cy="2148300"/>
          </a:xfrm>
          <a:prstGeom prst="rect">
            <a:avLst/>
          </a:prstGeom>
          <a:noFill/>
          <a:ln w="1905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7" name="Google Shape;1137;p157"/>
          <p:cNvCxnSpPr/>
          <p:nvPr/>
        </p:nvCxnSpPr>
        <p:spPr>
          <a:xfrm rot="10800000">
            <a:off x="4867450" y="1625165"/>
            <a:ext cx="0" cy="270000"/>
          </a:xfrm>
          <a:prstGeom prst="straightConnector1">
            <a:avLst/>
          </a:prstGeom>
          <a:noFill/>
          <a:ln w="28575" cap="flat" cmpd="sng">
            <a:solidFill>
              <a:srgbClr val="3CEFAB"/>
            </a:solidFill>
            <a:prstDash val="solid"/>
            <a:round/>
            <a:headEnd type="none" w="med" len="med"/>
            <a:tailEnd type="none" w="med" len="med"/>
          </a:ln>
        </p:spPr>
      </p:cxnSp>
      <p:cxnSp>
        <p:nvCxnSpPr>
          <p:cNvPr id="1138" name="Google Shape;1138;p157"/>
          <p:cNvCxnSpPr/>
          <p:nvPr/>
        </p:nvCxnSpPr>
        <p:spPr>
          <a:xfrm>
            <a:off x="2687325" y="1896925"/>
            <a:ext cx="4148100" cy="0"/>
          </a:xfrm>
          <a:prstGeom prst="straightConnector1">
            <a:avLst/>
          </a:prstGeom>
          <a:noFill/>
          <a:ln w="19050" cap="flat" cmpd="sng">
            <a:solidFill>
              <a:srgbClr val="3CEFAB"/>
            </a:solidFill>
            <a:prstDash val="solid"/>
            <a:round/>
            <a:headEnd type="none" w="med" len="med"/>
            <a:tailEnd type="none" w="med" len="med"/>
          </a:ln>
        </p:spPr>
      </p:cxnSp>
      <p:cxnSp>
        <p:nvCxnSpPr>
          <p:cNvPr id="1139" name="Google Shape;1139;p157"/>
          <p:cNvCxnSpPr/>
          <p:nvPr/>
        </p:nvCxnSpPr>
        <p:spPr>
          <a:xfrm rot="10800000">
            <a:off x="2687325" y="1896915"/>
            <a:ext cx="0" cy="270000"/>
          </a:xfrm>
          <a:prstGeom prst="straightConnector1">
            <a:avLst/>
          </a:prstGeom>
          <a:noFill/>
          <a:ln w="28575" cap="flat" cmpd="sng">
            <a:solidFill>
              <a:srgbClr val="3CEFAB"/>
            </a:solidFill>
            <a:prstDash val="solid"/>
            <a:round/>
            <a:headEnd type="none" w="med" len="med"/>
            <a:tailEnd type="none" w="med" len="med"/>
          </a:ln>
        </p:spPr>
      </p:cxnSp>
      <p:cxnSp>
        <p:nvCxnSpPr>
          <p:cNvPr id="1140" name="Google Shape;1140;p157"/>
          <p:cNvCxnSpPr/>
          <p:nvPr/>
        </p:nvCxnSpPr>
        <p:spPr>
          <a:xfrm rot="10800000">
            <a:off x="6835450" y="1896927"/>
            <a:ext cx="0" cy="270000"/>
          </a:xfrm>
          <a:prstGeom prst="straightConnector1">
            <a:avLst/>
          </a:prstGeom>
          <a:noFill/>
          <a:ln w="28575" cap="flat" cmpd="sng">
            <a:solidFill>
              <a:srgbClr val="3CEFAB"/>
            </a:solidFill>
            <a:prstDash val="solid"/>
            <a:round/>
            <a:headEnd type="none" w="med" len="med"/>
            <a:tailEnd type="none" w="med" len="med"/>
          </a:ln>
        </p:spPr>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58"/>
          <p:cNvSpPr txBox="1"/>
          <p:nvPr/>
        </p:nvSpPr>
        <p:spPr>
          <a:xfrm>
            <a:off x="1393950" y="13430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Clr>
                <a:schemeClr val="dk1"/>
              </a:buClr>
              <a:buSzPts val="1100"/>
              <a:buFont typeface="Arial"/>
              <a:buNone/>
            </a:pPr>
            <a:r>
              <a:rPr lang="en-GB" sz="3000" i="1">
                <a:solidFill>
                  <a:schemeClr val="dk1"/>
                </a:solidFill>
                <a:latin typeface="Anton"/>
                <a:ea typeface="Anton"/>
                <a:cs typeface="Anton"/>
                <a:sym typeface="Anton"/>
              </a:rPr>
              <a:t>REDUCE</a:t>
            </a:r>
            <a:endParaRPr sz="3700" i="1">
              <a:solidFill>
                <a:schemeClr val="dk1"/>
              </a:solidFill>
              <a:latin typeface="Anton"/>
              <a:ea typeface="Anton"/>
              <a:cs typeface="Anton"/>
              <a:sym typeface="Anton"/>
            </a:endParaRPr>
          </a:p>
        </p:txBody>
      </p:sp>
      <p:pic>
        <p:nvPicPr>
          <p:cNvPr id="1146" name="Google Shape;1146;p158"/>
          <p:cNvPicPr preferRelativeResize="0"/>
          <p:nvPr/>
        </p:nvPicPr>
        <p:blipFill>
          <a:blip r:embed="rId3">
            <a:alphaModFix/>
          </a:blip>
          <a:stretch>
            <a:fillRect/>
          </a:stretch>
        </p:blipFill>
        <p:spPr>
          <a:xfrm>
            <a:off x="7850025" y="4699925"/>
            <a:ext cx="1186526" cy="330675"/>
          </a:xfrm>
          <a:prstGeom prst="rect">
            <a:avLst/>
          </a:prstGeom>
          <a:noFill/>
          <a:ln>
            <a:noFill/>
          </a:ln>
        </p:spPr>
      </p:pic>
      <p:pic>
        <p:nvPicPr>
          <p:cNvPr id="1147" name="Google Shape;1147;p158"/>
          <p:cNvPicPr preferRelativeResize="0"/>
          <p:nvPr/>
        </p:nvPicPr>
        <p:blipFill>
          <a:blip r:embed="rId4">
            <a:alphaModFix/>
          </a:blip>
          <a:stretch>
            <a:fillRect/>
          </a:stretch>
        </p:blipFill>
        <p:spPr>
          <a:xfrm>
            <a:off x="8335450" y="134300"/>
            <a:ext cx="701100" cy="701100"/>
          </a:xfrm>
          <a:prstGeom prst="rect">
            <a:avLst/>
          </a:prstGeom>
          <a:noFill/>
          <a:ln>
            <a:noFill/>
          </a:ln>
        </p:spPr>
      </p:pic>
      <p:sp>
        <p:nvSpPr>
          <p:cNvPr id="1148" name="Google Shape;1148;p158"/>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58"/>
          <p:cNvSpPr/>
          <p:nvPr/>
        </p:nvSpPr>
        <p:spPr>
          <a:xfrm>
            <a:off x="164300" y="177800"/>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58"/>
          <p:cNvSpPr txBox="1"/>
          <p:nvPr/>
        </p:nvSpPr>
        <p:spPr>
          <a:xfrm>
            <a:off x="278236" y="213874"/>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6</a:t>
            </a:r>
            <a:endParaRPr sz="2400">
              <a:latin typeface="Helvetica Neue Light"/>
              <a:ea typeface="Helvetica Neue Light"/>
              <a:cs typeface="Helvetica Neue Light"/>
              <a:sym typeface="Helvetica Neue Light"/>
            </a:endParaRPr>
          </a:p>
        </p:txBody>
      </p:sp>
      <p:sp>
        <p:nvSpPr>
          <p:cNvPr id="1151" name="Google Shape;1151;p158"/>
          <p:cNvSpPr txBox="1"/>
          <p:nvPr/>
        </p:nvSpPr>
        <p:spPr>
          <a:xfrm>
            <a:off x="548513" y="2838913"/>
            <a:ext cx="8338200" cy="1439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200"/>
              </a:spcAft>
              <a:buNone/>
            </a:pPr>
            <a:r>
              <a:rPr lang="en-GB" sz="1800">
                <a:solidFill>
                  <a:schemeClr val="dk1"/>
                </a:solidFill>
                <a:latin typeface="Helvetica Neue Light"/>
                <a:ea typeface="Helvetica Neue Light"/>
                <a:cs typeface="Helvetica Neue Light"/>
                <a:sym typeface="Helvetica Neue Light"/>
              </a:rPr>
              <a:t>En este ejemplo, en el acumulador sumamos cada elemento del array y al terminar la iteración nos devuelve ese resultado. El segundo parámetro del </a:t>
            </a:r>
            <a:r>
              <a:rPr lang="en-GB" sz="1800" b="1">
                <a:solidFill>
                  <a:schemeClr val="dk1"/>
                </a:solidFill>
                <a:latin typeface="Helvetica Neue"/>
                <a:ea typeface="Helvetica Neue"/>
                <a:cs typeface="Helvetica Neue"/>
                <a:sym typeface="Helvetica Neue"/>
              </a:rPr>
              <a:t>reduce</a:t>
            </a:r>
            <a:r>
              <a:rPr lang="en-GB" sz="1800">
                <a:solidFill>
                  <a:schemeClr val="dk1"/>
                </a:solidFill>
                <a:latin typeface="Helvetica Neue Light"/>
                <a:ea typeface="Helvetica Neue Light"/>
                <a:cs typeface="Helvetica Neue Light"/>
                <a:sym typeface="Helvetica Neue Light"/>
              </a:rPr>
              <a:t>, que aquí se ve como 0, es el valor inicial del acumulador.</a:t>
            </a:r>
            <a:endParaRPr sz="1800">
              <a:solidFill>
                <a:schemeClr val="dk1"/>
              </a:solidFill>
              <a:latin typeface="Helvetica Neue Light"/>
              <a:ea typeface="Helvetica Neue Light"/>
              <a:cs typeface="Helvetica Neue Light"/>
              <a:sym typeface="Helvetica Neue Light"/>
            </a:endParaRPr>
          </a:p>
        </p:txBody>
      </p:sp>
      <p:graphicFrame>
        <p:nvGraphicFramePr>
          <p:cNvPr id="1152" name="Google Shape;1152;p158"/>
          <p:cNvGraphicFramePr/>
          <p:nvPr/>
        </p:nvGraphicFramePr>
        <p:xfrm>
          <a:off x="752850" y="1257013"/>
          <a:ext cx="3000000" cy="3000000"/>
        </p:xfrm>
        <a:graphic>
          <a:graphicData uri="http://schemas.openxmlformats.org/drawingml/2006/table">
            <a:tbl>
              <a:tblPr>
                <a:noFill/>
                <a:tableStyleId>{59F59028-6CD9-4B71-AD41-A5B0DF8FAB72}</a:tableStyleId>
              </a:tblPr>
              <a:tblGrid>
                <a:gridCol w="7929525">
                  <a:extLst>
                    <a:ext uri="{9D8B030D-6E8A-4147-A177-3AD203B41FA5}">
                      <a16:colId xmlns:a16="http://schemas.microsoft.com/office/drawing/2014/main" val="20000"/>
                    </a:ext>
                  </a:extLst>
                </a:gridCol>
              </a:tblGrid>
              <a:tr h="1439325">
                <a:tc>
                  <a:txBody>
                    <a:bodyPr/>
                    <a:lstStyle/>
                    <a:p>
                      <a:pPr marL="0" lvl="0" indent="0" algn="l" rtl="0">
                        <a:lnSpc>
                          <a:spcPct val="135714"/>
                        </a:lnSpc>
                        <a:spcBef>
                          <a:spcPts val="0"/>
                        </a:spcBef>
                        <a:spcAft>
                          <a:spcPts val="0"/>
                        </a:spcAft>
                        <a:buNone/>
                      </a:pPr>
                      <a:r>
                        <a:rPr lang="en-GB" sz="1250">
                          <a:solidFill>
                            <a:srgbClr val="569CD6"/>
                          </a:solidFill>
                          <a:latin typeface="Courier New"/>
                          <a:ea typeface="Courier New"/>
                          <a:cs typeface="Courier New"/>
                          <a:sym typeface="Courier New"/>
                        </a:rPr>
                        <a:t>const</a:t>
                      </a:r>
                      <a:r>
                        <a:rPr lang="en-GB" sz="1250">
                          <a:solidFill>
                            <a:srgbClr val="D4D4D4"/>
                          </a:solidFill>
                          <a:latin typeface="Courier New"/>
                          <a:ea typeface="Courier New"/>
                          <a:cs typeface="Courier New"/>
                          <a:sym typeface="Courier New"/>
                        </a:rPr>
                        <a:t> </a:t>
                      </a:r>
                      <a:r>
                        <a:rPr lang="en-GB" sz="1250">
                          <a:solidFill>
                            <a:srgbClr val="4FC1FF"/>
                          </a:solidFill>
                          <a:latin typeface="Courier New"/>
                          <a:ea typeface="Courier New"/>
                          <a:cs typeface="Courier New"/>
                          <a:sym typeface="Courier New"/>
                        </a:rPr>
                        <a:t>numeros</a:t>
                      </a:r>
                      <a:r>
                        <a:rPr lang="en-GB" sz="1250">
                          <a:solidFill>
                            <a:srgbClr val="D4D4D4"/>
                          </a:solidFill>
                          <a:latin typeface="Courier New"/>
                          <a:ea typeface="Courier New"/>
                          <a:cs typeface="Courier New"/>
                          <a:sym typeface="Courier New"/>
                        </a:rPr>
                        <a:t> = [</a:t>
                      </a:r>
                      <a:r>
                        <a:rPr lang="en-GB" sz="1250">
                          <a:solidFill>
                            <a:srgbClr val="B5CEA8"/>
                          </a:solidFill>
                          <a:latin typeface="Courier New"/>
                          <a:ea typeface="Courier New"/>
                          <a:cs typeface="Courier New"/>
                          <a:sym typeface="Courier New"/>
                        </a:rPr>
                        <a:t>1</a:t>
                      </a:r>
                      <a:r>
                        <a:rPr lang="en-GB" sz="1250">
                          <a:solidFill>
                            <a:srgbClr val="D4D4D4"/>
                          </a:solidFill>
                          <a:latin typeface="Courier New"/>
                          <a:ea typeface="Courier New"/>
                          <a:cs typeface="Courier New"/>
                          <a:sym typeface="Courier New"/>
                        </a:rPr>
                        <a:t>, </a:t>
                      </a:r>
                      <a:r>
                        <a:rPr lang="en-GB" sz="1250">
                          <a:solidFill>
                            <a:srgbClr val="B5CEA8"/>
                          </a:solidFill>
                          <a:latin typeface="Courier New"/>
                          <a:ea typeface="Courier New"/>
                          <a:cs typeface="Courier New"/>
                          <a:sym typeface="Courier New"/>
                        </a:rPr>
                        <a:t>2</a:t>
                      </a:r>
                      <a:r>
                        <a:rPr lang="en-GB" sz="1250">
                          <a:solidFill>
                            <a:srgbClr val="D4D4D4"/>
                          </a:solidFill>
                          <a:latin typeface="Courier New"/>
                          <a:ea typeface="Courier New"/>
                          <a:cs typeface="Courier New"/>
                          <a:sym typeface="Courier New"/>
                        </a:rPr>
                        <a:t>, </a:t>
                      </a:r>
                      <a:r>
                        <a:rPr lang="en-GB" sz="1250">
                          <a:solidFill>
                            <a:srgbClr val="B5CEA8"/>
                          </a:solidFill>
                          <a:latin typeface="Courier New"/>
                          <a:ea typeface="Courier New"/>
                          <a:cs typeface="Courier New"/>
                          <a:sym typeface="Courier New"/>
                        </a:rPr>
                        <a:t>3</a:t>
                      </a:r>
                      <a:r>
                        <a:rPr lang="en-GB" sz="1250">
                          <a:solidFill>
                            <a:srgbClr val="D4D4D4"/>
                          </a:solidFill>
                          <a:latin typeface="Courier New"/>
                          <a:ea typeface="Courier New"/>
                          <a:cs typeface="Courier New"/>
                          <a:sym typeface="Courier New"/>
                        </a:rPr>
                        <a:t>, </a:t>
                      </a:r>
                      <a:r>
                        <a:rPr lang="en-GB" sz="1250">
                          <a:solidFill>
                            <a:srgbClr val="B5CEA8"/>
                          </a:solidFill>
                          <a:latin typeface="Courier New"/>
                          <a:ea typeface="Courier New"/>
                          <a:cs typeface="Courier New"/>
                          <a:sym typeface="Courier New"/>
                        </a:rPr>
                        <a:t>4</a:t>
                      </a:r>
                      <a:r>
                        <a:rPr lang="en-GB" sz="1250">
                          <a:solidFill>
                            <a:srgbClr val="D4D4D4"/>
                          </a:solidFill>
                          <a:latin typeface="Courier New"/>
                          <a:ea typeface="Courier New"/>
                          <a:cs typeface="Courier New"/>
                          <a:sym typeface="Courier New"/>
                        </a:rPr>
                        <a:t>, </a:t>
                      </a:r>
                      <a:r>
                        <a:rPr lang="en-GB" sz="1250">
                          <a:solidFill>
                            <a:srgbClr val="B5CEA8"/>
                          </a:solidFill>
                          <a:latin typeface="Courier New"/>
                          <a:ea typeface="Courier New"/>
                          <a:cs typeface="Courier New"/>
                          <a:sym typeface="Courier New"/>
                        </a:rPr>
                        <a:t>5</a:t>
                      </a:r>
                      <a:r>
                        <a:rPr lang="en-GB" sz="1250">
                          <a:solidFill>
                            <a:srgbClr val="D4D4D4"/>
                          </a:solidFill>
                          <a:latin typeface="Courier New"/>
                          <a:ea typeface="Courier New"/>
                          <a:cs typeface="Courier New"/>
                          <a:sym typeface="Courier New"/>
                        </a:rPr>
                        <a:t>, </a:t>
                      </a:r>
                      <a:r>
                        <a:rPr lang="en-GB" sz="1250">
                          <a:solidFill>
                            <a:srgbClr val="B5CEA8"/>
                          </a:solidFill>
                          <a:latin typeface="Courier New"/>
                          <a:ea typeface="Courier New"/>
                          <a:cs typeface="Courier New"/>
                          <a:sym typeface="Courier New"/>
                        </a:rPr>
                        <a:t>6</a:t>
                      </a:r>
                      <a:r>
                        <a:rPr lang="en-GB"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569CD6"/>
                          </a:solidFill>
                          <a:latin typeface="Courier New"/>
                          <a:ea typeface="Courier New"/>
                          <a:cs typeface="Courier New"/>
                          <a:sym typeface="Courier New"/>
                        </a:rPr>
                        <a:t>const</a:t>
                      </a:r>
                      <a:r>
                        <a:rPr lang="en-GB" sz="1250">
                          <a:solidFill>
                            <a:srgbClr val="D4D4D4"/>
                          </a:solidFill>
                          <a:latin typeface="Courier New"/>
                          <a:ea typeface="Courier New"/>
                          <a:cs typeface="Courier New"/>
                          <a:sym typeface="Courier New"/>
                        </a:rPr>
                        <a:t> </a:t>
                      </a:r>
                      <a:r>
                        <a:rPr lang="en-GB" sz="1250">
                          <a:solidFill>
                            <a:srgbClr val="4FC1FF"/>
                          </a:solidFill>
                          <a:latin typeface="Courier New"/>
                          <a:ea typeface="Courier New"/>
                          <a:cs typeface="Courier New"/>
                          <a:sym typeface="Courier New"/>
                        </a:rPr>
                        <a:t>total</a:t>
                      </a:r>
                      <a:r>
                        <a:rPr lang="en-GB" sz="1250">
                          <a:solidFill>
                            <a:srgbClr val="D4D4D4"/>
                          </a:solidFill>
                          <a:latin typeface="Courier New"/>
                          <a:ea typeface="Courier New"/>
                          <a:cs typeface="Courier New"/>
                          <a:sym typeface="Courier New"/>
                        </a:rPr>
                        <a:t> = </a:t>
                      </a:r>
                      <a:r>
                        <a:rPr lang="en-GB" sz="1250">
                          <a:solidFill>
                            <a:srgbClr val="4FC1FF"/>
                          </a:solidFill>
                          <a:latin typeface="Courier New"/>
                          <a:ea typeface="Courier New"/>
                          <a:cs typeface="Courier New"/>
                          <a:sym typeface="Courier New"/>
                        </a:rPr>
                        <a:t>numeros</a:t>
                      </a:r>
                      <a:r>
                        <a:rPr lang="en-GB" sz="1250">
                          <a:solidFill>
                            <a:srgbClr val="D4D4D4"/>
                          </a:solidFill>
                          <a:latin typeface="Courier New"/>
                          <a:ea typeface="Courier New"/>
                          <a:cs typeface="Courier New"/>
                          <a:sym typeface="Courier New"/>
                        </a:rPr>
                        <a:t>.</a:t>
                      </a:r>
                      <a:r>
                        <a:rPr lang="en-GB" sz="1250">
                          <a:solidFill>
                            <a:srgbClr val="DCDCAA"/>
                          </a:solidFill>
                          <a:latin typeface="Courier New"/>
                          <a:ea typeface="Courier New"/>
                          <a:cs typeface="Courier New"/>
                          <a:sym typeface="Courier New"/>
                        </a:rPr>
                        <a:t>reduce</a:t>
                      </a:r>
                      <a:r>
                        <a:rPr lang="en-GB" sz="1250">
                          <a:solidFill>
                            <a:srgbClr val="D4D4D4"/>
                          </a:solidFill>
                          <a:latin typeface="Courier New"/>
                          <a:ea typeface="Courier New"/>
                          <a:cs typeface="Courier New"/>
                          <a:sym typeface="Courier New"/>
                        </a:rPr>
                        <a:t>((</a:t>
                      </a:r>
                      <a:r>
                        <a:rPr lang="en-GB" sz="1250">
                          <a:solidFill>
                            <a:srgbClr val="9CDCFE"/>
                          </a:solidFill>
                          <a:latin typeface="Courier New"/>
                          <a:ea typeface="Courier New"/>
                          <a:cs typeface="Courier New"/>
                          <a:sym typeface="Courier New"/>
                        </a:rPr>
                        <a:t>acumulador</a:t>
                      </a:r>
                      <a:r>
                        <a:rPr lang="en-GB" sz="1250">
                          <a:solidFill>
                            <a:srgbClr val="D4D4D4"/>
                          </a:solidFill>
                          <a:latin typeface="Courier New"/>
                          <a:ea typeface="Courier New"/>
                          <a:cs typeface="Courier New"/>
                          <a:sym typeface="Courier New"/>
                        </a:rPr>
                        <a:t>, </a:t>
                      </a:r>
                      <a:r>
                        <a:rPr lang="en-GB" sz="1250">
                          <a:solidFill>
                            <a:srgbClr val="9CDCFE"/>
                          </a:solidFill>
                          <a:latin typeface="Courier New"/>
                          <a:ea typeface="Courier New"/>
                          <a:cs typeface="Courier New"/>
                          <a:sym typeface="Courier New"/>
                        </a:rPr>
                        <a:t>elemento</a:t>
                      </a:r>
                      <a:r>
                        <a:rPr lang="en-GB" sz="1250">
                          <a:solidFill>
                            <a:srgbClr val="D4D4D4"/>
                          </a:solidFill>
                          <a:latin typeface="Courier New"/>
                          <a:ea typeface="Courier New"/>
                          <a:cs typeface="Courier New"/>
                          <a:sym typeface="Courier New"/>
                        </a:rPr>
                        <a:t>) </a:t>
                      </a:r>
                      <a:r>
                        <a:rPr lang="en-GB" sz="1250">
                          <a:solidFill>
                            <a:srgbClr val="569CD6"/>
                          </a:solidFill>
                          <a:latin typeface="Courier New"/>
                          <a:ea typeface="Courier New"/>
                          <a:cs typeface="Courier New"/>
                          <a:sym typeface="Courier New"/>
                        </a:rPr>
                        <a:t>=&gt;</a:t>
                      </a:r>
                      <a:r>
                        <a:rPr lang="en-GB" sz="1250">
                          <a:solidFill>
                            <a:srgbClr val="D4D4D4"/>
                          </a:solidFill>
                          <a:latin typeface="Courier New"/>
                          <a:ea typeface="Courier New"/>
                          <a:cs typeface="Courier New"/>
                          <a:sym typeface="Courier New"/>
                        </a:rPr>
                        <a:t> </a:t>
                      </a:r>
                      <a:r>
                        <a:rPr lang="en-GB" sz="1250">
                          <a:solidFill>
                            <a:srgbClr val="9CDCFE"/>
                          </a:solidFill>
                          <a:latin typeface="Courier New"/>
                          <a:ea typeface="Courier New"/>
                          <a:cs typeface="Courier New"/>
                          <a:sym typeface="Courier New"/>
                        </a:rPr>
                        <a:t>acumulador</a:t>
                      </a:r>
                      <a:r>
                        <a:rPr lang="en-GB" sz="1250">
                          <a:solidFill>
                            <a:srgbClr val="D4D4D4"/>
                          </a:solidFill>
                          <a:latin typeface="Courier New"/>
                          <a:ea typeface="Courier New"/>
                          <a:cs typeface="Courier New"/>
                          <a:sym typeface="Courier New"/>
                        </a:rPr>
                        <a:t> + </a:t>
                      </a:r>
                      <a:r>
                        <a:rPr lang="en-GB" sz="1250">
                          <a:solidFill>
                            <a:srgbClr val="9CDCFE"/>
                          </a:solidFill>
                          <a:latin typeface="Courier New"/>
                          <a:ea typeface="Courier New"/>
                          <a:cs typeface="Courier New"/>
                          <a:sym typeface="Courier New"/>
                        </a:rPr>
                        <a:t>elemento</a:t>
                      </a:r>
                      <a:r>
                        <a:rPr lang="en-GB" sz="1250">
                          <a:solidFill>
                            <a:srgbClr val="D4D4D4"/>
                          </a:solidFill>
                          <a:latin typeface="Courier New"/>
                          <a:ea typeface="Courier New"/>
                          <a:cs typeface="Courier New"/>
                          <a:sym typeface="Courier New"/>
                        </a:rPr>
                        <a:t>, </a:t>
                      </a:r>
                      <a:r>
                        <a:rPr lang="en-GB" sz="1250">
                          <a:solidFill>
                            <a:srgbClr val="B5CEA8"/>
                          </a:solidFill>
                          <a:latin typeface="Courier New"/>
                          <a:ea typeface="Courier New"/>
                          <a:cs typeface="Courier New"/>
                          <a:sym typeface="Courier New"/>
                        </a:rPr>
                        <a:t>0</a:t>
                      </a:r>
                      <a:r>
                        <a:rPr lang="en-GB"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250">
                          <a:solidFill>
                            <a:srgbClr val="9CDCFE"/>
                          </a:solidFill>
                          <a:latin typeface="Courier New"/>
                          <a:ea typeface="Courier New"/>
                          <a:cs typeface="Courier New"/>
                          <a:sym typeface="Courier New"/>
                        </a:rPr>
                        <a:t>console</a:t>
                      </a:r>
                      <a:r>
                        <a:rPr lang="en-GB" sz="1250">
                          <a:solidFill>
                            <a:srgbClr val="D4D4D4"/>
                          </a:solidFill>
                          <a:latin typeface="Courier New"/>
                          <a:ea typeface="Courier New"/>
                          <a:cs typeface="Courier New"/>
                          <a:sym typeface="Courier New"/>
                        </a:rPr>
                        <a:t>.</a:t>
                      </a:r>
                      <a:r>
                        <a:rPr lang="en-GB" sz="1250">
                          <a:solidFill>
                            <a:srgbClr val="DCDCAA"/>
                          </a:solidFill>
                          <a:latin typeface="Courier New"/>
                          <a:ea typeface="Courier New"/>
                          <a:cs typeface="Courier New"/>
                          <a:sym typeface="Courier New"/>
                        </a:rPr>
                        <a:t>log</a:t>
                      </a:r>
                      <a:r>
                        <a:rPr lang="en-GB" sz="1250">
                          <a:solidFill>
                            <a:srgbClr val="D4D4D4"/>
                          </a:solidFill>
                          <a:latin typeface="Courier New"/>
                          <a:ea typeface="Courier New"/>
                          <a:cs typeface="Courier New"/>
                          <a:sym typeface="Courier New"/>
                        </a:rPr>
                        <a:t>(</a:t>
                      </a:r>
                      <a:r>
                        <a:rPr lang="en-GB" sz="1250">
                          <a:solidFill>
                            <a:srgbClr val="4FC1FF"/>
                          </a:solidFill>
                          <a:latin typeface="Courier New"/>
                          <a:ea typeface="Courier New"/>
                          <a:cs typeface="Courier New"/>
                          <a:sym typeface="Courier New"/>
                        </a:rPr>
                        <a:t>total</a:t>
                      </a:r>
                      <a:r>
                        <a:rPr lang="en-GB" sz="1250">
                          <a:solidFill>
                            <a:srgbClr val="D4D4D4"/>
                          </a:solidFill>
                          <a:latin typeface="Courier New"/>
                          <a:ea typeface="Courier New"/>
                          <a:cs typeface="Courier New"/>
                          <a:sym typeface="Courier New"/>
                        </a:rPr>
                        <a:t>) </a:t>
                      </a:r>
                      <a:r>
                        <a:rPr lang="en-GB" sz="1250">
                          <a:solidFill>
                            <a:srgbClr val="6A9955"/>
                          </a:solidFill>
                          <a:latin typeface="Courier New"/>
                          <a:ea typeface="Courier New"/>
                          <a:cs typeface="Courier New"/>
                          <a:sym typeface="Courier New"/>
                        </a:rPr>
                        <a:t>// 21</a:t>
                      </a:r>
                      <a:endParaRPr sz="1450">
                        <a:solidFill>
                          <a:srgbClr val="569CD6"/>
                        </a:solidFill>
                        <a:latin typeface="Courier New"/>
                        <a:ea typeface="Courier New"/>
                        <a:cs typeface="Courier New"/>
                        <a:sym typeface="Courier New"/>
                      </a:endParaRPr>
                    </a:p>
                  </a:txBody>
                  <a:tcPr marL="91425" marR="91425" marT="91425" marB="91425">
                    <a:solidFill>
                      <a:srgbClr val="121212"/>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59"/>
          <p:cNvSpPr txBox="1"/>
          <p:nvPr/>
        </p:nvSpPr>
        <p:spPr>
          <a:xfrm>
            <a:off x="1393950" y="13430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Clr>
                <a:schemeClr val="dk1"/>
              </a:buClr>
              <a:buSzPts val="1100"/>
              <a:buFont typeface="Arial"/>
              <a:buNone/>
            </a:pPr>
            <a:r>
              <a:rPr lang="en-GB" sz="3000" i="1">
                <a:solidFill>
                  <a:schemeClr val="dk1"/>
                </a:solidFill>
                <a:latin typeface="Anton"/>
                <a:ea typeface="Anton"/>
                <a:cs typeface="Anton"/>
                <a:sym typeface="Anton"/>
              </a:rPr>
              <a:t>REDUCE</a:t>
            </a:r>
            <a:endParaRPr sz="3700" i="1">
              <a:solidFill>
                <a:schemeClr val="dk1"/>
              </a:solidFill>
              <a:latin typeface="Anton"/>
              <a:ea typeface="Anton"/>
              <a:cs typeface="Anton"/>
              <a:sym typeface="Anton"/>
            </a:endParaRPr>
          </a:p>
        </p:txBody>
      </p:sp>
      <p:pic>
        <p:nvPicPr>
          <p:cNvPr id="1158" name="Google Shape;1158;p159"/>
          <p:cNvPicPr preferRelativeResize="0"/>
          <p:nvPr/>
        </p:nvPicPr>
        <p:blipFill>
          <a:blip r:embed="rId3">
            <a:alphaModFix/>
          </a:blip>
          <a:stretch>
            <a:fillRect/>
          </a:stretch>
        </p:blipFill>
        <p:spPr>
          <a:xfrm>
            <a:off x="7850025" y="4699925"/>
            <a:ext cx="1186526" cy="330675"/>
          </a:xfrm>
          <a:prstGeom prst="rect">
            <a:avLst/>
          </a:prstGeom>
          <a:noFill/>
          <a:ln>
            <a:noFill/>
          </a:ln>
        </p:spPr>
      </p:pic>
      <p:pic>
        <p:nvPicPr>
          <p:cNvPr id="1159" name="Google Shape;1159;p159"/>
          <p:cNvPicPr preferRelativeResize="0"/>
          <p:nvPr/>
        </p:nvPicPr>
        <p:blipFill>
          <a:blip r:embed="rId4">
            <a:alphaModFix/>
          </a:blip>
          <a:stretch>
            <a:fillRect/>
          </a:stretch>
        </p:blipFill>
        <p:spPr>
          <a:xfrm>
            <a:off x="8335450" y="134300"/>
            <a:ext cx="701100" cy="701100"/>
          </a:xfrm>
          <a:prstGeom prst="rect">
            <a:avLst/>
          </a:prstGeom>
          <a:noFill/>
          <a:ln>
            <a:noFill/>
          </a:ln>
        </p:spPr>
      </p:pic>
      <p:sp>
        <p:nvSpPr>
          <p:cNvPr id="1160" name="Google Shape;1160;p159"/>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59"/>
          <p:cNvSpPr/>
          <p:nvPr/>
        </p:nvSpPr>
        <p:spPr>
          <a:xfrm>
            <a:off x="164300" y="177800"/>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59"/>
          <p:cNvSpPr txBox="1"/>
          <p:nvPr/>
        </p:nvSpPr>
        <p:spPr>
          <a:xfrm>
            <a:off x="278236" y="213874"/>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6</a:t>
            </a:r>
            <a:endParaRPr sz="2400">
              <a:latin typeface="Helvetica Neue Light"/>
              <a:ea typeface="Helvetica Neue Light"/>
              <a:cs typeface="Helvetica Neue Light"/>
              <a:sym typeface="Helvetica Neue Light"/>
            </a:endParaRPr>
          </a:p>
        </p:txBody>
      </p:sp>
      <p:sp>
        <p:nvSpPr>
          <p:cNvPr id="1163" name="Google Shape;1163;p159"/>
          <p:cNvSpPr txBox="1"/>
          <p:nvPr/>
        </p:nvSpPr>
        <p:spPr>
          <a:xfrm>
            <a:off x="548513" y="1019170"/>
            <a:ext cx="8338200" cy="8556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200"/>
              </a:spcAft>
              <a:buNone/>
            </a:pPr>
            <a:r>
              <a:rPr lang="en-GB" sz="1800">
                <a:solidFill>
                  <a:schemeClr val="dk1"/>
                </a:solidFill>
                <a:latin typeface="Helvetica Neue Light"/>
                <a:ea typeface="Helvetica Neue Light"/>
                <a:cs typeface="Helvetica Neue Light"/>
                <a:sym typeface="Helvetica Neue Light"/>
              </a:rPr>
              <a:t>Con este caso podría, pensando por ejemplo en un simulacro de compra, sumar el precio de </a:t>
            </a:r>
            <a:r>
              <a:rPr lang="en-GB" sz="1800" b="1">
                <a:solidFill>
                  <a:schemeClr val="dk1"/>
                </a:solidFill>
                <a:latin typeface="Helvetica Neue"/>
                <a:ea typeface="Helvetica Neue"/>
                <a:cs typeface="Helvetica Neue"/>
                <a:sym typeface="Helvetica Neue"/>
              </a:rPr>
              <a:t>todos los productos elegidos</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p:txBody>
      </p:sp>
      <p:graphicFrame>
        <p:nvGraphicFramePr>
          <p:cNvPr id="1164" name="Google Shape;1164;p159"/>
          <p:cNvGraphicFramePr/>
          <p:nvPr/>
        </p:nvGraphicFramePr>
        <p:xfrm>
          <a:off x="752850" y="1874763"/>
          <a:ext cx="3000000" cy="3000000"/>
        </p:xfrm>
        <a:graphic>
          <a:graphicData uri="http://schemas.openxmlformats.org/drawingml/2006/table">
            <a:tbl>
              <a:tblPr>
                <a:noFill/>
                <a:tableStyleId>{59F59028-6CD9-4B71-AD41-A5B0DF8FAB72}</a:tableStyleId>
              </a:tblPr>
              <a:tblGrid>
                <a:gridCol w="7929525">
                  <a:extLst>
                    <a:ext uri="{9D8B030D-6E8A-4147-A177-3AD203B41FA5}">
                      <a16:colId xmlns:a16="http://schemas.microsoft.com/office/drawing/2014/main" val="20000"/>
                    </a:ext>
                  </a:extLst>
                </a:gridCol>
              </a:tblGrid>
              <a:tr h="2479675">
                <a:tc>
                  <a:txBody>
                    <a:bodyPr/>
                    <a:lstStyle/>
                    <a:p>
                      <a:pPr marL="0" lvl="0" indent="0" algn="l" rtl="0">
                        <a:lnSpc>
                          <a:spcPct val="135714"/>
                        </a:lnSpc>
                        <a:spcBef>
                          <a:spcPts val="0"/>
                        </a:spcBef>
                        <a:spcAft>
                          <a:spcPts val="0"/>
                        </a:spcAft>
                        <a:buNone/>
                      </a:pPr>
                      <a:r>
                        <a:rPr lang="en-GB" sz="1350">
                          <a:solidFill>
                            <a:srgbClr val="569CD6"/>
                          </a:solidFill>
                          <a:latin typeface="Courier New"/>
                          <a:ea typeface="Courier New"/>
                          <a:cs typeface="Courier New"/>
                          <a:sym typeface="Courier New"/>
                        </a:rPr>
                        <a:t>const</a:t>
                      </a:r>
                      <a:r>
                        <a:rPr lang="en-GB" sz="1350">
                          <a:solidFill>
                            <a:srgbClr val="D4D4D4"/>
                          </a:solidFill>
                          <a:latin typeface="Courier New"/>
                          <a:ea typeface="Courier New"/>
                          <a:cs typeface="Courier New"/>
                          <a:sym typeface="Courier New"/>
                        </a:rPr>
                        <a:t> </a:t>
                      </a:r>
                      <a:r>
                        <a:rPr lang="en-GB" sz="1350">
                          <a:solidFill>
                            <a:srgbClr val="4FC1FF"/>
                          </a:solidFill>
                          <a:latin typeface="Courier New"/>
                          <a:ea typeface="Courier New"/>
                          <a:cs typeface="Courier New"/>
                          <a:sym typeface="Courier New"/>
                        </a:rPr>
                        <a:t>miCompra</a:t>
                      </a:r>
                      <a:r>
                        <a:rPr lang="en-GB" sz="1350">
                          <a:solidFill>
                            <a:srgbClr val="D4D4D4"/>
                          </a:solidFill>
                          <a:latin typeface="Courier New"/>
                          <a:ea typeface="Courier New"/>
                          <a:cs typeface="Courier New"/>
                          <a:sym typeface="Courier New"/>
                        </a:rPr>
                        <a:t> = [</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D4D4D4"/>
                          </a:solidFill>
                          <a:latin typeface="Courier New"/>
                          <a:ea typeface="Courier New"/>
                          <a:cs typeface="Courier New"/>
                          <a:sym typeface="Courier New"/>
                        </a:rPr>
                        <a:t>    { </a:t>
                      </a:r>
                      <a:r>
                        <a:rPr lang="en-GB" sz="1350">
                          <a:solidFill>
                            <a:srgbClr val="9CDCFE"/>
                          </a:solidFill>
                          <a:latin typeface="Courier New"/>
                          <a:ea typeface="Courier New"/>
                          <a:cs typeface="Courier New"/>
                          <a:sym typeface="Courier New"/>
                        </a:rPr>
                        <a:t>nombre:</a:t>
                      </a:r>
                      <a:r>
                        <a:rPr lang="en-GB" sz="1350">
                          <a:solidFill>
                            <a:srgbClr val="D4D4D4"/>
                          </a:solidFill>
                          <a:latin typeface="Courier New"/>
                          <a:ea typeface="Courier New"/>
                          <a:cs typeface="Courier New"/>
                          <a:sym typeface="Courier New"/>
                        </a:rPr>
                        <a:t> </a:t>
                      </a:r>
                      <a:r>
                        <a:rPr lang="en-GB" sz="1350">
                          <a:solidFill>
                            <a:srgbClr val="CE9178"/>
                          </a:solidFill>
                          <a:latin typeface="Courier New"/>
                          <a:ea typeface="Courier New"/>
                          <a:cs typeface="Courier New"/>
                          <a:sym typeface="Courier New"/>
                        </a:rPr>
                        <a:t>'Desarrollo Web'</a:t>
                      </a:r>
                      <a:r>
                        <a:rPr lang="en-GB" sz="1350">
                          <a:solidFill>
                            <a:srgbClr val="D4D4D4"/>
                          </a:solidFill>
                          <a:latin typeface="Courier New"/>
                          <a:ea typeface="Courier New"/>
                          <a:cs typeface="Courier New"/>
                          <a:sym typeface="Courier New"/>
                        </a:rPr>
                        <a:t>, </a:t>
                      </a:r>
                      <a:r>
                        <a:rPr lang="en-GB" sz="1350">
                          <a:solidFill>
                            <a:srgbClr val="9CDCFE"/>
                          </a:solidFill>
                          <a:latin typeface="Courier New"/>
                          <a:ea typeface="Courier New"/>
                          <a:cs typeface="Courier New"/>
                          <a:sym typeface="Courier New"/>
                        </a:rPr>
                        <a:t>precio:</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20000</a:t>
                      </a:r>
                      <a:r>
                        <a:rPr lang="en-GB"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D4D4D4"/>
                          </a:solidFill>
                          <a:latin typeface="Courier New"/>
                          <a:ea typeface="Courier New"/>
                          <a:cs typeface="Courier New"/>
                          <a:sym typeface="Courier New"/>
                        </a:rPr>
                        <a:t>    { </a:t>
                      </a:r>
                      <a:r>
                        <a:rPr lang="en-GB" sz="1350">
                          <a:solidFill>
                            <a:srgbClr val="9CDCFE"/>
                          </a:solidFill>
                          <a:latin typeface="Courier New"/>
                          <a:ea typeface="Courier New"/>
                          <a:cs typeface="Courier New"/>
                          <a:sym typeface="Courier New"/>
                        </a:rPr>
                        <a:t>nombre:</a:t>
                      </a:r>
                      <a:r>
                        <a:rPr lang="en-GB" sz="1350">
                          <a:solidFill>
                            <a:srgbClr val="D4D4D4"/>
                          </a:solidFill>
                          <a:latin typeface="Courier New"/>
                          <a:ea typeface="Courier New"/>
                          <a:cs typeface="Courier New"/>
                          <a:sym typeface="Courier New"/>
                        </a:rPr>
                        <a:t> </a:t>
                      </a:r>
                      <a:r>
                        <a:rPr lang="en-GB" sz="1350">
                          <a:solidFill>
                            <a:srgbClr val="CE9178"/>
                          </a:solidFill>
                          <a:latin typeface="Courier New"/>
                          <a:ea typeface="Courier New"/>
                          <a:cs typeface="Courier New"/>
                          <a:sym typeface="Courier New"/>
                        </a:rPr>
                        <a:t>'Javascript'</a:t>
                      </a:r>
                      <a:r>
                        <a:rPr lang="en-GB" sz="1350">
                          <a:solidFill>
                            <a:srgbClr val="D4D4D4"/>
                          </a:solidFill>
                          <a:latin typeface="Courier New"/>
                          <a:ea typeface="Courier New"/>
                          <a:cs typeface="Courier New"/>
                          <a:sym typeface="Courier New"/>
                        </a:rPr>
                        <a:t>, </a:t>
                      </a:r>
                      <a:r>
                        <a:rPr lang="en-GB" sz="1350">
                          <a:solidFill>
                            <a:srgbClr val="9CDCFE"/>
                          </a:solidFill>
                          <a:latin typeface="Courier New"/>
                          <a:ea typeface="Courier New"/>
                          <a:cs typeface="Courier New"/>
                          <a:sym typeface="Courier New"/>
                        </a:rPr>
                        <a:t>precio:</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18750</a:t>
                      </a:r>
                      <a:r>
                        <a:rPr lang="en-GB"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D4D4D4"/>
                          </a:solidFill>
                          <a:latin typeface="Courier New"/>
                          <a:ea typeface="Courier New"/>
                          <a:cs typeface="Courier New"/>
                          <a:sym typeface="Courier New"/>
                        </a:rPr>
                        <a:t>    { </a:t>
                      </a:r>
                      <a:r>
                        <a:rPr lang="en-GB" sz="1350">
                          <a:solidFill>
                            <a:srgbClr val="9CDCFE"/>
                          </a:solidFill>
                          <a:latin typeface="Courier New"/>
                          <a:ea typeface="Courier New"/>
                          <a:cs typeface="Courier New"/>
                          <a:sym typeface="Courier New"/>
                        </a:rPr>
                        <a:t>nombre:</a:t>
                      </a:r>
                      <a:r>
                        <a:rPr lang="en-GB" sz="1350">
                          <a:solidFill>
                            <a:srgbClr val="D4D4D4"/>
                          </a:solidFill>
                          <a:latin typeface="Courier New"/>
                          <a:ea typeface="Courier New"/>
                          <a:cs typeface="Courier New"/>
                          <a:sym typeface="Courier New"/>
                        </a:rPr>
                        <a:t> </a:t>
                      </a:r>
                      <a:r>
                        <a:rPr lang="en-GB" sz="1350">
                          <a:solidFill>
                            <a:srgbClr val="CE9178"/>
                          </a:solidFill>
                          <a:latin typeface="Courier New"/>
                          <a:ea typeface="Courier New"/>
                          <a:cs typeface="Courier New"/>
                          <a:sym typeface="Courier New"/>
                        </a:rPr>
                        <a:t>'ReactJS'</a:t>
                      </a:r>
                      <a:r>
                        <a:rPr lang="en-GB" sz="1350">
                          <a:solidFill>
                            <a:srgbClr val="D4D4D4"/>
                          </a:solidFill>
                          <a:latin typeface="Courier New"/>
                          <a:ea typeface="Courier New"/>
                          <a:cs typeface="Courier New"/>
                          <a:sym typeface="Courier New"/>
                        </a:rPr>
                        <a:t>, </a:t>
                      </a:r>
                      <a:r>
                        <a:rPr lang="en-GB" sz="1350">
                          <a:solidFill>
                            <a:srgbClr val="9CDCFE"/>
                          </a:solidFill>
                          <a:latin typeface="Courier New"/>
                          <a:ea typeface="Courier New"/>
                          <a:cs typeface="Courier New"/>
                          <a:sym typeface="Courier New"/>
                        </a:rPr>
                        <a:t>precio:</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27500</a:t>
                      </a:r>
                      <a:r>
                        <a:rPr lang="en-GB"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569CD6"/>
                          </a:solidFill>
                          <a:latin typeface="Courier New"/>
                          <a:ea typeface="Courier New"/>
                          <a:cs typeface="Courier New"/>
                          <a:sym typeface="Courier New"/>
                        </a:rPr>
                        <a:t>const</a:t>
                      </a:r>
                      <a:r>
                        <a:rPr lang="en-GB" sz="1350">
                          <a:solidFill>
                            <a:srgbClr val="D4D4D4"/>
                          </a:solidFill>
                          <a:latin typeface="Courier New"/>
                          <a:ea typeface="Courier New"/>
                          <a:cs typeface="Courier New"/>
                          <a:sym typeface="Courier New"/>
                        </a:rPr>
                        <a:t> </a:t>
                      </a:r>
                      <a:r>
                        <a:rPr lang="en-GB" sz="1350">
                          <a:solidFill>
                            <a:srgbClr val="4FC1FF"/>
                          </a:solidFill>
                          <a:latin typeface="Courier New"/>
                          <a:ea typeface="Courier New"/>
                          <a:cs typeface="Courier New"/>
                          <a:sym typeface="Courier New"/>
                        </a:rPr>
                        <a:t>total</a:t>
                      </a:r>
                      <a:r>
                        <a:rPr lang="en-GB" sz="1350">
                          <a:solidFill>
                            <a:srgbClr val="D4D4D4"/>
                          </a:solidFill>
                          <a:latin typeface="Courier New"/>
                          <a:ea typeface="Courier New"/>
                          <a:cs typeface="Courier New"/>
                          <a:sym typeface="Courier New"/>
                        </a:rPr>
                        <a:t> = </a:t>
                      </a:r>
                      <a:r>
                        <a:rPr lang="en-GB" sz="1350">
                          <a:solidFill>
                            <a:srgbClr val="4FC1FF"/>
                          </a:solidFill>
                          <a:latin typeface="Courier New"/>
                          <a:ea typeface="Courier New"/>
                          <a:cs typeface="Courier New"/>
                          <a:sym typeface="Courier New"/>
                        </a:rPr>
                        <a:t>miCompra</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reduce</a:t>
                      </a:r>
                      <a:r>
                        <a:rPr lang="en-GB" sz="1350">
                          <a:solidFill>
                            <a:srgbClr val="D4D4D4"/>
                          </a:solidFill>
                          <a:latin typeface="Courier New"/>
                          <a:ea typeface="Courier New"/>
                          <a:cs typeface="Courier New"/>
                          <a:sym typeface="Courier New"/>
                        </a:rPr>
                        <a:t>((</a:t>
                      </a:r>
                      <a:r>
                        <a:rPr lang="en-GB" sz="1350">
                          <a:solidFill>
                            <a:srgbClr val="9CDCFE"/>
                          </a:solidFill>
                          <a:latin typeface="Courier New"/>
                          <a:ea typeface="Courier New"/>
                          <a:cs typeface="Courier New"/>
                          <a:sym typeface="Courier New"/>
                        </a:rPr>
                        <a:t>acc</a:t>
                      </a:r>
                      <a:r>
                        <a:rPr lang="en-GB" sz="1350">
                          <a:solidFill>
                            <a:srgbClr val="D4D4D4"/>
                          </a:solidFill>
                          <a:latin typeface="Courier New"/>
                          <a:ea typeface="Courier New"/>
                          <a:cs typeface="Courier New"/>
                          <a:sym typeface="Courier New"/>
                        </a:rPr>
                        <a:t>, </a:t>
                      </a:r>
                      <a:r>
                        <a:rPr lang="en-GB" sz="1350">
                          <a:solidFill>
                            <a:srgbClr val="9CDCFE"/>
                          </a:solidFill>
                          <a:latin typeface="Courier New"/>
                          <a:ea typeface="Courier New"/>
                          <a:cs typeface="Courier New"/>
                          <a:sym typeface="Courier New"/>
                        </a:rPr>
                        <a:t>el</a:t>
                      </a:r>
                      <a:r>
                        <a:rPr lang="en-GB" sz="1350">
                          <a:solidFill>
                            <a:srgbClr val="D4D4D4"/>
                          </a:solidFill>
                          <a:latin typeface="Courier New"/>
                          <a:ea typeface="Courier New"/>
                          <a:cs typeface="Courier New"/>
                          <a:sym typeface="Courier New"/>
                        </a:rPr>
                        <a:t>) </a:t>
                      </a:r>
                      <a:r>
                        <a:rPr lang="en-GB" sz="1350">
                          <a:solidFill>
                            <a:srgbClr val="569CD6"/>
                          </a:solidFill>
                          <a:latin typeface="Courier New"/>
                          <a:ea typeface="Courier New"/>
                          <a:cs typeface="Courier New"/>
                          <a:sym typeface="Courier New"/>
                        </a:rPr>
                        <a:t>=&gt;</a:t>
                      </a:r>
                      <a:r>
                        <a:rPr lang="en-GB" sz="1350">
                          <a:solidFill>
                            <a:srgbClr val="D4D4D4"/>
                          </a:solidFill>
                          <a:latin typeface="Courier New"/>
                          <a:ea typeface="Courier New"/>
                          <a:cs typeface="Courier New"/>
                          <a:sym typeface="Courier New"/>
                        </a:rPr>
                        <a:t> </a:t>
                      </a:r>
                      <a:r>
                        <a:rPr lang="en-GB" sz="1350">
                          <a:solidFill>
                            <a:srgbClr val="9CDCFE"/>
                          </a:solidFill>
                          <a:latin typeface="Courier New"/>
                          <a:ea typeface="Courier New"/>
                          <a:cs typeface="Courier New"/>
                          <a:sym typeface="Courier New"/>
                        </a:rPr>
                        <a:t>acc</a:t>
                      </a:r>
                      <a:r>
                        <a:rPr lang="en-GB" sz="1350">
                          <a:solidFill>
                            <a:srgbClr val="D4D4D4"/>
                          </a:solidFill>
                          <a:latin typeface="Courier New"/>
                          <a:ea typeface="Courier New"/>
                          <a:cs typeface="Courier New"/>
                          <a:sym typeface="Courier New"/>
                        </a:rPr>
                        <a:t> + </a:t>
                      </a:r>
                      <a:r>
                        <a:rPr lang="en-GB" sz="1350">
                          <a:solidFill>
                            <a:srgbClr val="9CDCFE"/>
                          </a:solidFill>
                          <a:latin typeface="Courier New"/>
                          <a:ea typeface="Courier New"/>
                          <a:cs typeface="Courier New"/>
                          <a:sym typeface="Courier New"/>
                        </a:rPr>
                        <a:t>el</a:t>
                      </a:r>
                      <a:r>
                        <a:rPr lang="en-GB" sz="1350">
                          <a:solidFill>
                            <a:srgbClr val="D4D4D4"/>
                          </a:solidFill>
                          <a:latin typeface="Courier New"/>
                          <a:ea typeface="Courier New"/>
                          <a:cs typeface="Courier New"/>
                          <a:sym typeface="Courier New"/>
                        </a:rPr>
                        <a:t>.</a:t>
                      </a:r>
                      <a:r>
                        <a:rPr lang="en-GB" sz="1350">
                          <a:solidFill>
                            <a:srgbClr val="9CDCFE"/>
                          </a:solidFill>
                          <a:latin typeface="Courier New"/>
                          <a:ea typeface="Courier New"/>
                          <a:cs typeface="Courier New"/>
                          <a:sym typeface="Courier New"/>
                        </a:rPr>
                        <a:t>precio</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0</a:t>
                      </a:r>
                      <a:r>
                        <a:rPr lang="en-GB"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9CDCFE"/>
                          </a:solidFill>
                          <a:latin typeface="Courier New"/>
                          <a:ea typeface="Courier New"/>
                          <a:cs typeface="Courier New"/>
                          <a:sym typeface="Courier New"/>
                        </a:rPr>
                        <a:t>console</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log</a:t>
                      </a:r>
                      <a:r>
                        <a:rPr lang="en-GB" sz="1350">
                          <a:solidFill>
                            <a:srgbClr val="D4D4D4"/>
                          </a:solidFill>
                          <a:latin typeface="Courier New"/>
                          <a:ea typeface="Courier New"/>
                          <a:cs typeface="Courier New"/>
                          <a:sym typeface="Courier New"/>
                        </a:rPr>
                        <a:t>(</a:t>
                      </a:r>
                      <a:r>
                        <a:rPr lang="en-GB" sz="1350">
                          <a:solidFill>
                            <a:srgbClr val="4FC1FF"/>
                          </a:solidFill>
                          <a:latin typeface="Courier New"/>
                          <a:ea typeface="Courier New"/>
                          <a:cs typeface="Courier New"/>
                          <a:sym typeface="Courier New"/>
                        </a:rPr>
                        <a:t>total</a:t>
                      </a:r>
                      <a:r>
                        <a:rPr lang="en-GB" sz="1350">
                          <a:solidFill>
                            <a:srgbClr val="D4D4D4"/>
                          </a:solidFill>
                          <a:latin typeface="Courier New"/>
                          <a:ea typeface="Courier New"/>
                          <a:cs typeface="Courier New"/>
                          <a:sym typeface="Courier New"/>
                        </a:rPr>
                        <a:t>) </a:t>
                      </a:r>
                      <a:r>
                        <a:rPr lang="en-GB" sz="1350">
                          <a:solidFill>
                            <a:srgbClr val="6A9955"/>
                          </a:solidFill>
                          <a:latin typeface="Courier New"/>
                          <a:ea typeface="Courier New"/>
                          <a:cs typeface="Courier New"/>
                          <a:sym typeface="Courier New"/>
                        </a:rPr>
                        <a:t>// 66250</a:t>
                      </a:r>
                      <a:endParaRPr sz="1450">
                        <a:solidFill>
                          <a:srgbClr val="569CD6"/>
                        </a:solidFill>
                        <a:latin typeface="Courier New"/>
                        <a:ea typeface="Courier New"/>
                        <a:cs typeface="Courier New"/>
                        <a:sym typeface="Courier New"/>
                      </a:endParaRPr>
                    </a:p>
                  </a:txBody>
                  <a:tcPr marL="91425" marR="91425" marT="91425" marB="91425">
                    <a:solidFill>
                      <a:srgbClr val="121212"/>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60"/>
          <p:cNvSpPr txBox="1"/>
          <p:nvPr/>
        </p:nvSpPr>
        <p:spPr>
          <a:xfrm>
            <a:off x="1393950" y="13430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Clr>
                <a:schemeClr val="dk1"/>
              </a:buClr>
              <a:buSzPts val="1100"/>
              <a:buFont typeface="Arial"/>
              <a:buNone/>
            </a:pPr>
            <a:r>
              <a:rPr lang="en-GB" sz="3000" i="1">
                <a:solidFill>
                  <a:schemeClr val="dk1"/>
                </a:solidFill>
                <a:latin typeface="Anton"/>
                <a:ea typeface="Anton"/>
                <a:cs typeface="Anton"/>
                <a:sym typeface="Anton"/>
              </a:rPr>
              <a:t>SORT</a:t>
            </a:r>
            <a:endParaRPr sz="3700" i="1">
              <a:solidFill>
                <a:schemeClr val="dk1"/>
              </a:solidFill>
              <a:latin typeface="Anton"/>
              <a:ea typeface="Anton"/>
              <a:cs typeface="Anton"/>
              <a:sym typeface="Anton"/>
            </a:endParaRPr>
          </a:p>
        </p:txBody>
      </p:sp>
      <p:pic>
        <p:nvPicPr>
          <p:cNvPr id="1170" name="Google Shape;1170;p160"/>
          <p:cNvPicPr preferRelativeResize="0"/>
          <p:nvPr/>
        </p:nvPicPr>
        <p:blipFill>
          <a:blip r:embed="rId3">
            <a:alphaModFix/>
          </a:blip>
          <a:stretch>
            <a:fillRect/>
          </a:stretch>
        </p:blipFill>
        <p:spPr>
          <a:xfrm>
            <a:off x="7850025" y="4699925"/>
            <a:ext cx="1186526" cy="330675"/>
          </a:xfrm>
          <a:prstGeom prst="rect">
            <a:avLst/>
          </a:prstGeom>
          <a:noFill/>
          <a:ln>
            <a:noFill/>
          </a:ln>
        </p:spPr>
      </p:pic>
      <p:pic>
        <p:nvPicPr>
          <p:cNvPr id="1171" name="Google Shape;1171;p160"/>
          <p:cNvPicPr preferRelativeResize="0"/>
          <p:nvPr/>
        </p:nvPicPr>
        <p:blipFill>
          <a:blip r:embed="rId4">
            <a:alphaModFix/>
          </a:blip>
          <a:stretch>
            <a:fillRect/>
          </a:stretch>
        </p:blipFill>
        <p:spPr>
          <a:xfrm>
            <a:off x="8335450" y="134300"/>
            <a:ext cx="701100" cy="701100"/>
          </a:xfrm>
          <a:prstGeom prst="rect">
            <a:avLst/>
          </a:prstGeom>
          <a:noFill/>
          <a:ln>
            <a:noFill/>
          </a:ln>
        </p:spPr>
      </p:pic>
      <p:sp>
        <p:nvSpPr>
          <p:cNvPr id="1172" name="Google Shape;1172;p160"/>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60"/>
          <p:cNvSpPr/>
          <p:nvPr/>
        </p:nvSpPr>
        <p:spPr>
          <a:xfrm>
            <a:off x="164300" y="177800"/>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60"/>
          <p:cNvSpPr txBox="1"/>
          <p:nvPr/>
        </p:nvSpPr>
        <p:spPr>
          <a:xfrm>
            <a:off x="278236" y="213874"/>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7</a:t>
            </a:r>
            <a:endParaRPr sz="2400">
              <a:latin typeface="Helvetica Neue Light"/>
              <a:ea typeface="Helvetica Neue Light"/>
              <a:cs typeface="Helvetica Neue Light"/>
              <a:sym typeface="Helvetica Neue Light"/>
            </a:endParaRPr>
          </a:p>
        </p:txBody>
      </p:sp>
      <p:sp>
        <p:nvSpPr>
          <p:cNvPr id="1175" name="Google Shape;1175;p160"/>
          <p:cNvSpPr txBox="1"/>
          <p:nvPr/>
        </p:nvSpPr>
        <p:spPr>
          <a:xfrm>
            <a:off x="548525" y="1244312"/>
            <a:ext cx="8338200" cy="279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El método </a:t>
            </a:r>
            <a:r>
              <a:rPr lang="en-GB" sz="1800" b="1">
                <a:solidFill>
                  <a:schemeClr val="dk1"/>
                </a:solidFill>
                <a:highlight>
                  <a:srgbClr val="3CEFAB"/>
                </a:highlight>
                <a:latin typeface="Helvetica Neue"/>
                <a:ea typeface="Helvetica Neue"/>
                <a:cs typeface="Helvetica Neue"/>
                <a:sym typeface="Helvetica Neue"/>
              </a:rPr>
              <a:t>sort()</a:t>
            </a:r>
            <a:r>
              <a:rPr lang="en-GB" sz="1800">
                <a:solidFill>
                  <a:schemeClr val="dk1"/>
                </a:solidFill>
                <a:highlight>
                  <a:srgbClr val="3CEFAB"/>
                </a:highlight>
                <a:latin typeface="Helvetica Neue Light"/>
                <a:ea typeface="Helvetica Neue Light"/>
                <a:cs typeface="Helvetica Neue Light"/>
                <a:sym typeface="Helvetica Neue Light"/>
              </a:rPr>
              <a:t> </a:t>
            </a:r>
            <a:r>
              <a:rPr lang="en-GB" sz="1800">
                <a:solidFill>
                  <a:schemeClr val="dk1"/>
                </a:solidFill>
                <a:latin typeface="Helvetica Neue Light"/>
                <a:ea typeface="Helvetica Neue Light"/>
                <a:cs typeface="Helvetica Neue Light"/>
                <a:sym typeface="Helvetica Neue Light"/>
              </a:rPr>
              <a:t>nos permite </a:t>
            </a:r>
            <a:r>
              <a:rPr lang="en-GB" sz="1800" b="1">
                <a:solidFill>
                  <a:schemeClr val="dk1"/>
                </a:solidFill>
                <a:highlight>
                  <a:srgbClr val="3CEFAB"/>
                </a:highlight>
                <a:latin typeface="Helvetica Neue"/>
                <a:ea typeface="Helvetica Neue"/>
                <a:cs typeface="Helvetica Neue"/>
                <a:sym typeface="Helvetica Neue"/>
              </a:rPr>
              <a:t>reordenar </a:t>
            </a:r>
            <a:r>
              <a:rPr lang="en-GB" sz="1800">
                <a:solidFill>
                  <a:schemeClr val="dk1"/>
                </a:solidFill>
                <a:highlight>
                  <a:srgbClr val="3CEFAB"/>
                </a:highlight>
                <a:latin typeface="Helvetica Neue Light"/>
                <a:ea typeface="Helvetica Neue Light"/>
                <a:cs typeface="Helvetica Neue Light"/>
                <a:sym typeface="Helvetica Neue Light"/>
              </a:rPr>
              <a:t>un array según un criterio que definamos</a:t>
            </a:r>
            <a:r>
              <a:rPr lang="en-GB" sz="1800">
                <a:solidFill>
                  <a:schemeClr val="dk1"/>
                </a:solidFill>
                <a:latin typeface="Helvetica Neue Light"/>
                <a:ea typeface="Helvetica Neue Light"/>
                <a:cs typeface="Helvetica Neue Light"/>
                <a:sym typeface="Helvetica Neue Light"/>
              </a:rPr>
              <a:t>. Recibe una función de comparación por parámetro que, a la vez, recibe dos elementos del array. La función retorna </a:t>
            </a:r>
            <a:r>
              <a:rPr lang="en-GB" sz="1800" b="1">
                <a:solidFill>
                  <a:schemeClr val="dk1"/>
                </a:solidFill>
                <a:latin typeface="Helvetica Neue"/>
                <a:ea typeface="Helvetica Neue"/>
                <a:cs typeface="Helvetica Neue"/>
                <a:sym typeface="Helvetica Neue"/>
              </a:rPr>
              <a:t>un valor numérico</a:t>
            </a:r>
            <a:r>
              <a:rPr lang="en-GB" sz="1800">
                <a:solidFill>
                  <a:schemeClr val="dk1"/>
                </a:solidFill>
                <a:latin typeface="Helvetica Neue Light"/>
                <a:ea typeface="Helvetica Neue Light"/>
                <a:cs typeface="Helvetica Neue Light"/>
                <a:sym typeface="Helvetica Neue Light"/>
              </a:rPr>
              <a:t> (1, -1, 0) que indica qué elemento se </a:t>
            </a:r>
            <a:r>
              <a:rPr lang="en-GB" sz="1800" b="1">
                <a:solidFill>
                  <a:schemeClr val="dk1"/>
                </a:solidFill>
                <a:latin typeface="Helvetica Neue"/>
                <a:ea typeface="Helvetica Neue"/>
                <a:cs typeface="Helvetica Neue"/>
                <a:sym typeface="Helvetica Neue"/>
              </a:rPr>
              <a:t>posiciona </a:t>
            </a:r>
            <a:r>
              <a:rPr lang="en-GB" sz="1800">
                <a:solidFill>
                  <a:schemeClr val="dk1"/>
                </a:solidFill>
                <a:latin typeface="Helvetica Neue Light"/>
                <a:ea typeface="Helvetica Neue Light"/>
                <a:cs typeface="Helvetica Neue Light"/>
                <a:sym typeface="Helvetica Neue Light"/>
              </a:rPr>
              <a:t>antes o después.</a:t>
            </a:r>
            <a:endParaRPr sz="180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1200"/>
              </a:spcBef>
              <a:spcAft>
                <a:spcPts val="0"/>
              </a:spcAft>
              <a:buNone/>
            </a:pPr>
            <a:endParaRPr sz="180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1200"/>
              </a:spcBef>
              <a:spcAft>
                <a:spcPts val="0"/>
              </a:spcAft>
              <a:buNone/>
            </a:pPr>
            <a:r>
              <a:rPr lang="en-GB" sz="1800" b="1">
                <a:solidFill>
                  <a:schemeClr val="dk1"/>
                </a:solidFill>
                <a:highlight>
                  <a:srgbClr val="3CEFAB"/>
                </a:highlight>
                <a:latin typeface="Helvetica Neue"/>
                <a:ea typeface="Helvetica Neue"/>
                <a:cs typeface="Helvetica Neue"/>
                <a:sym typeface="Helvetica Neue"/>
              </a:rPr>
              <a:t>⚠ CUIDADO ⚠</a:t>
            </a:r>
            <a:endParaRPr sz="1800" b="1">
              <a:solidFill>
                <a:schemeClr val="dk1"/>
              </a:solidFill>
              <a:highlight>
                <a:srgbClr val="3CEFAB"/>
              </a:highlight>
              <a:latin typeface="Helvetica Neue"/>
              <a:ea typeface="Helvetica Neue"/>
              <a:cs typeface="Helvetica Neue"/>
              <a:sym typeface="Helvetica Neue"/>
            </a:endParaRPr>
          </a:p>
          <a:p>
            <a:pPr marL="0" lvl="0" indent="0" algn="ctr" rtl="0">
              <a:lnSpc>
                <a:spcPct val="115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Este método es destructivo, es decir, modifica el array sobre el cual se llama. </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200"/>
              </a:spcBef>
              <a:spcAft>
                <a:spcPts val="1200"/>
              </a:spcAft>
              <a:buNone/>
            </a:pPr>
            <a:endParaRPr sz="1600">
              <a:solidFill>
                <a:schemeClr val="dk1"/>
              </a:solidFill>
              <a:latin typeface="Helvetica Neue Light"/>
              <a:ea typeface="Helvetica Neue Light"/>
              <a:cs typeface="Helvetica Neue Light"/>
              <a:sym typeface="Helvetica Neue Light"/>
            </a:endParaRPr>
          </a:p>
        </p:txBody>
      </p:sp>
      <p:sp>
        <p:nvSpPr>
          <p:cNvPr id="1176" name="Google Shape;1176;p160"/>
          <p:cNvSpPr/>
          <p:nvPr/>
        </p:nvSpPr>
        <p:spPr>
          <a:xfrm>
            <a:off x="548525" y="3052100"/>
            <a:ext cx="8338200" cy="984900"/>
          </a:xfrm>
          <a:prstGeom prst="rect">
            <a:avLst/>
          </a:prstGeom>
          <a:noFill/>
          <a:ln w="1905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61"/>
          <p:cNvSpPr txBox="1"/>
          <p:nvPr/>
        </p:nvSpPr>
        <p:spPr>
          <a:xfrm>
            <a:off x="1393950" y="13430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Clr>
                <a:schemeClr val="dk1"/>
              </a:buClr>
              <a:buSzPts val="1100"/>
              <a:buFont typeface="Arial"/>
              <a:buNone/>
            </a:pPr>
            <a:r>
              <a:rPr lang="en-GB" sz="3000" i="1">
                <a:solidFill>
                  <a:schemeClr val="dk1"/>
                </a:solidFill>
                <a:latin typeface="Anton"/>
                <a:ea typeface="Anton"/>
                <a:cs typeface="Anton"/>
                <a:sym typeface="Anton"/>
              </a:rPr>
              <a:t>SORT</a:t>
            </a:r>
            <a:endParaRPr sz="3000" i="1">
              <a:solidFill>
                <a:schemeClr val="dk1"/>
              </a:solidFill>
              <a:latin typeface="Anton"/>
              <a:ea typeface="Anton"/>
              <a:cs typeface="Anton"/>
              <a:sym typeface="Anton"/>
            </a:endParaRPr>
          </a:p>
        </p:txBody>
      </p:sp>
      <p:pic>
        <p:nvPicPr>
          <p:cNvPr id="1182" name="Google Shape;1182;p161"/>
          <p:cNvPicPr preferRelativeResize="0"/>
          <p:nvPr/>
        </p:nvPicPr>
        <p:blipFill>
          <a:blip r:embed="rId3">
            <a:alphaModFix/>
          </a:blip>
          <a:stretch>
            <a:fillRect/>
          </a:stretch>
        </p:blipFill>
        <p:spPr>
          <a:xfrm>
            <a:off x="7850025" y="4699925"/>
            <a:ext cx="1186526" cy="330675"/>
          </a:xfrm>
          <a:prstGeom prst="rect">
            <a:avLst/>
          </a:prstGeom>
          <a:noFill/>
          <a:ln>
            <a:noFill/>
          </a:ln>
        </p:spPr>
      </p:pic>
      <p:pic>
        <p:nvPicPr>
          <p:cNvPr id="1183" name="Google Shape;1183;p161"/>
          <p:cNvPicPr preferRelativeResize="0"/>
          <p:nvPr/>
        </p:nvPicPr>
        <p:blipFill>
          <a:blip r:embed="rId4">
            <a:alphaModFix/>
          </a:blip>
          <a:stretch>
            <a:fillRect/>
          </a:stretch>
        </p:blipFill>
        <p:spPr>
          <a:xfrm>
            <a:off x="8335450" y="134300"/>
            <a:ext cx="701100" cy="701100"/>
          </a:xfrm>
          <a:prstGeom prst="rect">
            <a:avLst/>
          </a:prstGeom>
          <a:noFill/>
          <a:ln>
            <a:noFill/>
          </a:ln>
        </p:spPr>
      </p:pic>
      <p:sp>
        <p:nvSpPr>
          <p:cNvPr id="1184" name="Google Shape;1184;p161"/>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61"/>
          <p:cNvSpPr/>
          <p:nvPr/>
        </p:nvSpPr>
        <p:spPr>
          <a:xfrm>
            <a:off x="164300" y="177800"/>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61"/>
          <p:cNvSpPr txBox="1"/>
          <p:nvPr/>
        </p:nvSpPr>
        <p:spPr>
          <a:xfrm>
            <a:off x="278236" y="213874"/>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7</a:t>
            </a:r>
            <a:endParaRPr sz="2400">
              <a:latin typeface="Helvetica Neue Light"/>
              <a:ea typeface="Helvetica Neue Light"/>
              <a:cs typeface="Helvetica Neue Light"/>
              <a:sym typeface="Helvetica Neue Light"/>
            </a:endParaRPr>
          </a:p>
        </p:txBody>
      </p:sp>
      <p:sp>
        <p:nvSpPr>
          <p:cNvPr id="1187" name="Google Shape;1187;p161"/>
          <p:cNvSpPr txBox="1"/>
          <p:nvPr/>
        </p:nvSpPr>
        <p:spPr>
          <a:xfrm>
            <a:off x="548513" y="1381745"/>
            <a:ext cx="8338200" cy="8556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Para ordenar números, basta con restar uno al otro, y el orden indica si será ordenado de forma</a:t>
            </a:r>
            <a:r>
              <a:rPr lang="en-GB" sz="1800" b="1">
                <a:solidFill>
                  <a:schemeClr val="dk1"/>
                </a:solidFill>
                <a:latin typeface="Helvetica Neue"/>
                <a:ea typeface="Helvetica Neue"/>
                <a:cs typeface="Helvetica Neue"/>
                <a:sym typeface="Helvetica Neue"/>
              </a:rPr>
              <a:t> ascendente </a:t>
            </a:r>
            <a:r>
              <a:rPr lang="en-GB" sz="1800">
                <a:solidFill>
                  <a:schemeClr val="dk1"/>
                </a:solidFill>
                <a:latin typeface="Helvetica Neue Light"/>
                <a:ea typeface="Helvetica Neue Light"/>
                <a:cs typeface="Helvetica Neue Light"/>
                <a:sym typeface="Helvetica Neue Light"/>
              </a:rPr>
              <a:t>o </a:t>
            </a:r>
            <a:r>
              <a:rPr lang="en-GB" sz="1800" b="1">
                <a:solidFill>
                  <a:schemeClr val="dk1"/>
                </a:solidFill>
                <a:latin typeface="Helvetica Neue"/>
                <a:ea typeface="Helvetica Neue"/>
                <a:cs typeface="Helvetica Neue"/>
                <a:sym typeface="Helvetica Neue"/>
              </a:rPr>
              <a:t>descendente</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200"/>
              </a:spcBef>
              <a:spcAft>
                <a:spcPts val="0"/>
              </a:spcAft>
              <a:buNone/>
            </a:pPr>
            <a:endParaRPr sz="16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200"/>
              </a:spcBef>
              <a:spcAft>
                <a:spcPts val="1200"/>
              </a:spcAft>
              <a:buNone/>
            </a:pPr>
            <a:endParaRPr sz="1600">
              <a:solidFill>
                <a:schemeClr val="dk1"/>
              </a:solidFill>
              <a:latin typeface="Helvetica Neue Light"/>
              <a:ea typeface="Helvetica Neue Light"/>
              <a:cs typeface="Helvetica Neue Light"/>
              <a:sym typeface="Helvetica Neue Light"/>
            </a:endParaRPr>
          </a:p>
        </p:txBody>
      </p:sp>
      <p:graphicFrame>
        <p:nvGraphicFramePr>
          <p:cNvPr id="1188" name="Google Shape;1188;p161"/>
          <p:cNvGraphicFramePr/>
          <p:nvPr/>
        </p:nvGraphicFramePr>
        <p:xfrm>
          <a:off x="752863" y="2680538"/>
          <a:ext cx="3000000" cy="3000000"/>
        </p:xfrm>
        <a:graphic>
          <a:graphicData uri="http://schemas.openxmlformats.org/drawingml/2006/table">
            <a:tbl>
              <a:tblPr>
                <a:noFill/>
                <a:tableStyleId>{59F59028-6CD9-4B71-AD41-A5B0DF8FAB72}</a:tableStyleId>
              </a:tblPr>
              <a:tblGrid>
                <a:gridCol w="7929525">
                  <a:extLst>
                    <a:ext uri="{9D8B030D-6E8A-4147-A177-3AD203B41FA5}">
                      <a16:colId xmlns:a16="http://schemas.microsoft.com/office/drawing/2014/main" val="20000"/>
                    </a:ext>
                  </a:extLst>
                </a:gridCol>
              </a:tblGrid>
              <a:tr h="1439325">
                <a:tc>
                  <a:txBody>
                    <a:bodyPr/>
                    <a:lstStyle/>
                    <a:p>
                      <a:pPr marL="0" lvl="0" indent="0" algn="l" rtl="0">
                        <a:lnSpc>
                          <a:spcPct val="135714"/>
                        </a:lnSpc>
                        <a:spcBef>
                          <a:spcPts val="0"/>
                        </a:spcBef>
                        <a:spcAft>
                          <a:spcPts val="0"/>
                        </a:spcAft>
                        <a:buNone/>
                      </a:pPr>
                      <a:r>
                        <a:rPr lang="en-GB" sz="1350">
                          <a:solidFill>
                            <a:srgbClr val="569CD6"/>
                          </a:solidFill>
                          <a:latin typeface="Courier New"/>
                          <a:ea typeface="Courier New"/>
                          <a:cs typeface="Courier New"/>
                          <a:sym typeface="Courier New"/>
                        </a:rPr>
                        <a:t>const</a:t>
                      </a:r>
                      <a:r>
                        <a:rPr lang="en-GB" sz="1350">
                          <a:solidFill>
                            <a:srgbClr val="D4D4D4"/>
                          </a:solidFill>
                          <a:latin typeface="Courier New"/>
                          <a:ea typeface="Courier New"/>
                          <a:cs typeface="Courier New"/>
                          <a:sym typeface="Courier New"/>
                        </a:rPr>
                        <a:t> </a:t>
                      </a:r>
                      <a:r>
                        <a:rPr lang="en-GB" sz="1350">
                          <a:solidFill>
                            <a:srgbClr val="4FC1FF"/>
                          </a:solidFill>
                          <a:latin typeface="Courier New"/>
                          <a:ea typeface="Courier New"/>
                          <a:cs typeface="Courier New"/>
                          <a:sym typeface="Courier New"/>
                        </a:rPr>
                        <a:t>numeros</a:t>
                      </a:r>
                      <a:r>
                        <a:rPr lang="en-GB" sz="1350">
                          <a:solidFill>
                            <a:srgbClr val="D4D4D4"/>
                          </a:solidFill>
                          <a:latin typeface="Courier New"/>
                          <a:ea typeface="Courier New"/>
                          <a:cs typeface="Courier New"/>
                          <a:sym typeface="Courier New"/>
                        </a:rPr>
                        <a:t> = [ </a:t>
                      </a:r>
                      <a:r>
                        <a:rPr lang="en-GB" sz="1350">
                          <a:solidFill>
                            <a:srgbClr val="B5CEA8"/>
                          </a:solidFill>
                          <a:latin typeface="Courier New"/>
                          <a:ea typeface="Courier New"/>
                          <a:cs typeface="Courier New"/>
                          <a:sym typeface="Courier New"/>
                        </a:rPr>
                        <a:t>40</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1</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5</a:t>
                      </a:r>
                      <a:r>
                        <a:rPr lang="en-GB" sz="1350">
                          <a:solidFill>
                            <a:srgbClr val="D4D4D4"/>
                          </a:solidFill>
                          <a:latin typeface="Courier New"/>
                          <a:ea typeface="Courier New"/>
                          <a:cs typeface="Courier New"/>
                          <a:sym typeface="Courier New"/>
                        </a:rPr>
                        <a:t>, </a:t>
                      </a:r>
                      <a:r>
                        <a:rPr lang="en-GB" sz="1350">
                          <a:solidFill>
                            <a:srgbClr val="B5CEA8"/>
                          </a:solidFill>
                          <a:latin typeface="Courier New"/>
                          <a:ea typeface="Courier New"/>
                          <a:cs typeface="Courier New"/>
                          <a:sym typeface="Courier New"/>
                        </a:rPr>
                        <a:t>200</a:t>
                      </a:r>
                      <a:r>
                        <a:rPr lang="en-GB"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4FC1FF"/>
                          </a:solidFill>
                          <a:latin typeface="Courier New"/>
                          <a:ea typeface="Courier New"/>
                          <a:cs typeface="Courier New"/>
                          <a:sym typeface="Courier New"/>
                        </a:rPr>
                        <a:t>numeros</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sort</a:t>
                      </a:r>
                      <a:r>
                        <a:rPr lang="en-GB" sz="1350">
                          <a:solidFill>
                            <a:srgbClr val="D4D4D4"/>
                          </a:solidFill>
                          <a:latin typeface="Courier New"/>
                          <a:ea typeface="Courier New"/>
                          <a:cs typeface="Courier New"/>
                          <a:sym typeface="Courier New"/>
                        </a:rPr>
                        <a:t>((</a:t>
                      </a:r>
                      <a:r>
                        <a:rPr lang="en-GB" sz="1350">
                          <a:solidFill>
                            <a:srgbClr val="9CDCFE"/>
                          </a:solidFill>
                          <a:latin typeface="Courier New"/>
                          <a:ea typeface="Courier New"/>
                          <a:cs typeface="Courier New"/>
                          <a:sym typeface="Courier New"/>
                        </a:rPr>
                        <a:t>a</a:t>
                      </a:r>
                      <a:r>
                        <a:rPr lang="en-GB" sz="1350">
                          <a:solidFill>
                            <a:srgbClr val="D4D4D4"/>
                          </a:solidFill>
                          <a:latin typeface="Courier New"/>
                          <a:ea typeface="Courier New"/>
                          <a:cs typeface="Courier New"/>
                          <a:sym typeface="Courier New"/>
                        </a:rPr>
                        <a:t>, </a:t>
                      </a:r>
                      <a:r>
                        <a:rPr lang="en-GB" sz="1350">
                          <a:solidFill>
                            <a:srgbClr val="9CDCFE"/>
                          </a:solidFill>
                          <a:latin typeface="Courier New"/>
                          <a:ea typeface="Courier New"/>
                          <a:cs typeface="Courier New"/>
                          <a:sym typeface="Courier New"/>
                        </a:rPr>
                        <a:t>b</a:t>
                      </a:r>
                      <a:r>
                        <a:rPr lang="en-GB" sz="1350">
                          <a:solidFill>
                            <a:srgbClr val="D4D4D4"/>
                          </a:solidFill>
                          <a:latin typeface="Courier New"/>
                          <a:ea typeface="Courier New"/>
                          <a:cs typeface="Courier New"/>
                          <a:sym typeface="Courier New"/>
                        </a:rPr>
                        <a:t>) </a:t>
                      </a:r>
                      <a:r>
                        <a:rPr lang="en-GB" sz="1350">
                          <a:solidFill>
                            <a:srgbClr val="569CD6"/>
                          </a:solidFill>
                          <a:latin typeface="Courier New"/>
                          <a:ea typeface="Courier New"/>
                          <a:cs typeface="Courier New"/>
                          <a:sym typeface="Courier New"/>
                        </a:rPr>
                        <a:t>=&gt;</a:t>
                      </a:r>
                      <a:r>
                        <a:rPr lang="en-GB" sz="1350">
                          <a:solidFill>
                            <a:srgbClr val="D4D4D4"/>
                          </a:solidFill>
                          <a:latin typeface="Courier New"/>
                          <a:ea typeface="Courier New"/>
                          <a:cs typeface="Courier New"/>
                          <a:sym typeface="Courier New"/>
                        </a:rPr>
                        <a:t> </a:t>
                      </a:r>
                      <a:r>
                        <a:rPr lang="en-GB" sz="1350">
                          <a:solidFill>
                            <a:srgbClr val="9CDCFE"/>
                          </a:solidFill>
                          <a:latin typeface="Courier New"/>
                          <a:ea typeface="Courier New"/>
                          <a:cs typeface="Courier New"/>
                          <a:sym typeface="Courier New"/>
                        </a:rPr>
                        <a:t>a</a:t>
                      </a:r>
                      <a:r>
                        <a:rPr lang="en-GB" sz="1350">
                          <a:solidFill>
                            <a:srgbClr val="D4D4D4"/>
                          </a:solidFill>
                          <a:latin typeface="Courier New"/>
                          <a:ea typeface="Courier New"/>
                          <a:cs typeface="Courier New"/>
                          <a:sym typeface="Courier New"/>
                        </a:rPr>
                        <a:t> - </a:t>
                      </a:r>
                      <a:r>
                        <a:rPr lang="en-GB" sz="1350">
                          <a:solidFill>
                            <a:srgbClr val="9CDCFE"/>
                          </a:solidFill>
                          <a:latin typeface="Courier New"/>
                          <a:ea typeface="Courier New"/>
                          <a:cs typeface="Courier New"/>
                          <a:sym typeface="Courier New"/>
                        </a:rPr>
                        <a:t>b</a:t>
                      </a:r>
                      <a:r>
                        <a:rPr lang="en-GB" sz="1350">
                          <a:solidFill>
                            <a:srgbClr val="D4D4D4"/>
                          </a:solidFill>
                          <a:latin typeface="Courier New"/>
                          <a:ea typeface="Courier New"/>
                          <a:cs typeface="Courier New"/>
                          <a:sym typeface="Courier New"/>
                        </a:rPr>
                        <a:t>);  </a:t>
                      </a:r>
                      <a:r>
                        <a:rPr lang="en-GB" sz="1350">
                          <a:solidFill>
                            <a:srgbClr val="6A9955"/>
                          </a:solidFill>
                          <a:latin typeface="Courier New"/>
                          <a:ea typeface="Courier New"/>
                          <a:cs typeface="Courier New"/>
                          <a:sym typeface="Courier New"/>
                        </a:rPr>
                        <a:t>// [ 1, 5, 40, 200 ]</a:t>
                      </a:r>
                      <a:endParaRPr sz="13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350">
                          <a:solidFill>
                            <a:srgbClr val="4FC1FF"/>
                          </a:solidFill>
                          <a:latin typeface="Courier New"/>
                          <a:ea typeface="Courier New"/>
                          <a:cs typeface="Courier New"/>
                          <a:sym typeface="Courier New"/>
                        </a:rPr>
                        <a:t>numeros</a:t>
                      </a:r>
                      <a:r>
                        <a:rPr lang="en-GB" sz="1350">
                          <a:solidFill>
                            <a:srgbClr val="D4D4D4"/>
                          </a:solidFill>
                          <a:latin typeface="Courier New"/>
                          <a:ea typeface="Courier New"/>
                          <a:cs typeface="Courier New"/>
                          <a:sym typeface="Courier New"/>
                        </a:rPr>
                        <a:t>.</a:t>
                      </a:r>
                      <a:r>
                        <a:rPr lang="en-GB" sz="1350">
                          <a:solidFill>
                            <a:srgbClr val="DCDCAA"/>
                          </a:solidFill>
                          <a:latin typeface="Courier New"/>
                          <a:ea typeface="Courier New"/>
                          <a:cs typeface="Courier New"/>
                          <a:sym typeface="Courier New"/>
                        </a:rPr>
                        <a:t>sort</a:t>
                      </a:r>
                      <a:r>
                        <a:rPr lang="en-GB" sz="1350">
                          <a:solidFill>
                            <a:srgbClr val="D4D4D4"/>
                          </a:solidFill>
                          <a:latin typeface="Courier New"/>
                          <a:ea typeface="Courier New"/>
                          <a:cs typeface="Courier New"/>
                          <a:sym typeface="Courier New"/>
                        </a:rPr>
                        <a:t>((</a:t>
                      </a:r>
                      <a:r>
                        <a:rPr lang="en-GB" sz="1350">
                          <a:solidFill>
                            <a:srgbClr val="9CDCFE"/>
                          </a:solidFill>
                          <a:latin typeface="Courier New"/>
                          <a:ea typeface="Courier New"/>
                          <a:cs typeface="Courier New"/>
                          <a:sym typeface="Courier New"/>
                        </a:rPr>
                        <a:t>a</a:t>
                      </a:r>
                      <a:r>
                        <a:rPr lang="en-GB" sz="1350">
                          <a:solidFill>
                            <a:srgbClr val="D4D4D4"/>
                          </a:solidFill>
                          <a:latin typeface="Courier New"/>
                          <a:ea typeface="Courier New"/>
                          <a:cs typeface="Courier New"/>
                          <a:sym typeface="Courier New"/>
                        </a:rPr>
                        <a:t>, </a:t>
                      </a:r>
                      <a:r>
                        <a:rPr lang="en-GB" sz="1350">
                          <a:solidFill>
                            <a:srgbClr val="9CDCFE"/>
                          </a:solidFill>
                          <a:latin typeface="Courier New"/>
                          <a:ea typeface="Courier New"/>
                          <a:cs typeface="Courier New"/>
                          <a:sym typeface="Courier New"/>
                        </a:rPr>
                        <a:t>b</a:t>
                      </a:r>
                      <a:r>
                        <a:rPr lang="en-GB" sz="1350">
                          <a:solidFill>
                            <a:srgbClr val="D4D4D4"/>
                          </a:solidFill>
                          <a:latin typeface="Courier New"/>
                          <a:ea typeface="Courier New"/>
                          <a:cs typeface="Courier New"/>
                          <a:sym typeface="Courier New"/>
                        </a:rPr>
                        <a:t>) </a:t>
                      </a:r>
                      <a:r>
                        <a:rPr lang="en-GB" sz="1350">
                          <a:solidFill>
                            <a:srgbClr val="569CD6"/>
                          </a:solidFill>
                          <a:latin typeface="Courier New"/>
                          <a:ea typeface="Courier New"/>
                          <a:cs typeface="Courier New"/>
                          <a:sym typeface="Courier New"/>
                        </a:rPr>
                        <a:t>=&gt;</a:t>
                      </a:r>
                      <a:r>
                        <a:rPr lang="en-GB" sz="1350">
                          <a:solidFill>
                            <a:srgbClr val="D4D4D4"/>
                          </a:solidFill>
                          <a:latin typeface="Courier New"/>
                          <a:ea typeface="Courier New"/>
                          <a:cs typeface="Courier New"/>
                          <a:sym typeface="Courier New"/>
                        </a:rPr>
                        <a:t> </a:t>
                      </a:r>
                      <a:r>
                        <a:rPr lang="en-GB" sz="1350">
                          <a:solidFill>
                            <a:srgbClr val="9CDCFE"/>
                          </a:solidFill>
                          <a:latin typeface="Courier New"/>
                          <a:ea typeface="Courier New"/>
                          <a:cs typeface="Courier New"/>
                          <a:sym typeface="Courier New"/>
                        </a:rPr>
                        <a:t>b</a:t>
                      </a:r>
                      <a:r>
                        <a:rPr lang="en-GB" sz="1350">
                          <a:solidFill>
                            <a:srgbClr val="D4D4D4"/>
                          </a:solidFill>
                          <a:latin typeface="Courier New"/>
                          <a:ea typeface="Courier New"/>
                          <a:cs typeface="Courier New"/>
                          <a:sym typeface="Courier New"/>
                        </a:rPr>
                        <a:t> - </a:t>
                      </a:r>
                      <a:r>
                        <a:rPr lang="en-GB" sz="1350">
                          <a:solidFill>
                            <a:srgbClr val="9CDCFE"/>
                          </a:solidFill>
                          <a:latin typeface="Courier New"/>
                          <a:ea typeface="Courier New"/>
                          <a:cs typeface="Courier New"/>
                          <a:sym typeface="Courier New"/>
                        </a:rPr>
                        <a:t>a</a:t>
                      </a:r>
                      <a:r>
                        <a:rPr lang="en-GB" sz="1350">
                          <a:solidFill>
                            <a:srgbClr val="D4D4D4"/>
                          </a:solidFill>
                          <a:latin typeface="Courier New"/>
                          <a:ea typeface="Courier New"/>
                          <a:cs typeface="Courier New"/>
                          <a:sym typeface="Courier New"/>
                        </a:rPr>
                        <a:t>);  </a:t>
                      </a:r>
                      <a:r>
                        <a:rPr lang="en-GB" sz="1350">
                          <a:solidFill>
                            <a:srgbClr val="6A9955"/>
                          </a:solidFill>
                          <a:latin typeface="Courier New"/>
                          <a:ea typeface="Courier New"/>
                          <a:cs typeface="Courier New"/>
                          <a:sym typeface="Courier New"/>
                        </a:rPr>
                        <a:t>// [ 200, 40, 5, 1 ]</a:t>
                      </a:r>
                      <a:endParaRPr sz="1550">
                        <a:solidFill>
                          <a:srgbClr val="569CD6"/>
                        </a:solidFill>
                        <a:latin typeface="Courier New"/>
                        <a:ea typeface="Courier New"/>
                        <a:cs typeface="Courier New"/>
                        <a:sym typeface="Courier New"/>
                      </a:endParaRPr>
                    </a:p>
                  </a:txBody>
                  <a:tcPr marL="91425" marR="91425" marT="91425" marB="91425">
                    <a:solidFill>
                      <a:srgbClr val="121212"/>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7"/>
        <p:cNvGrpSpPr/>
        <p:nvPr/>
      </p:nvGrpSpPr>
      <p:grpSpPr>
        <a:xfrm>
          <a:off x="0" y="0"/>
          <a:ext cx="0" cy="0"/>
          <a:chOff x="0" y="0"/>
          <a:chExt cx="0" cy="0"/>
        </a:xfrm>
      </p:grpSpPr>
      <p:sp>
        <p:nvSpPr>
          <p:cNvPr id="378" name="Google Shape;378;p81"/>
          <p:cNvSpPr txBox="1"/>
          <p:nvPr/>
        </p:nvSpPr>
        <p:spPr>
          <a:xfrm>
            <a:off x="394100" y="1835200"/>
            <a:ext cx="2447100" cy="24837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79" name="Google Shape;379;p81"/>
          <p:cNvPicPr preferRelativeResize="0"/>
          <p:nvPr/>
        </p:nvPicPr>
        <p:blipFill>
          <a:blip r:embed="rId4">
            <a:alphaModFix/>
          </a:blip>
          <a:stretch>
            <a:fillRect/>
          </a:stretch>
        </p:blipFill>
        <p:spPr>
          <a:xfrm>
            <a:off x="7626925" y="4780950"/>
            <a:ext cx="1186526" cy="330675"/>
          </a:xfrm>
          <a:prstGeom prst="rect">
            <a:avLst/>
          </a:prstGeom>
          <a:noFill/>
          <a:ln>
            <a:noFill/>
          </a:ln>
        </p:spPr>
      </p:pic>
      <p:sp>
        <p:nvSpPr>
          <p:cNvPr id="380" name="Google Shape;380;p81"/>
          <p:cNvSpPr/>
          <p:nvPr/>
        </p:nvSpPr>
        <p:spPr>
          <a:xfrm>
            <a:off x="5735304" y="1103150"/>
            <a:ext cx="3305700" cy="669000"/>
          </a:xfrm>
          <a:prstGeom prst="chevron">
            <a:avLst>
              <a:gd name="adj"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rgbClr val="FFFFFF"/>
                </a:solidFill>
                <a:latin typeface="Anton"/>
                <a:ea typeface="Anton"/>
                <a:cs typeface="Anton"/>
                <a:sym typeface="Anton"/>
              </a:rPr>
              <a:t>BLOQUE 6</a:t>
            </a:r>
            <a:endParaRPr sz="1800">
              <a:solidFill>
                <a:srgbClr val="FFFFFF"/>
              </a:solidFill>
              <a:latin typeface="Anton"/>
              <a:ea typeface="Anton"/>
              <a:cs typeface="Anton"/>
              <a:sym typeface="Anton"/>
            </a:endParaRPr>
          </a:p>
        </p:txBody>
      </p:sp>
      <p:sp>
        <p:nvSpPr>
          <p:cNvPr id="381" name="Google Shape;381;p81"/>
          <p:cNvSpPr/>
          <p:nvPr/>
        </p:nvSpPr>
        <p:spPr>
          <a:xfrm>
            <a:off x="102988" y="1103364"/>
            <a:ext cx="3546900" cy="669000"/>
          </a:xfrm>
          <a:prstGeom prst="homePlat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rgbClr val="FFFFFF"/>
              </a:solidFill>
              <a:latin typeface="Anton"/>
              <a:ea typeface="Anton"/>
              <a:cs typeface="Anton"/>
              <a:sym typeface="Anton"/>
            </a:endParaRPr>
          </a:p>
          <a:p>
            <a:pPr marL="0" lvl="0" indent="0" algn="ctr" rtl="0">
              <a:spcBef>
                <a:spcPts val="0"/>
              </a:spcBef>
              <a:spcAft>
                <a:spcPts val="0"/>
              </a:spcAft>
              <a:buNone/>
            </a:pPr>
            <a:r>
              <a:rPr lang="en-GB" sz="1800">
                <a:solidFill>
                  <a:srgbClr val="FFFFFF"/>
                </a:solidFill>
                <a:latin typeface="Anton"/>
                <a:ea typeface="Anton"/>
                <a:cs typeface="Anton"/>
                <a:sym typeface="Anton"/>
              </a:rPr>
              <a:t>BLOQUE 4</a:t>
            </a:r>
            <a:endParaRPr sz="1800">
              <a:solidFill>
                <a:srgbClr val="FFFFFF"/>
              </a:solidFill>
              <a:latin typeface="Anton"/>
              <a:ea typeface="Anton"/>
              <a:cs typeface="Anton"/>
              <a:sym typeface="Anton"/>
            </a:endParaRPr>
          </a:p>
          <a:p>
            <a:pPr marL="0" lvl="0" indent="0" algn="ctr" rtl="0">
              <a:spcBef>
                <a:spcPts val="0"/>
              </a:spcBef>
              <a:spcAft>
                <a:spcPts val="0"/>
              </a:spcAft>
              <a:buNone/>
            </a:pPr>
            <a:endParaRPr sz="1800">
              <a:solidFill>
                <a:srgbClr val="FFFFFF"/>
              </a:solidFill>
              <a:latin typeface="Anton"/>
              <a:ea typeface="Anton"/>
              <a:cs typeface="Anton"/>
              <a:sym typeface="Anton"/>
            </a:endParaRPr>
          </a:p>
        </p:txBody>
      </p:sp>
      <p:sp>
        <p:nvSpPr>
          <p:cNvPr id="382" name="Google Shape;382;p81"/>
          <p:cNvSpPr txBox="1"/>
          <p:nvPr/>
        </p:nvSpPr>
        <p:spPr>
          <a:xfrm>
            <a:off x="960025" y="2092250"/>
            <a:ext cx="941700" cy="45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600">
                <a:latin typeface="Anton"/>
                <a:ea typeface="Anton"/>
                <a:cs typeface="Anton"/>
                <a:sym typeface="Anton"/>
              </a:rPr>
              <a:t>SET UP</a:t>
            </a:r>
            <a:endParaRPr sz="1600">
              <a:latin typeface="Anton"/>
              <a:ea typeface="Anton"/>
              <a:cs typeface="Anton"/>
              <a:sym typeface="Anton"/>
            </a:endParaRPr>
          </a:p>
        </p:txBody>
      </p:sp>
      <p:sp>
        <p:nvSpPr>
          <p:cNvPr id="383" name="Google Shape;383;p81"/>
          <p:cNvSpPr/>
          <p:nvPr/>
        </p:nvSpPr>
        <p:spPr>
          <a:xfrm>
            <a:off x="3047192" y="1103150"/>
            <a:ext cx="3305700" cy="669000"/>
          </a:xfrm>
          <a:prstGeom prst="chevron">
            <a:avLst>
              <a:gd name="adj"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rgbClr val="FFFFFF"/>
                </a:solidFill>
                <a:latin typeface="Anton"/>
                <a:ea typeface="Anton"/>
                <a:cs typeface="Anton"/>
                <a:sym typeface="Anton"/>
              </a:rPr>
              <a:t>BLOQUE 5</a:t>
            </a:r>
            <a:endParaRPr sz="1800">
              <a:solidFill>
                <a:srgbClr val="FFFFFF"/>
              </a:solidFill>
              <a:latin typeface="Anton"/>
              <a:ea typeface="Anton"/>
              <a:cs typeface="Anton"/>
              <a:sym typeface="Anton"/>
            </a:endParaRPr>
          </a:p>
        </p:txBody>
      </p:sp>
      <p:sp>
        <p:nvSpPr>
          <p:cNvPr id="384" name="Google Shape;384;p81"/>
          <p:cNvSpPr txBox="1"/>
          <p:nvPr/>
        </p:nvSpPr>
        <p:spPr>
          <a:xfrm>
            <a:off x="529250" y="2039450"/>
            <a:ext cx="2311800" cy="8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CLASE 1 - </a:t>
            </a:r>
            <a:endParaRPr/>
          </a:p>
          <a:p>
            <a:pPr marL="0" lvl="0" indent="0" algn="l" rtl="0">
              <a:spcBef>
                <a:spcPts val="0"/>
              </a:spcBef>
              <a:spcAft>
                <a:spcPts val="0"/>
              </a:spcAft>
              <a:buNone/>
            </a:pPr>
            <a:endParaRPr/>
          </a:p>
        </p:txBody>
      </p:sp>
      <p:sp>
        <p:nvSpPr>
          <p:cNvPr id="385" name="Google Shape;385;p81"/>
          <p:cNvSpPr txBox="1"/>
          <p:nvPr/>
        </p:nvSpPr>
        <p:spPr>
          <a:xfrm>
            <a:off x="352825" y="2000775"/>
            <a:ext cx="2311800" cy="2404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81"/>
          <p:cNvSpPr txBox="1"/>
          <p:nvPr/>
        </p:nvSpPr>
        <p:spPr>
          <a:xfrm>
            <a:off x="957650" y="2034700"/>
            <a:ext cx="12582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
        <p:nvSpPr>
          <p:cNvPr id="387" name="Google Shape;387;p81"/>
          <p:cNvSpPr txBox="1"/>
          <p:nvPr/>
        </p:nvSpPr>
        <p:spPr>
          <a:xfrm>
            <a:off x="352975" y="2034600"/>
            <a:ext cx="2311800" cy="2404500"/>
          </a:xfrm>
          <a:prstGeom prst="rect">
            <a:avLst/>
          </a:prstGeom>
          <a:solidFill>
            <a:schemeClr val="dk1"/>
          </a:solidFill>
          <a:ln w="38100" cap="flat" cmpd="sng">
            <a:solidFill>
              <a:srgbClr val="3CEFA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500" b="1">
              <a:solidFill>
                <a:schemeClr val="lt1"/>
              </a:solidFill>
              <a:latin typeface="Anton"/>
              <a:ea typeface="Anton"/>
              <a:cs typeface="Anton"/>
              <a:sym typeface="Anton"/>
            </a:endParaRPr>
          </a:p>
          <a:p>
            <a:pPr marL="0" lvl="0" indent="0" algn="l" rtl="0">
              <a:spcBef>
                <a:spcPts val="0"/>
              </a:spcBef>
              <a:spcAft>
                <a:spcPts val="0"/>
              </a:spcAft>
              <a:buNone/>
            </a:pPr>
            <a:endParaRPr sz="1500">
              <a:solidFill>
                <a:schemeClr val="lt1"/>
              </a:solidFill>
              <a:latin typeface="Anton"/>
              <a:ea typeface="Anton"/>
              <a:cs typeface="Anton"/>
              <a:sym typeface="Anton"/>
            </a:endParaRPr>
          </a:p>
          <a:p>
            <a:pPr marL="457200" lvl="0" indent="-317500" algn="l" rtl="0">
              <a:lnSpc>
                <a:spcPct val="150000"/>
              </a:lnSpc>
              <a:spcBef>
                <a:spcPts val="0"/>
              </a:spcBef>
              <a:spcAft>
                <a:spcPts val="0"/>
              </a:spcAft>
              <a:buClr>
                <a:schemeClr val="lt1"/>
              </a:buClr>
              <a:buSzPts val="1400"/>
              <a:buFont typeface="Anton"/>
              <a:buChar char="●"/>
            </a:pPr>
            <a:r>
              <a:rPr lang="en-GB">
                <a:solidFill>
                  <a:schemeClr val="lt1"/>
                </a:solidFill>
                <a:latin typeface="Anton"/>
                <a:ea typeface="Anton"/>
                <a:cs typeface="Anton"/>
                <a:sym typeface="Anton"/>
              </a:rPr>
              <a:t>ARRAYS</a:t>
            </a:r>
            <a:endParaRPr>
              <a:solidFill>
                <a:schemeClr val="lt1"/>
              </a:solidFill>
              <a:latin typeface="Anton"/>
              <a:ea typeface="Anton"/>
              <a:cs typeface="Anton"/>
              <a:sym typeface="Anton"/>
            </a:endParaRPr>
          </a:p>
          <a:p>
            <a:pPr marL="0" lvl="0" indent="0" algn="l" rtl="0">
              <a:spcBef>
                <a:spcPts val="0"/>
              </a:spcBef>
              <a:spcAft>
                <a:spcPts val="0"/>
              </a:spcAft>
              <a:buClr>
                <a:schemeClr val="dk1"/>
              </a:buClr>
              <a:buSzPts val="1100"/>
              <a:buFont typeface="Arial"/>
              <a:buNone/>
            </a:pPr>
            <a:endParaRPr>
              <a:solidFill>
                <a:schemeClr val="lt1"/>
              </a:solidFill>
              <a:latin typeface="Anton"/>
              <a:ea typeface="Anton"/>
              <a:cs typeface="Anton"/>
              <a:sym typeface="Anton"/>
            </a:endParaRPr>
          </a:p>
          <a:p>
            <a:pPr marL="457200" lvl="0" indent="-317500" algn="l" rtl="0">
              <a:spcBef>
                <a:spcPts val="0"/>
              </a:spcBef>
              <a:spcAft>
                <a:spcPts val="0"/>
              </a:spcAft>
              <a:buClr>
                <a:schemeClr val="lt1"/>
              </a:buClr>
              <a:buSzPts val="1400"/>
              <a:buFont typeface="Anton"/>
              <a:buChar char="●"/>
            </a:pPr>
            <a:r>
              <a:rPr lang="en-GB">
                <a:solidFill>
                  <a:schemeClr val="lt1"/>
                </a:solidFill>
                <a:latin typeface="Anton"/>
                <a:ea typeface="Anton"/>
                <a:cs typeface="Anton"/>
                <a:sym typeface="Anton"/>
              </a:rPr>
              <a:t>FUNCIONES DE ALTO ORDEN</a:t>
            </a:r>
            <a:endParaRPr>
              <a:solidFill>
                <a:schemeClr val="lt1"/>
              </a:solidFill>
              <a:latin typeface="Anton"/>
              <a:ea typeface="Anton"/>
              <a:cs typeface="Anton"/>
              <a:sym typeface="Anton"/>
            </a:endParaRPr>
          </a:p>
          <a:p>
            <a:pPr marL="0" lvl="0" indent="0" algn="l" rtl="0">
              <a:spcBef>
                <a:spcPts val="0"/>
              </a:spcBef>
              <a:spcAft>
                <a:spcPts val="0"/>
              </a:spcAft>
              <a:buClr>
                <a:schemeClr val="dk1"/>
              </a:buClr>
              <a:buSzPts val="1100"/>
              <a:buFont typeface="Arial"/>
              <a:buNone/>
            </a:pPr>
            <a:endParaRPr sz="1500">
              <a:solidFill>
                <a:schemeClr val="lt1"/>
              </a:solidFill>
              <a:latin typeface="Anton"/>
              <a:ea typeface="Anton"/>
              <a:cs typeface="Anton"/>
              <a:sym typeface="Anton"/>
            </a:endParaRPr>
          </a:p>
          <a:p>
            <a:pPr marL="0" lvl="0" indent="0" algn="l" rtl="0">
              <a:lnSpc>
                <a:spcPct val="150000"/>
              </a:lnSpc>
              <a:spcBef>
                <a:spcPts val="0"/>
              </a:spcBef>
              <a:spcAft>
                <a:spcPts val="0"/>
              </a:spcAft>
              <a:buClr>
                <a:schemeClr val="dk1"/>
              </a:buClr>
              <a:buSzPts val="1100"/>
              <a:buFont typeface="Arial"/>
              <a:buNone/>
            </a:pPr>
            <a:r>
              <a:rPr lang="en-GB" sz="1500">
                <a:solidFill>
                  <a:schemeClr val="lt1"/>
                </a:solidFill>
                <a:latin typeface="Anton"/>
                <a:ea typeface="Anton"/>
                <a:cs typeface="Anton"/>
                <a:sym typeface="Anton"/>
              </a:rPr>
              <a:t>DESAFÍO COMPLEMENTARIO</a:t>
            </a:r>
            <a:endParaRPr sz="1500">
              <a:solidFill>
                <a:schemeClr val="lt1"/>
              </a:solidFill>
              <a:latin typeface="Anton"/>
              <a:ea typeface="Anton"/>
              <a:cs typeface="Anton"/>
              <a:sym typeface="Anton"/>
            </a:endParaRPr>
          </a:p>
          <a:p>
            <a:pPr marL="0" lvl="0" indent="0" algn="l" rtl="0">
              <a:lnSpc>
                <a:spcPct val="150000"/>
              </a:lnSpc>
              <a:spcBef>
                <a:spcPts val="0"/>
              </a:spcBef>
              <a:spcAft>
                <a:spcPts val="0"/>
              </a:spcAft>
              <a:buClr>
                <a:schemeClr val="dk1"/>
              </a:buClr>
              <a:buSzPts val="1100"/>
              <a:buFont typeface="Arial"/>
              <a:buNone/>
            </a:pPr>
            <a:r>
              <a:rPr lang="en-GB" sz="1500">
                <a:solidFill>
                  <a:schemeClr val="lt1"/>
                </a:solidFill>
                <a:latin typeface="Anton"/>
                <a:ea typeface="Anton"/>
                <a:cs typeface="Anton"/>
                <a:sym typeface="Anton"/>
              </a:rPr>
              <a:t>1RA PRE-ENTREGA</a:t>
            </a:r>
            <a:endParaRPr sz="1500">
              <a:solidFill>
                <a:schemeClr val="lt1"/>
              </a:solidFill>
              <a:latin typeface="Anton"/>
              <a:ea typeface="Anton"/>
              <a:cs typeface="Anton"/>
              <a:sym typeface="Anton"/>
            </a:endParaRPr>
          </a:p>
          <a:p>
            <a:pPr marL="0" lvl="0" indent="0" algn="l" rtl="0">
              <a:lnSpc>
                <a:spcPct val="150000"/>
              </a:lnSpc>
              <a:spcBef>
                <a:spcPts val="0"/>
              </a:spcBef>
              <a:spcAft>
                <a:spcPts val="0"/>
              </a:spcAft>
              <a:buClr>
                <a:schemeClr val="dk1"/>
              </a:buClr>
              <a:buSzPts val="1100"/>
              <a:buFont typeface="Arial"/>
              <a:buNone/>
            </a:pPr>
            <a:endParaRPr sz="1500">
              <a:solidFill>
                <a:schemeClr val="lt1"/>
              </a:solidFill>
              <a:latin typeface="Anton"/>
              <a:ea typeface="Anton"/>
              <a:cs typeface="Anton"/>
              <a:sym typeface="Anton"/>
            </a:endParaRPr>
          </a:p>
        </p:txBody>
      </p:sp>
      <p:sp>
        <p:nvSpPr>
          <p:cNvPr id="388" name="Google Shape;388;p81"/>
          <p:cNvSpPr txBox="1"/>
          <p:nvPr/>
        </p:nvSpPr>
        <p:spPr>
          <a:xfrm>
            <a:off x="1278913" y="51475"/>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i="1">
                <a:solidFill>
                  <a:srgbClr val="121212"/>
                </a:solidFill>
                <a:latin typeface="Anton"/>
                <a:ea typeface="Anton"/>
                <a:cs typeface="Anton"/>
                <a:sym typeface="Anton"/>
              </a:rPr>
              <a:t>MÓDULOS DE TRABAJO</a:t>
            </a:r>
            <a:endParaRPr sz="3600" i="1">
              <a:solidFill>
                <a:srgbClr val="121212"/>
              </a:solidFill>
              <a:latin typeface="Anton"/>
              <a:ea typeface="Anton"/>
              <a:cs typeface="Anton"/>
              <a:sym typeface="Anton"/>
            </a:endParaRPr>
          </a:p>
        </p:txBody>
      </p:sp>
      <p:sp>
        <p:nvSpPr>
          <p:cNvPr id="389" name="Google Shape;389;p81"/>
          <p:cNvSpPr txBox="1"/>
          <p:nvPr/>
        </p:nvSpPr>
        <p:spPr>
          <a:xfrm>
            <a:off x="3497138" y="1934900"/>
            <a:ext cx="2447100" cy="24837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p81"/>
          <p:cNvSpPr txBox="1"/>
          <p:nvPr/>
        </p:nvSpPr>
        <p:spPr>
          <a:xfrm>
            <a:off x="4063063" y="2191950"/>
            <a:ext cx="941700" cy="45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600">
                <a:latin typeface="Anton"/>
                <a:ea typeface="Anton"/>
                <a:cs typeface="Anton"/>
                <a:sym typeface="Anton"/>
              </a:rPr>
              <a:t>SET UP</a:t>
            </a:r>
            <a:endParaRPr sz="1600">
              <a:latin typeface="Anton"/>
              <a:ea typeface="Anton"/>
              <a:cs typeface="Anton"/>
              <a:sym typeface="Anton"/>
            </a:endParaRPr>
          </a:p>
        </p:txBody>
      </p:sp>
      <p:sp>
        <p:nvSpPr>
          <p:cNvPr id="391" name="Google Shape;391;p81"/>
          <p:cNvSpPr txBox="1"/>
          <p:nvPr/>
        </p:nvSpPr>
        <p:spPr>
          <a:xfrm>
            <a:off x="3632288" y="2139150"/>
            <a:ext cx="2311800" cy="8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CLASE 1 - </a:t>
            </a:r>
            <a:endParaRPr/>
          </a:p>
          <a:p>
            <a:pPr marL="0" lvl="0" indent="0" algn="l" rtl="0">
              <a:spcBef>
                <a:spcPts val="0"/>
              </a:spcBef>
              <a:spcAft>
                <a:spcPts val="0"/>
              </a:spcAft>
              <a:buNone/>
            </a:pPr>
            <a:endParaRPr/>
          </a:p>
        </p:txBody>
      </p:sp>
      <p:sp>
        <p:nvSpPr>
          <p:cNvPr id="392" name="Google Shape;392;p81"/>
          <p:cNvSpPr txBox="1"/>
          <p:nvPr/>
        </p:nvSpPr>
        <p:spPr>
          <a:xfrm>
            <a:off x="3455863" y="2100475"/>
            <a:ext cx="2311800" cy="2404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81"/>
          <p:cNvSpPr txBox="1"/>
          <p:nvPr/>
        </p:nvSpPr>
        <p:spPr>
          <a:xfrm>
            <a:off x="4060688" y="2134400"/>
            <a:ext cx="12582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
        <p:nvSpPr>
          <p:cNvPr id="394" name="Google Shape;394;p81"/>
          <p:cNvSpPr txBox="1"/>
          <p:nvPr/>
        </p:nvSpPr>
        <p:spPr>
          <a:xfrm>
            <a:off x="3456013" y="2134300"/>
            <a:ext cx="2311800" cy="2404500"/>
          </a:xfrm>
          <a:prstGeom prst="rect">
            <a:avLst/>
          </a:prstGeom>
          <a:solidFill>
            <a:srgbClr val="000000">
              <a:alpha val="0"/>
            </a:srgbClr>
          </a:solidFill>
          <a:ln w="38100" cap="flat" cmpd="sng">
            <a:solidFill>
              <a:srgbClr val="3CEFA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500" b="1">
              <a:solidFill>
                <a:schemeClr val="dk1"/>
              </a:solidFill>
              <a:latin typeface="Anton"/>
              <a:ea typeface="Anton"/>
              <a:cs typeface="Anton"/>
              <a:sym typeface="Anton"/>
            </a:endParaRPr>
          </a:p>
          <a:p>
            <a:pPr marL="457200" lvl="0" indent="0" algn="l" rtl="0">
              <a:lnSpc>
                <a:spcPct val="150000"/>
              </a:lnSpc>
              <a:spcBef>
                <a:spcPts val="0"/>
              </a:spcBef>
              <a:spcAft>
                <a:spcPts val="0"/>
              </a:spcAft>
              <a:buNone/>
            </a:pPr>
            <a:endParaRPr sz="1500">
              <a:solidFill>
                <a:schemeClr val="dk1"/>
              </a:solidFill>
              <a:latin typeface="Anton"/>
              <a:ea typeface="Anton"/>
              <a:cs typeface="Anton"/>
              <a:sym typeface="Anton"/>
            </a:endParaRPr>
          </a:p>
          <a:p>
            <a:pPr marL="457200" lvl="0" indent="-317500" algn="l" rtl="0">
              <a:lnSpc>
                <a:spcPct val="150000"/>
              </a:lnSpc>
              <a:spcBef>
                <a:spcPts val="0"/>
              </a:spcBef>
              <a:spcAft>
                <a:spcPts val="0"/>
              </a:spcAft>
              <a:buClr>
                <a:schemeClr val="dk1"/>
              </a:buClr>
              <a:buSzPts val="1400"/>
              <a:buFont typeface="Anton"/>
              <a:buChar char="●"/>
            </a:pPr>
            <a:r>
              <a:rPr lang="en-GB" sz="1500">
                <a:solidFill>
                  <a:schemeClr val="dk1"/>
                </a:solidFill>
                <a:latin typeface="Anton"/>
                <a:ea typeface="Anton"/>
                <a:cs typeface="Anton"/>
                <a:sym typeface="Anton"/>
              </a:rPr>
              <a:t>DOM</a:t>
            </a:r>
            <a:endParaRPr>
              <a:solidFill>
                <a:schemeClr val="dk1"/>
              </a:solidFill>
              <a:latin typeface="Anton"/>
              <a:ea typeface="Anton"/>
              <a:cs typeface="Anton"/>
              <a:sym typeface="Anton"/>
            </a:endParaRPr>
          </a:p>
          <a:p>
            <a:pPr marL="0" lvl="0" indent="0" algn="l" rtl="0">
              <a:spcBef>
                <a:spcPts val="0"/>
              </a:spcBef>
              <a:spcAft>
                <a:spcPts val="0"/>
              </a:spcAft>
              <a:buClr>
                <a:schemeClr val="dk1"/>
              </a:buClr>
              <a:buSzPts val="1100"/>
              <a:buFont typeface="Arial"/>
              <a:buNone/>
            </a:pPr>
            <a:endParaRPr>
              <a:solidFill>
                <a:schemeClr val="dk1"/>
              </a:solidFill>
              <a:latin typeface="Anton"/>
              <a:ea typeface="Anton"/>
              <a:cs typeface="Anton"/>
              <a:sym typeface="Anton"/>
            </a:endParaRPr>
          </a:p>
          <a:p>
            <a:pPr marL="457200" lvl="0" indent="-317500" algn="l" rtl="0">
              <a:spcBef>
                <a:spcPts val="0"/>
              </a:spcBef>
              <a:spcAft>
                <a:spcPts val="0"/>
              </a:spcAft>
              <a:buClr>
                <a:schemeClr val="dk1"/>
              </a:buClr>
              <a:buSzPts val="1400"/>
              <a:buFont typeface="Anton"/>
              <a:buChar char="●"/>
            </a:pPr>
            <a:r>
              <a:rPr lang="en-GB">
                <a:solidFill>
                  <a:schemeClr val="dk1"/>
                </a:solidFill>
                <a:latin typeface="Anton"/>
                <a:ea typeface="Anton"/>
                <a:cs typeface="Anton"/>
                <a:sym typeface="Anton"/>
              </a:rPr>
              <a:t>EVENTOS</a:t>
            </a:r>
            <a:endParaRPr>
              <a:solidFill>
                <a:schemeClr val="dk1"/>
              </a:solidFill>
              <a:latin typeface="Anton"/>
              <a:ea typeface="Anton"/>
              <a:cs typeface="Anton"/>
              <a:sym typeface="Anton"/>
            </a:endParaRPr>
          </a:p>
          <a:p>
            <a:pPr marL="0" lvl="0" indent="0" algn="l" rtl="0">
              <a:spcBef>
                <a:spcPts val="0"/>
              </a:spcBef>
              <a:spcAft>
                <a:spcPts val="0"/>
              </a:spcAft>
              <a:buNone/>
            </a:pPr>
            <a:endParaRPr>
              <a:solidFill>
                <a:schemeClr val="dk1"/>
              </a:solidFill>
              <a:latin typeface="Anton"/>
              <a:ea typeface="Anton"/>
              <a:cs typeface="Anton"/>
              <a:sym typeface="Anton"/>
            </a:endParaRPr>
          </a:p>
          <a:p>
            <a:pPr marL="0" lvl="0" indent="0" algn="l" rtl="0">
              <a:spcBef>
                <a:spcPts val="0"/>
              </a:spcBef>
              <a:spcAft>
                <a:spcPts val="0"/>
              </a:spcAft>
              <a:buNone/>
            </a:pPr>
            <a:endParaRPr>
              <a:solidFill>
                <a:schemeClr val="dk1"/>
              </a:solidFill>
              <a:latin typeface="Anton"/>
              <a:ea typeface="Anton"/>
              <a:cs typeface="Anton"/>
              <a:sym typeface="Anton"/>
            </a:endParaRPr>
          </a:p>
          <a:p>
            <a:pPr marL="0" lvl="0" indent="0" algn="l" rtl="0">
              <a:spcBef>
                <a:spcPts val="0"/>
              </a:spcBef>
              <a:spcAft>
                <a:spcPts val="0"/>
              </a:spcAft>
              <a:buNone/>
            </a:pPr>
            <a:r>
              <a:rPr lang="en-GB">
                <a:solidFill>
                  <a:schemeClr val="dk1"/>
                </a:solidFill>
                <a:latin typeface="Anton"/>
                <a:ea typeface="Anton"/>
                <a:cs typeface="Anton"/>
                <a:sym typeface="Anton"/>
              </a:rPr>
              <a:t>DESAFÍO COMPLEMENTARIO</a:t>
            </a:r>
            <a:endParaRPr>
              <a:solidFill>
                <a:schemeClr val="dk1"/>
              </a:solidFill>
              <a:latin typeface="Anton"/>
              <a:ea typeface="Anton"/>
              <a:cs typeface="Anton"/>
              <a:sym typeface="Anton"/>
            </a:endParaRPr>
          </a:p>
          <a:p>
            <a:pPr marL="0" lvl="0" indent="0" algn="l" rtl="0">
              <a:spcBef>
                <a:spcPts val="0"/>
              </a:spcBef>
              <a:spcAft>
                <a:spcPts val="0"/>
              </a:spcAft>
              <a:buNone/>
            </a:pPr>
            <a:r>
              <a:rPr lang="en-GB">
                <a:solidFill>
                  <a:schemeClr val="dk1"/>
                </a:solidFill>
                <a:latin typeface="Anton"/>
                <a:ea typeface="Anton"/>
                <a:cs typeface="Anton"/>
                <a:sym typeface="Anton"/>
              </a:rPr>
              <a:t>DESAFÍO ENTREGABLE</a:t>
            </a:r>
            <a:endParaRPr>
              <a:solidFill>
                <a:schemeClr val="dk1"/>
              </a:solidFill>
              <a:latin typeface="Anton"/>
              <a:ea typeface="Anton"/>
              <a:cs typeface="Anton"/>
              <a:sym typeface="Anton"/>
            </a:endParaRPr>
          </a:p>
          <a:p>
            <a:pPr marL="0" lvl="0" indent="0" algn="l" rtl="0">
              <a:spcBef>
                <a:spcPts val="0"/>
              </a:spcBef>
              <a:spcAft>
                <a:spcPts val="0"/>
              </a:spcAft>
              <a:buClr>
                <a:schemeClr val="dk1"/>
              </a:buClr>
              <a:buSzPts val="1100"/>
              <a:buFont typeface="Arial"/>
              <a:buNone/>
            </a:pPr>
            <a:endParaRPr sz="1500">
              <a:solidFill>
                <a:schemeClr val="dk1"/>
              </a:solidFill>
              <a:latin typeface="Anton"/>
              <a:ea typeface="Anton"/>
              <a:cs typeface="Anton"/>
              <a:sym typeface="Anton"/>
            </a:endParaRPr>
          </a:p>
          <a:p>
            <a:pPr marL="0" lvl="0" indent="0" algn="l" rtl="0">
              <a:lnSpc>
                <a:spcPct val="150000"/>
              </a:lnSpc>
              <a:spcBef>
                <a:spcPts val="0"/>
              </a:spcBef>
              <a:spcAft>
                <a:spcPts val="0"/>
              </a:spcAft>
              <a:buClr>
                <a:schemeClr val="dk1"/>
              </a:buClr>
              <a:buSzPts val="1100"/>
              <a:buFont typeface="Arial"/>
              <a:buNone/>
            </a:pPr>
            <a:endParaRPr sz="1500">
              <a:solidFill>
                <a:schemeClr val="dk1"/>
              </a:solidFill>
              <a:latin typeface="Anton"/>
              <a:ea typeface="Anton"/>
              <a:cs typeface="Anton"/>
              <a:sym typeface="Anton"/>
            </a:endParaRPr>
          </a:p>
        </p:txBody>
      </p:sp>
      <p:sp>
        <p:nvSpPr>
          <p:cNvPr id="395" name="Google Shape;395;p81"/>
          <p:cNvSpPr txBox="1"/>
          <p:nvPr/>
        </p:nvSpPr>
        <p:spPr>
          <a:xfrm>
            <a:off x="6185238" y="1974600"/>
            <a:ext cx="2447100" cy="24837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81"/>
          <p:cNvSpPr txBox="1"/>
          <p:nvPr/>
        </p:nvSpPr>
        <p:spPr>
          <a:xfrm>
            <a:off x="6751163" y="2231650"/>
            <a:ext cx="941700" cy="45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600">
                <a:latin typeface="Anton"/>
                <a:ea typeface="Anton"/>
                <a:cs typeface="Anton"/>
                <a:sym typeface="Anton"/>
              </a:rPr>
              <a:t>SET UP</a:t>
            </a:r>
            <a:endParaRPr sz="1600">
              <a:latin typeface="Anton"/>
              <a:ea typeface="Anton"/>
              <a:cs typeface="Anton"/>
              <a:sym typeface="Anton"/>
            </a:endParaRPr>
          </a:p>
        </p:txBody>
      </p:sp>
      <p:sp>
        <p:nvSpPr>
          <p:cNvPr id="397" name="Google Shape;397;p81"/>
          <p:cNvSpPr txBox="1"/>
          <p:nvPr/>
        </p:nvSpPr>
        <p:spPr>
          <a:xfrm>
            <a:off x="6320388" y="2178850"/>
            <a:ext cx="2311800" cy="8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CLASE 1 - </a:t>
            </a:r>
            <a:endParaRPr/>
          </a:p>
          <a:p>
            <a:pPr marL="0" lvl="0" indent="0" algn="l" rtl="0">
              <a:spcBef>
                <a:spcPts val="0"/>
              </a:spcBef>
              <a:spcAft>
                <a:spcPts val="0"/>
              </a:spcAft>
              <a:buNone/>
            </a:pPr>
            <a:endParaRPr/>
          </a:p>
        </p:txBody>
      </p:sp>
      <p:sp>
        <p:nvSpPr>
          <p:cNvPr id="398" name="Google Shape;398;p81"/>
          <p:cNvSpPr txBox="1"/>
          <p:nvPr/>
        </p:nvSpPr>
        <p:spPr>
          <a:xfrm>
            <a:off x="6143963" y="2140175"/>
            <a:ext cx="2311800" cy="2404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81"/>
          <p:cNvSpPr txBox="1"/>
          <p:nvPr/>
        </p:nvSpPr>
        <p:spPr>
          <a:xfrm>
            <a:off x="6748788" y="2174100"/>
            <a:ext cx="12582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
        <p:nvSpPr>
          <p:cNvPr id="400" name="Google Shape;400;p81"/>
          <p:cNvSpPr txBox="1"/>
          <p:nvPr/>
        </p:nvSpPr>
        <p:spPr>
          <a:xfrm>
            <a:off x="6144113" y="2174000"/>
            <a:ext cx="2311800" cy="2404500"/>
          </a:xfrm>
          <a:prstGeom prst="rect">
            <a:avLst/>
          </a:prstGeom>
          <a:solidFill>
            <a:srgbClr val="000000">
              <a:alpha val="0"/>
            </a:srgbClr>
          </a:solidFill>
          <a:ln w="38100" cap="flat" cmpd="sng">
            <a:solidFill>
              <a:srgbClr val="3CEFA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500" b="1">
              <a:solidFill>
                <a:schemeClr val="dk1"/>
              </a:solidFill>
              <a:latin typeface="Anton"/>
              <a:ea typeface="Anton"/>
              <a:cs typeface="Anton"/>
              <a:sym typeface="Anton"/>
            </a:endParaRPr>
          </a:p>
          <a:p>
            <a:pPr marL="0" lvl="0" indent="0" algn="l" rtl="0">
              <a:spcBef>
                <a:spcPts val="0"/>
              </a:spcBef>
              <a:spcAft>
                <a:spcPts val="0"/>
              </a:spcAft>
              <a:buNone/>
            </a:pPr>
            <a:endParaRPr sz="1500" b="1">
              <a:solidFill>
                <a:schemeClr val="dk1"/>
              </a:solidFill>
              <a:latin typeface="Anton"/>
              <a:ea typeface="Anton"/>
              <a:cs typeface="Anton"/>
              <a:sym typeface="Anton"/>
            </a:endParaRPr>
          </a:p>
          <a:p>
            <a:pPr marL="0" lvl="0" indent="0" algn="l" rtl="0">
              <a:spcBef>
                <a:spcPts val="0"/>
              </a:spcBef>
              <a:spcAft>
                <a:spcPts val="0"/>
              </a:spcAft>
              <a:buNone/>
            </a:pPr>
            <a:endParaRPr sz="1500">
              <a:solidFill>
                <a:schemeClr val="dk1"/>
              </a:solidFill>
              <a:latin typeface="Anton"/>
              <a:ea typeface="Anton"/>
              <a:cs typeface="Anton"/>
              <a:sym typeface="Anton"/>
            </a:endParaRPr>
          </a:p>
          <a:p>
            <a:pPr marL="457200" lvl="0" indent="-323850" algn="l" rtl="0">
              <a:spcBef>
                <a:spcPts val="0"/>
              </a:spcBef>
              <a:spcAft>
                <a:spcPts val="0"/>
              </a:spcAft>
              <a:buClr>
                <a:schemeClr val="dk1"/>
              </a:buClr>
              <a:buSzPts val="1500"/>
              <a:buFont typeface="Anton"/>
              <a:buChar char="●"/>
            </a:pPr>
            <a:r>
              <a:rPr lang="en-GB" sz="1500">
                <a:solidFill>
                  <a:schemeClr val="dk1"/>
                </a:solidFill>
                <a:latin typeface="Anton"/>
                <a:ea typeface="Anton"/>
                <a:cs typeface="Anton"/>
                <a:sym typeface="Anton"/>
              </a:rPr>
              <a:t>STORAGE &amp; JSON</a:t>
            </a:r>
            <a:endParaRPr sz="1500">
              <a:solidFill>
                <a:schemeClr val="dk1"/>
              </a:solidFill>
              <a:latin typeface="Anton"/>
              <a:ea typeface="Anton"/>
              <a:cs typeface="Anton"/>
              <a:sym typeface="Anton"/>
            </a:endParaRPr>
          </a:p>
          <a:p>
            <a:pPr marL="457200" lvl="0" indent="0" algn="l" rtl="0">
              <a:spcBef>
                <a:spcPts val="0"/>
              </a:spcBef>
              <a:spcAft>
                <a:spcPts val="0"/>
              </a:spcAft>
              <a:buNone/>
            </a:pPr>
            <a:endParaRPr sz="1500">
              <a:solidFill>
                <a:schemeClr val="dk1"/>
              </a:solidFill>
              <a:latin typeface="Anton"/>
              <a:ea typeface="Anton"/>
              <a:cs typeface="Anton"/>
              <a:sym typeface="Anton"/>
            </a:endParaRPr>
          </a:p>
          <a:p>
            <a:pPr marL="457200" lvl="0" indent="-323850" algn="l" rtl="0">
              <a:spcBef>
                <a:spcPts val="0"/>
              </a:spcBef>
              <a:spcAft>
                <a:spcPts val="0"/>
              </a:spcAft>
              <a:buClr>
                <a:schemeClr val="dk1"/>
              </a:buClr>
              <a:buSzPts val="1500"/>
              <a:buFont typeface="Anton"/>
              <a:buChar char="●"/>
            </a:pPr>
            <a:r>
              <a:rPr lang="en-GB" sz="1500">
                <a:solidFill>
                  <a:schemeClr val="dk1"/>
                </a:solidFill>
                <a:latin typeface="Anton"/>
                <a:ea typeface="Anton"/>
                <a:cs typeface="Anton"/>
                <a:sym typeface="Anton"/>
              </a:rPr>
              <a:t>WORKSHOP</a:t>
            </a:r>
            <a:endParaRPr sz="1500">
              <a:solidFill>
                <a:schemeClr val="dk1"/>
              </a:solidFill>
              <a:latin typeface="Anton"/>
              <a:ea typeface="Anton"/>
              <a:cs typeface="Anton"/>
              <a:sym typeface="Anton"/>
            </a:endParaRPr>
          </a:p>
          <a:p>
            <a:pPr marL="0" lvl="0" indent="0" algn="l" rtl="0">
              <a:spcBef>
                <a:spcPts val="0"/>
              </a:spcBef>
              <a:spcAft>
                <a:spcPts val="0"/>
              </a:spcAft>
              <a:buNone/>
            </a:pPr>
            <a:endParaRPr sz="1500">
              <a:solidFill>
                <a:schemeClr val="dk1"/>
              </a:solidFill>
              <a:latin typeface="Anton"/>
              <a:ea typeface="Anton"/>
              <a:cs typeface="Anton"/>
              <a:sym typeface="Anton"/>
            </a:endParaRPr>
          </a:p>
          <a:p>
            <a:pPr marL="0" lvl="0" indent="0" algn="l" rtl="0">
              <a:spcBef>
                <a:spcPts val="0"/>
              </a:spcBef>
              <a:spcAft>
                <a:spcPts val="0"/>
              </a:spcAft>
              <a:buNone/>
            </a:pPr>
            <a:endParaRPr sz="1500">
              <a:solidFill>
                <a:schemeClr val="dk1"/>
              </a:solidFill>
              <a:latin typeface="Anton"/>
              <a:ea typeface="Anton"/>
              <a:cs typeface="Anton"/>
              <a:sym typeface="Anton"/>
            </a:endParaRPr>
          </a:p>
          <a:p>
            <a:pPr marL="0" lvl="0" indent="0" algn="l" rtl="0">
              <a:spcBef>
                <a:spcPts val="0"/>
              </a:spcBef>
              <a:spcAft>
                <a:spcPts val="0"/>
              </a:spcAft>
              <a:buNone/>
            </a:pPr>
            <a:r>
              <a:rPr lang="en-GB" sz="1500">
                <a:solidFill>
                  <a:schemeClr val="dk1"/>
                </a:solidFill>
                <a:latin typeface="Anton"/>
                <a:ea typeface="Anton"/>
                <a:cs typeface="Anton"/>
                <a:sym typeface="Anton"/>
              </a:rPr>
              <a:t>2DA PRE-ENTREGA</a:t>
            </a:r>
            <a:endParaRPr sz="1500">
              <a:solidFill>
                <a:schemeClr val="dk1"/>
              </a:solidFill>
              <a:latin typeface="Anton"/>
              <a:ea typeface="Anton"/>
              <a:cs typeface="Anton"/>
              <a:sym typeface="Anton"/>
            </a:endParaRPr>
          </a:p>
          <a:p>
            <a:pPr marL="0" lvl="0" indent="0" algn="l" rtl="0">
              <a:spcBef>
                <a:spcPts val="0"/>
              </a:spcBef>
              <a:spcAft>
                <a:spcPts val="0"/>
              </a:spcAft>
              <a:buClr>
                <a:schemeClr val="dk1"/>
              </a:buClr>
              <a:buSzPts val="1100"/>
              <a:buFont typeface="Arial"/>
              <a:buNone/>
            </a:pPr>
            <a:endParaRPr sz="1500">
              <a:solidFill>
                <a:schemeClr val="dk1"/>
              </a:solidFill>
              <a:latin typeface="Anton"/>
              <a:ea typeface="Anton"/>
              <a:cs typeface="Anton"/>
              <a:sym typeface="Anton"/>
            </a:endParaRPr>
          </a:p>
          <a:p>
            <a:pPr marL="0" lvl="0" indent="0" algn="l" rtl="0">
              <a:lnSpc>
                <a:spcPct val="150000"/>
              </a:lnSpc>
              <a:spcBef>
                <a:spcPts val="0"/>
              </a:spcBef>
              <a:spcAft>
                <a:spcPts val="0"/>
              </a:spcAft>
              <a:buClr>
                <a:schemeClr val="dk1"/>
              </a:buClr>
              <a:buSzPts val="1100"/>
              <a:buFont typeface="Arial"/>
              <a:buNone/>
            </a:pPr>
            <a:endParaRPr sz="1500">
              <a:solidFill>
                <a:schemeClr val="dk1"/>
              </a:solidFill>
              <a:latin typeface="Anton"/>
              <a:ea typeface="Anton"/>
              <a:cs typeface="Anton"/>
              <a:sym typeface="Anton"/>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62"/>
          <p:cNvSpPr txBox="1"/>
          <p:nvPr/>
        </p:nvSpPr>
        <p:spPr>
          <a:xfrm>
            <a:off x="1393950" y="13430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Clr>
                <a:schemeClr val="dk1"/>
              </a:buClr>
              <a:buSzPts val="1100"/>
              <a:buFont typeface="Arial"/>
              <a:buNone/>
            </a:pPr>
            <a:r>
              <a:rPr lang="en-GB" sz="3000" i="1">
                <a:solidFill>
                  <a:schemeClr val="dk1"/>
                </a:solidFill>
                <a:latin typeface="Anton"/>
                <a:ea typeface="Anton"/>
                <a:cs typeface="Anton"/>
                <a:sym typeface="Anton"/>
              </a:rPr>
              <a:t>SORT</a:t>
            </a:r>
            <a:endParaRPr sz="3000" i="1">
              <a:solidFill>
                <a:schemeClr val="dk1"/>
              </a:solidFill>
              <a:latin typeface="Anton"/>
              <a:ea typeface="Anton"/>
              <a:cs typeface="Anton"/>
              <a:sym typeface="Anton"/>
            </a:endParaRPr>
          </a:p>
        </p:txBody>
      </p:sp>
      <p:pic>
        <p:nvPicPr>
          <p:cNvPr id="1194" name="Google Shape;1194;p162"/>
          <p:cNvPicPr preferRelativeResize="0"/>
          <p:nvPr/>
        </p:nvPicPr>
        <p:blipFill>
          <a:blip r:embed="rId3">
            <a:alphaModFix/>
          </a:blip>
          <a:stretch>
            <a:fillRect/>
          </a:stretch>
        </p:blipFill>
        <p:spPr>
          <a:xfrm>
            <a:off x="7850025" y="4699925"/>
            <a:ext cx="1186526" cy="330675"/>
          </a:xfrm>
          <a:prstGeom prst="rect">
            <a:avLst/>
          </a:prstGeom>
          <a:noFill/>
          <a:ln>
            <a:noFill/>
          </a:ln>
        </p:spPr>
      </p:pic>
      <p:pic>
        <p:nvPicPr>
          <p:cNvPr id="1195" name="Google Shape;1195;p162"/>
          <p:cNvPicPr preferRelativeResize="0"/>
          <p:nvPr/>
        </p:nvPicPr>
        <p:blipFill>
          <a:blip r:embed="rId4">
            <a:alphaModFix/>
          </a:blip>
          <a:stretch>
            <a:fillRect/>
          </a:stretch>
        </p:blipFill>
        <p:spPr>
          <a:xfrm>
            <a:off x="8335450" y="134300"/>
            <a:ext cx="701100" cy="701100"/>
          </a:xfrm>
          <a:prstGeom prst="rect">
            <a:avLst/>
          </a:prstGeom>
          <a:noFill/>
          <a:ln>
            <a:noFill/>
          </a:ln>
        </p:spPr>
      </p:pic>
      <p:sp>
        <p:nvSpPr>
          <p:cNvPr id="1196" name="Google Shape;1196;p162"/>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62"/>
          <p:cNvSpPr/>
          <p:nvPr/>
        </p:nvSpPr>
        <p:spPr>
          <a:xfrm>
            <a:off x="164300" y="177800"/>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62"/>
          <p:cNvSpPr txBox="1"/>
          <p:nvPr/>
        </p:nvSpPr>
        <p:spPr>
          <a:xfrm>
            <a:off x="278236" y="213874"/>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Helvetica Neue Light"/>
                <a:ea typeface="Helvetica Neue Light"/>
                <a:cs typeface="Helvetica Neue Light"/>
                <a:sym typeface="Helvetica Neue Light"/>
              </a:rPr>
              <a:t>7</a:t>
            </a:r>
            <a:endParaRPr sz="2400">
              <a:latin typeface="Helvetica Neue Light"/>
              <a:ea typeface="Helvetica Neue Light"/>
              <a:cs typeface="Helvetica Neue Light"/>
              <a:sym typeface="Helvetica Neue Light"/>
            </a:endParaRPr>
          </a:p>
        </p:txBody>
      </p:sp>
      <p:sp>
        <p:nvSpPr>
          <p:cNvPr id="1199" name="Google Shape;1199;p162"/>
          <p:cNvSpPr txBox="1"/>
          <p:nvPr/>
        </p:nvSpPr>
        <p:spPr>
          <a:xfrm>
            <a:off x="283725" y="1143650"/>
            <a:ext cx="3242100" cy="8556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Para ordenar un array por algún string, debemos definir una </a:t>
            </a:r>
            <a:r>
              <a:rPr lang="en-GB" sz="1800">
                <a:solidFill>
                  <a:schemeClr val="dk1"/>
                </a:solidFill>
                <a:highlight>
                  <a:srgbClr val="3CEFAB"/>
                </a:highlight>
                <a:latin typeface="Helvetica Neue Light"/>
                <a:ea typeface="Helvetica Neue Light"/>
                <a:cs typeface="Helvetica Neue Light"/>
                <a:sym typeface="Helvetica Neue Light"/>
              </a:rPr>
              <a:t>función comparadora</a:t>
            </a:r>
            <a:r>
              <a:rPr lang="en-GB" sz="1800">
                <a:solidFill>
                  <a:schemeClr val="dk1"/>
                </a:solidFill>
                <a:latin typeface="Helvetica Neue Light"/>
                <a:ea typeface="Helvetica Neue Light"/>
                <a:cs typeface="Helvetica Neue Light"/>
                <a:sym typeface="Helvetica Neue Light"/>
              </a:rPr>
              <a:t> que retorne un valor numérico de referencia, según queramos el orden </a:t>
            </a:r>
            <a:r>
              <a:rPr lang="en-GB" sz="1800" b="1">
                <a:solidFill>
                  <a:schemeClr val="dk1"/>
                </a:solidFill>
                <a:latin typeface="Helvetica Neue"/>
                <a:ea typeface="Helvetica Neue"/>
                <a:cs typeface="Helvetica Neue"/>
                <a:sym typeface="Helvetica Neue"/>
              </a:rPr>
              <a:t>ascendente </a:t>
            </a:r>
            <a:r>
              <a:rPr lang="en-GB" sz="1800">
                <a:solidFill>
                  <a:schemeClr val="dk1"/>
                </a:solidFill>
                <a:latin typeface="Helvetica Neue Light"/>
                <a:ea typeface="Helvetica Neue Light"/>
                <a:cs typeface="Helvetica Neue Light"/>
                <a:sym typeface="Helvetica Neue Light"/>
              </a:rPr>
              <a:t>o </a:t>
            </a:r>
            <a:r>
              <a:rPr lang="en-GB" sz="1800" b="1">
                <a:solidFill>
                  <a:schemeClr val="dk1"/>
                </a:solidFill>
                <a:latin typeface="Helvetica Neue"/>
                <a:ea typeface="Helvetica Neue"/>
                <a:cs typeface="Helvetica Neue"/>
                <a:sym typeface="Helvetica Neue"/>
              </a:rPr>
              <a:t>descendente</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200"/>
              </a:spcBef>
              <a:spcAft>
                <a:spcPts val="0"/>
              </a:spcAft>
              <a:buNone/>
            </a:pPr>
            <a:endParaRPr sz="16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200"/>
              </a:spcBef>
              <a:spcAft>
                <a:spcPts val="1200"/>
              </a:spcAft>
              <a:buNone/>
            </a:pPr>
            <a:endParaRPr sz="1600">
              <a:solidFill>
                <a:schemeClr val="dk1"/>
              </a:solidFill>
              <a:latin typeface="Helvetica Neue Light"/>
              <a:ea typeface="Helvetica Neue Light"/>
              <a:cs typeface="Helvetica Neue Light"/>
              <a:sym typeface="Helvetica Neue Light"/>
            </a:endParaRPr>
          </a:p>
        </p:txBody>
      </p:sp>
      <p:graphicFrame>
        <p:nvGraphicFramePr>
          <p:cNvPr id="1200" name="Google Shape;1200;p162"/>
          <p:cNvGraphicFramePr/>
          <p:nvPr/>
        </p:nvGraphicFramePr>
        <p:xfrm>
          <a:off x="3566125" y="835388"/>
          <a:ext cx="3000000" cy="3000000"/>
        </p:xfrm>
        <a:graphic>
          <a:graphicData uri="http://schemas.openxmlformats.org/drawingml/2006/table">
            <a:tbl>
              <a:tblPr>
                <a:noFill/>
                <a:tableStyleId>{59F59028-6CD9-4B71-AD41-A5B0DF8FAB72}</a:tableStyleId>
              </a:tblPr>
              <a:tblGrid>
                <a:gridCol w="4894475">
                  <a:extLst>
                    <a:ext uri="{9D8B030D-6E8A-4147-A177-3AD203B41FA5}">
                      <a16:colId xmlns:a16="http://schemas.microsoft.com/office/drawing/2014/main" val="20000"/>
                    </a:ext>
                  </a:extLst>
                </a:gridCol>
              </a:tblGrid>
              <a:tr h="3864525">
                <a:tc>
                  <a:txBody>
                    <a:bodyPr/>
                    <a:lstStyle/>
                    <a:p>
                      <a:pPr marL="0" lvl="0" indent="0" algn="l" rtl="0">
                        <a:lnSpc>
                          <a:spcPct val="135714"/>
                        </a:lnSpc>
                        <a:spcBef>
                          <a:spcPts val="0"/>
                        </a:spcBef>
                        <a:spcAft>
                          <a:spcPts val="0"/>
                        </a:spcAft>
                        <a:buNone/>
                      </a:pPr>
                      <a:r>
                        <a:rPr lang="en-GB" sz="1100">
                          <a:solidFill>
                            <a:srgbClr val="569CD6"/>
                          </a:solidFill>
                          <a:latin typeface="Courier New"/>
                          <a:ea typeface="Courier New"/>
                          <a:cs typeface="Courier New"/>
                          <a:sym typeface="Courier New"/>
                        </a:rPr>
                        <a:t>const</a:t>
                      </a:r>
                      <a:r>
                        <a:rPr lang="en-GB" sz="1100">
                          <a:solidFill>
                            <a:srgbClr val="D4D4D4"/>
                          </a:solidFill>
                          <a:latin typeface="Courier New"/>
                          <a:ea typeface="Courier New"/>
                          <a:cs typeface="Courier New"/>
                          <a:sym typeface="Courier New"/>
                        </a:rPr>
                        <a:t> </a:t>
                      </a:r>
                      <a:r>
                        <a:rPr lang="en-GB" sz="1100">
                          <a:solidFill>
                            <a:srgbClr val="4FC1FF"/>
                          </a:solidFill>
                          <a:latin typeface="Courier New"/>
                          <a:ea typeface="Courier New"/>
                          <a:cs typeface="Courier New"/>
                          <a:sym typeface="Courier New"/>
                        </a:rPr>
                        <a:t>items</a:t>
                      </a:r>
                      <a:r>
                        <a:rPr lang="en-GB" sz="1100">
                          <a:solidFill>
                            <a:srgbClr val="D4D4D4"/>
                          </a:solidFill>
                          <a:latin typeface="Courier New"/>
                          <a:ea typeface="Courier New"/>
                          <a:cs typeface="Courier New"/>
                          <a:sym typeface="Courier New"/>
                        </a:rPr>
                        <a:t> = [</a:t>
                      </a: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00">
                          <a:solidFill>
                            <a:srgbClr val="D4D4D4"/>
                          </a:solidFill>
                          <a:latin typeface="Courier New"/>
                          <a:ea typeface="Courier New"/>
                          <a:cs typeface="Courier New"/>
                          <a:sym typeface="Courier New"/>
                        </a:rPr>
                        <a:t>    { </a:t>
                      </a:r>
                      <a:r>
                        <a:rPr lang="en-GB" sz="1100">
                          <a:solidFill>
                            <a:srgbClr val="9CDCFE"/>
                          </a:solidFill>
                          <a:latin typeface="Courier New"/>
                          <a:ea typeface="Courier New"/>
                          <a:cs typeface="Courier New"/>
                          <a:sym typeface="Courier New"/>
                        </a:rPr>
                        <a:t>name:</a:t>
                      </a:r>
                      <a:r>
                        <a:rPr lang="en-GB" sz="1100">
                          <a:solidFill>
                            <a:srgbClr val="D4D4D4"/>
                          </a:solidFill>
                          <a:latin typeface="Courier New"/>
                          <a:ea typeface="Courier New"/>
                          <a:cs typeface="Courier New"/>
                          <a:sym typeface="Courier New"/>
                        </a:rPr>
                        <a:t> </a:t>
                      </a:r>
                      <a:r>
                        <a:rPr lang="en-GB" sz="1100">
                          <a:solidFill>
                            <a:srgbClr val="CE9178"/>
                          </a:solidFill>
                          <a:latin typeface="Courier New"/>
                          <a:ea typeface="Courier New"/>
                          <a:cs typeface="Courier New"/>
                          <a:sym typeface="Courier New"/>
                        </a:rPr>
                        <a:t>'Pikachu'</a:t>
                      </a:r>
                      <a:r>
                        <a:rPr lang="en-GB" sz="1100">
                          <a:solidFill>
                            <a:srgbClr val="D4D4D4"/>
                          </a:solidFill>
                          <a:latin typeface="Courier New"/>
                          <a:ea typeface="Courier New"/>
                          <a:cs typeface="Courier New"/>
                          <a:sym typeface="Courier New"/>
                        </a:rPr>
                        <a:t>, </a:t>
                      </a:r>
                      <a:r>
                        <a:rPr lang="en-GB" sz="1100">
                          <a:solidFill>
                            <a:srgbClr val="9CDCFE"/>
                          </a:solidFill>
                          <a:latin typeface="Courier New"/>
                          <a:ea typeface="Courier New"/>
                          <a:cs typeface="Courier New"/>
                          <a:sym typeface="Courier New"/>
                        </a:rPr>
                        <a:t>price:</a:t>
                      </a:r>
                      <a:r>
                        <a:rPr lang="en-GB" sz="1100">
                          <a:solidFill>
                            <a:srgbClr val="D4D4D4"/>
                          </a:solidFill>
                          <a:latin typeface="Courier New"/>
                          <a:ea typeface="Courier New"/>
                          <a:cs typeface="Courier New"/>
                          <a:sym typeface="Courier New"/>
                        </a:rPr>
                        <a:t> </a:t>
                      </a:r>
                      <a:r>
                        <a:rPr lang="en-GB" sz="1100">
                          <a:solidFill>
                            <a:srgbClr val="B5CEA8"/>
                          </a:solidFill>
                          <a:latin typeface="Courier New"/>
                          <a:ea typeface="Courier New"/>
                          <a:cs typeface="Courier New"/>
                          <a:sym typeface="Courier New"/>
                        </a:rPr>
                        <a:t>21</a:t>
                      </a:r>
                      <a:r>
                        <a:rPr lang="en-GB" sz="1100">
                          <a:solidFill>
                            <a:srgbClr val="D4D4D4"/>
                          </a:solidFill>
                          <a:latin typeface="Courier New"/>
                          <a:ea typeface="Courier New"/>
                          <a:cs typeface="Courier New"/>
                          <a:sym typeface="Courier New"/>
                        </a:rPr>
                        <a:t> },</a:t>
                      </a: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00">
                          <a:solidFill>
                            <a:srgbClr val="D4D4D4"/>
                          </a:solidFill>
                          <a:latin typeface="Courier New"/>
                          <a:ea typeface="Courier New"/>
                          <a:cs typeface="Courier New"/>
                          <a:sym typeface="Courier New"/>
                        </a:rPr>
                        <a:t>    { </a:t>
                      </a:r>
                      <a:r>
                        <a:rPr lang="en-GB" sz="1100">
                          <a:solidFill>
                            <a:srgbClr val="9CDCFE"/>
                          </a:solidFill>
                          <a:latin typeface="Courier New"/>
                          <a:ea typeface="Courier New"/>
                          <a:cs typeface="Courier New"/>
                          <a:sym typeface="Courier New"/>
                        </a:rPr>
                        <a:t>name:</a:t>
                      </a:r>
                      <a:r>
                        <a:rPr lang="en-GB" sz="1100">
                          <a:solidFill>
                            <a:srgbClr val="D4D4D4"/>
                          </a:solidFill>
                          <a:latin typeface="Courier New"/>
                          <a:ea typeface="Courier New"/>
                          <a:cs typeface="Courier New"/>
                          <a:sym typeface="Courier New"/>
                        </a:rPr>
                        <a:t> </a:t>
                      </a:r>
                      <a:r>
                        <a:rPr lang="en-GB" sz="1100">
                          <a:solidFill>
                            <a:srgbClr val="CE9178"/>
                          </a:solidFill>
                          <a:latin typeface="Courier New"/>
                          <a:ea typeface="Courier New"/>
                          <a:cs typeface="Courier New"/>
                          <a:sym typeface="Courier New"/>
                        </a:rPr>
                        <a:t>'Charmander'</a:t>
                      </a:r>
                      <a:r>
                        <a:rPr lang="en-GB" sz="1100">
                          <a:solidFill>
                            <a:srgbClr val="D4D4D4"/>
                          </a:solidFill>
                          <a:latin typeface="Courier New"/>
                          <a:ea typeface="Courier New"/>
                          <a:cs typeface="Courier New"/>
                          <a:sym typeface="Courier New"/>
                        </a:rPr>
                        <a:t>, </a:t>
                      </a:r>
                      <a:r>
                        <a:rPr lang="en-GB" sz="1100">
                          <a:solidFill>
                            <a:srgbClr val="9CDCFE"/>
                          </a:solidFill>
                          <a:latin typeface="Courier New"/>
                          <a:ea typeface="Courier New"/>
                          <a:cs typeface="Courier New"/>
                          <a:sym typeface="Courier New"/>
                        </a:rPr>
                        <a:t>price:</a:t>
                      </a:r>
                      <a:r>
                        <a:rPr lang="en-GB" sz="1100">
                          <a:solidFill>
                            <a:srgbClr val="D4D4D4"/>
                          </a:solidFill>
                          <a:latin typeface="Courier New"/>
                          <a:ea typeface="Courier New"/>
                          <a:cs typeface="Courier New"/>
                          <a:sym typeface="Courier New"/>
                        </a:rPr>
                        <a:t> </a:t>
                      </a:r>
                      <a:r>
                        <a:rPr lang="en-GB" sz="1100">
                          <a:solidFill>
                            <a:srgbClr val="B5CEA8"/>
                          </a:solidFill>
                          <a:latin typeface="Courier New"/>
                          <a:ea typeface="Courier New"/>
                          <a:cs typeface="Courier New"/>
                          <a:sym typeface="Courier New"/>
                        </a:rPr>
                        <a:t>37</a:t>
                      </a:r>
                      <a:r>
                        <a:rPr lang="en-GB" sz="1100">
                          <a:solidFill>
                            <a:srgbClr val="D4D4D4"/>
                          </a:solidFill>
                          <a:latin typeface="Courier New"/>
                          <a:ea typeface="Courier New"/>
                          <a:cs typeface="Courier New"/>
                          <a:sym typeface="Courier New"/>
                        </a:rPr>
                        <a:t> },</a:t>
                      </a: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00">
                          <a:solidFill>
                            <a:srgbClr val="D4D4D4"/>
                          </a:solidFill>
                          <a:latin typeface="Courier New"/>
                          <a:ea typeface="Courier New"/>
                          <a:cs typeface="Courier New"/>
                          <a:sym typeface="Courier New"/>
                        </a:rPr>
                        <a:t>    { </a:t>
                      </a:r>
                      <a:r>
                        <a:rPr lang="en-GB" sz="1100">
                          <a:solidFill>
                            <a:srgbClr val="9CDCFE"/>
                          </a:solidFill>
                          <a:latin typeface="Courier New"/>
                          <a:ea typeface="Courier New"/>
                          <a:cs typeface="Courier New"/>
                          <a:sym typeface="Courier New"/>
                        </a:rPr>
                        <a:t>name:</a:t>
                      </a:r>
                      <a:r>
                        <a:rPr lang="en-GB" sz="1100">
                          <a:solidFill>
                            <a:srgbClr val="D4D4D4"/>
                          </a:solidFill>
                          <a:latin typeface="Courier New"/>
                          <a:ea typeface="Courier New"/>
                          <a:cs typeface="Courier New"/>
                          <a:sym typeface="Courier New"/>
                        </a:rPr>
                        <a:t> </a:t>
                      </a:r>
                      <a:r>
                        <a:rPr lang="en-GB" sz="1100">
                          <a:solidFill>
                            <a:srgbClr val="CE9178"/>
                          </a:solidFill>
                          <a:latin typeface="Courier New"/>
                          <a:ea typeface="Courier New"/>
                          <a:cs typeface="Courier New"/>
                          <a:sym typeface="Courier New"/>
                        </a:rPr>
                        <a:t>'Pidgey'</a:t>
                      </a:r>
                      <a:r>
                        <a:rPr lang="en-GB" sz="1100">
                          <a:solidFill>
                            <a:srgbClr val="D4D4D4"/>
                          </a:solidFill>
                          <a:latin typeface="Courier New"/>
                          <a:ea typeface="Courier New"/>
                          <a:cs typeface="Courier New"/>
                          <a:sym typeface="Courier New"/>
                        </a:rPr>
                        <a:t>, </a:t>
                      </a:r>
                      <a:r>
                        <a:rPr lang="en-GB" sz="1100">
                          <a:solidFill>
                            <a:srgbClr val="9CDCFE"/>
                          </a:solidFill>
                          <a:latin typeface="Courier New"/>
                          <a:ea typeface="Courier New"/>
                          <a:cs typeface="Courier New"/>
                          <a:sym typeface="Courier New"/>
                        </a:rPr>
                        <a:t>price:</a:t>
                      </a:r>
                      <a:r>
                        <a:rPr lang="en-GB" sz="1100">
                          <a:solidFill>
                            <a:srgbClr val="D4D4D4"/>
                          </a:solidFill>
                          <a:latin typeface="Courier New"/>
                          <a:ea typeface="Courier New"/>
                          <a:cs typeface="Courier New"/>
                          <a:sym typeface="Courier New"/>
                        </a:rPr>
                        <a:t> </a:t>
                      </a:r>
                      <a:r>
                        <a:rPr lang="en-GB" sz="1100">
                          <a:solidFill>
                            <a:srgbClr val="B5CEA8"/>
                          </a:solidFill>
                          <a:latin typeface="Courier New"/>
                          <a:ea typeface="Courier New"/>
                          <a:cs typeface="Courier New"/>
                          <a:sym typeface="Courier New"/>
                        </a:rPr>
                        <a:t>45</a:t>
                      </a:r>
                      <a:r>
                        <a:rPr lang="en-GB" sz="1100">
                          <a:solidFill>
                            <a:srgbClr val="D4D4D4"/>
                          </a:solidFill>
                          <a:latin typeface="Courier New"/>
                          <a:ea typeface="Courier New"/>
                          <a:cs typeface="Courier New"/>
                          <a:sym typeface="Courier New"/>
                        </a:rPr>
                        <a:t> },</a:t>
                      </a: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00">
                          <a:solidFill>
                            <a:srgbClr val="D4D4D4"/>
                          </a:solidFill>
                          <a:latin typeface="Courier New"/>
                          <a:ea typeface="Courier New"/>
                          <a:cs typeface="Courier New"/>
                          <a:sym typeface="Courier New"/>
                        </a:rPr>
                        <a:t>    { </a:t>
                      </a:r>
                      <a:r>
                        <a:rPr lang="en-GB" sz="1100">
                          <a:solidFill>
                            <a:srgbClr val="9CDCFE"/>
                          </a:solidFill>
                          <a:latin typeface="Courier New"/>
                          <a:ea typeface="Courier New"/>
                          <a:cs typeface="Courier New"/>
                          <a:sym typeface="Courier New"/>
                        </a:rPr>
                        <a:t>name:</a:t>
                      </a:r>
                      <a:r>
                        <a:rPr lang="en-GB" sz="1100">
                          <a:solidFill>
                            <a:srgbClr val="D4D4D4"/>
                          </a:solidFill>
                          <a:latin typeface="Courier New"/>
                          <a:ea typeface="Courier New"/>
                          <a:cs typeface="Courier New"/>
                          <a:sym typeface="Courier New"/>
                        </a:rPr>
                        <a:t> </a:t>
                      </a:r>
                      <a:r>
                        <a:rPr lang="en-GB" sz="1100">
                          <a:solidFill>
                            <a:srgbClr val="CE9178"/>
                          </a:solidFill>
                          <a:latin typeface="Courier New"/>
                          <a:ea typeface="Courier New"/>
                          <a:cs typeface="Courier New"/>
                          <a:sym typeface="Courier New"/>
                        </a:rPr>
                        <a:t>'Squirtle'</a:t>
                      </a:r>
                      <a:r>
                        <a:rPr lang="en-GB" sz="1100">
                          <a:solidFill>
                            <a:srgbClr val="D4D4D4"/>
                          </a:solidFill>
                          <a:latin typeface="Courier New"/>
                          <a:ea typeface="Courier New"/>
                          <a:cs typeface="Courier New"/>
                          <a:sym typeface="Courier New"/>
                        </a:rPr>
                        <a:t>, </a:t>
                      </a:r>
                      <a:r>
                        <a:rPr lang="en-GB" sz="1100">
                          <a:solidFill>
                            <a:srgbClr val="9CDCFE"/>
                          </a:solidFill>
                          <a:latin typeface="Courier New"/>
                          <a:ea typeface="Courier New"/>
                          <a:cs typeface="Courier New"/>
                          <a:sym typeface="Courier New"/>
                        </a:rPr>
                        <a:t>price:</a:t>
                      </a:r>
                      <a:r>
                        <a:rPr lang="en-GB" sz="1100">
                          <a:solidFill>
                            <a:srgbClr val="D4D4D4"/>
                          </a:solidFill>
                          <a:latin typeface="Courier New"/>
                          <a:ea typeface="Courier New"/>
                          <a:cs typeface="Courier New"/>
                          <a:sym typeface="Courier New"/>
                        </a:rPr>
                        <a:t> </a:t>
                      </a:r>
                      <a:r>
                        <a:rPr lang="en-GB" sz="1100">
                          <a:solidFill>
                            <a:srgbClr val="B5CEA8"/>
                          </a:solidFill>
                          <a:latin typeface="Courier New"/>
                          <a:ea typeface="Courier New"/>
                          <a:cs typeface="Courier New"/>
                          <a:sym typeface="Courier New"/>
                        </a:rPr>
                        <a:t>60</a:t>
                      </a:r>
                      <a:r>
                        <a:rPr lang="en-GB" sz="1100">
                          <a:solidFill>
                            <a:srgbClr val="D4D4D4"/>
                          </a:solidFill>
                          <a:latin typeface="Courier New"/>
                          <a:ea typeface="Courier New"/>
                          <a:cs typeface="Courier New"/>
                          <a:sym typeface="Courier New"/>
                        </a:rPr>
                        <a:t> }</a:t>
                      </a: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00">
                          <a:solidFill>
                            <a:srgbClr val="D4D4D4"/>
                          </a:solidFill>
                          <a:latin typeface="Courier New"/>
                          <a:ea typeface="Courier New"/>
                          <a:cs typeface="Courier New"/>
                          <a:sym typeface="Courier New"/>
                        </a:rPr>
                        <a:t>  ]</a:t>
                      </a: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00">
                          <a:solidFill>
                            <a:srgbClr val="4FC1FF"/>
                          </a:solidFill>
                          <a:latin typeface="Courier New"/>
                          <a:ea typeface="Courier New"/>
                          <a:cs typeface="Courier New"/>
                          <a:sym typeface="Courier New"/>
                        </a:rPr>
                        <a:t>items</a:t>
                      </a:r>
                      <a:r>
                        <a:rPr lang="en-GB" sz="1100">
                          <a:solidFill>
                            <a:srgbClr val="D4D4D4"/>
                          </a:solidFill>
                          <a:latin typeface="Courier New"/>
                          <a:ea typeface="Courier New"/>
                          <a:cs typeface="Courier New"/>
                          <a:sym typeface="Courier New"/>
                        </a:rPr>
                        <a:t>.</a:t>
                      </a:r>
                      <a:r>
                        <a:rPr lang="en-GB" sz="1100">
                          <a:solidFill>
                            <a:srgbClr val="DCDCAA"/>
                          </a:solidFill>
                          <a:latin typeface="Courier New"/>
                          <a:ea typeface="Courier New"/>
                          <a:cs typeface="Courier New"/>
                          <a:sym typeface="Courier New"/>
                        </a:rPr>
                        <a:t>sort</a:t>
                      </a:r>
                      <a:r>
                        <a:rPr lang="en-GB" sz="1100">
                          <a:solidFill>
                            <a:srgbClr val="D4D4D4"/>
                          </a:solidFill>
                          <a:latin typeface="Courier New"/>
                          <a:ea typeface="Courier New"/>
                          <a:cs typeface="Courier New"/>
                          <a:sym typeface="Courier New"/>
                        </a:rPr>
                        <a:t>((</a:t>
                      </a:r>
                      <a:r>
                        <a:rPr lang="en-GB" sz="1100">
                          <a:solidFill>
                            <a:srgbClr val="9CDCFE"/>
                          </a:solidFill>
                          <a:latin typeface="Courier New"/>
                          <a:ea typeface="Courier New"/>
                          <a:cs typeface="Courier New"/>
                          <a:sym typeface="Courier New"/>
                        </a:rPr>
                        <a:t>a</a:t>
                      </a:r>
                      <a:r>
                        <a:rPr lang="en-GB" sz="1100">
                          <a:solidFill>
                            <a:srgbClr val="D4D4D4"/>
                          </a:solidFill>
                          <a:latin typeface="Courier New"/>
                          <a:ea typeface="Courier New"/>
                          <a:cs typeface="Courier New"/>
                          <a:sym typeface="Courier New"/>
                        </a:rPr>
                        <a:t>, </a:t>
                      </a:r>
                      <a:r>
                        <a:rPr lang="en-GB" sz="1100">
                          <a:solidFill>
                            <a:srgbClr val="9CDCFE"/>
                          </a:solidFill>
                          <a:latin typeface="Courier New"/>
                          <a:ea typeface="Courier New"/>
                          <a:cs typeface="Courier New"/>
                          <a:sym typeface="Courier New"/>
                        </a:rPr>
                        <a:t>b</a:t>
                      </a:r>
                      <a:r>
                        <a:rPr lang="en-GB" sz="1100">
                          <a:solidFill>
                            <a:srgbClr val="D4D4D4"/>
                          </a:solidFill>
                          <a:latin typeface="Courier New"/>
                          <a:ea typeface="Courier New"/>
                          <a:cs typeface="Courier New"/>
                          <a:sym typeface="Courier New"/>
                        </a:rPr>
                        <a:t>) </a:t>
                      </a:r>
                      <a:r>
                        <a:rPr lang="en-GB" sz="1100">
                          <a:solidFill>
                            <a:srgbClr val="569CD6"/>
                          </a:solidFill>
                          <a:latin typeface="Courier New"/>
                          <a:ea typeface="Courier New"/>
                          <a:cs typeface="Courier New"/>
                          <a:sym typeface="Courier New"/>
                        </a:rPr>
                        <a:t>=&gt;</a:t>
                      </a:r>
                      <a:r>
                        <a:rPr lang="en-GB" sz="1100">
                          <a:solidFill>
                            <a:srgbClr val="D4D4D4"/>
                          </a:solidFill>
                          <a:latin typeface="Courier New"/>
                          <a:ea typeface="Courier New"/>
                          <a:cs typeface="Courier New"/>
                          <a:sym typeface="Courier New"/>
                        </a:rPr>
                        <a:t> {</a:t>
                      </a: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00">
                          <a:solidFill>
                            <a:srgbClr val="D4D4D4"/>
                          </a:solidFill>
                          <a:latin typeface="Courier New"/>
                          <a:ea typeface="Courier New"/>
                          <a:cs typeface="Courier New"/>
                          <a:sym typeface="Courier New"/>
                        </a:rPr>
                        <a:t>    </a:t>
                      </a:r>
                      <a:r>
                        <a:rPr lang="en-GB" sz="1100">
                          <a:solidFill>
                            <a:srgbClr val="C586C0"/>
                          </a:solidFill>
                          <a:latin typeface="Courier New"/>
                          <a:ea typeface="Courier New"/>
                          <a:cs typeface="Courier New"/>
                          <a:sym typeface="Courier New"/>
                        </a:rPr>
                        <a:t>if</a:t>
                      </a:r>
                      <a:r>
                        <a:rPr lang="en-GB" sz="1100">
                          <a:solidFill>
                            <a:srgbClr val="D4D4D4"/>
                          </a:solidFill>
                          <a:latin typeface="Courier New"/>
                          <a:ea typeface="Courier New"/>
                          <a:cs typeface="Courier New"/>
                          <a:sym typeface="Courier New"/>
                        </a:rPr>
                        <a:t> (</a:t>
                      </a:r>
                      <a:r>
                        <a:rPr lang="en-GB" sz="1100">
                          <a:solidFill>
                            <a:srgbClr val="9CDCFE"/>
                          </a:solidFill>
                          <a:latin typeface="Courier New"/>
                          <a:ea typeface="Courier New"/>
                          <a:cs typeface="Courier New"/>
                          <a:sym typeface="Courier New"/>
                        </a:rPr>
                        <a:t>a</a:t>
                      </a:r>
                      <a:r>
                        <a:rPr lang="en-GB" sz="1100">
                          <a:solidFill>
                            <a:srgbClr val="D4D4D4"/>
                          </a:solidFill>
                          <a:latin typeface="Courier New"/>
                          <a:ea typeface="Courier New"/>
                          <a:cs typeface="Courier New"/>
                          <a:sym typeface="Courier New"/>
                        </a:rPr>
                        <a:t>.</a:t>
                      </a:r>
                      <a:r>
                        <a:rPr lang="en-GB" sz="1100">
                          <a:solidFill>
                            <a:srgbClr val="9CDCFE"/>
                          </a:solidFill>
                          <a:latin typeface="Courier New"/>
                          <a:ea typeface="Courier New"/>
                          <a:cs typeface="Courier New"/>
                          <a:sym typeface="Courier New"/>
                        </a:rPr>
                        <a:t>name</a:t>
                      </a:r>
                      <a:r>
                        <a:rPr lang="en-GB" sz="1100">
                          <a:solidFill>
                            <a:srgbClr val="D4D4D4"/>
                          </a:solidFill>
                          <a:latin typeface="Courier New"/>
                          <a:ea typeface="Courier New"/>
                          <a:cs typeface="Courier New"/>
                          <a:sym typeface="Courier New"/>
                        </a:rPr>
                        <a:t> &gt; </a:t>
                      </a:r>
                      <a:r>
                        <a:rPr lang="en-GB" sz="1100">
                          <a:solidFill>
                            <a:srgbClr val="9CDCFE"/>
                          </a:solidFill>
                          <a:latin typeface="Courier New"/>
                          <a:ea typeface="Courier New"/>
                          <a:cs typeface="Courier New"/>
                          <a:sym typeface="Courier New"/>
                        </a:rPr>
                        <a:t>b</a:t>
                      </a:r>
                      <a:r>
                        <a:rPr lang="en-GB" sz="1100">
                          <a:solidFill>
                            <a:srgbClr val="D4D4D4"/>
                          </a:solidFill>
                          <a:latin typeface="Courier New"/>
                          <a:ea typeface="Courier New"/>
                          <a:cs typeface="Courier New"/>
                          <a:sym typeface="Courier New"/>
                        </a:rPr>
                        <a:t>.</a:t>
                      </a:r>
                      <a:r>
                        <a:rPr lang="en-GB" sz="1100">
                          <a:solidFill>
                            <a:srgbClr val="9CDCFE"/>
                          </a:solidFill>
                          <a:latin typeface="Courier New"/>
                          <a:ea typeface="Courier New"/>
                          <a:cs typeface="Courier New"/>
                          <a:sym typeface="Courier New"/>
                        </a:rPr>
                        <a:t>name</a:t>
                      </a:r>
                      <a:r>
                        <a:rPr lang="en-GB" sz="1100">
                          <a:solidFill>
                            <a:srgbClr val="D4D4D4"/>
                          </a:solidFill>
                          <a:latin typeface="Courier New"/>
                          <a:ea typeface="Courier New"/>
                          <a:cs typeface="Courier New"/>
                          <a:sym typeface="Courier New"/>
                        </a:rPr>
                        <a:t>) {</a:t>
                      </a: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00">
                          <a:solidFill>
                            <a:srgbClr val="D4D4D4"/>
                          </a:solidFill>
                          <a:latin typeface="Courier New"/>
                          <a:ea typeface="Courier New"/>
                          <a:cs typeface="Courier New"/>
                          <a:sym typeface="Courier New"/>
                        </a:rPr>
                        <a:t>        </a:t>
                      </a:r>
                      <a:r>
                        <a:rPr lang="en-GB" sz="1100">
                          <a:solidFill>
                            <a:srgbClr val="C586C0"/>
                          </a:solidFill>
                          <a:latin typeface="Courier New"/>
                          <a:ea typeface="Courier New"/>
                          <a:cs typeface="Courier New"/>
                          <a:sym typeface="Courier New"/>
                        </a:rPr>
                        <a:t>return</a:t>
                      </a:r>
                      <a:r>
                        <a:rPr lang="en-GB" sz="1100">
                          <a:solidFill>
                            <a:srgbClr val="D4D4D4"/>
                          </a:solidFill>
                          <a:latin typeface="Courier New"/>
                          <a:ea typeface="Courier New"/>
                          <a:cs typeface="Courier New"/>
                          <a:sym typeface="Courier New"/>
                        </a:rPr>
                        <a:t> </a:t>
                      </a:r>
                      <a:r>
                        <a:rPr lang="en-GB" sz="1100">
                          <a:solidFill>
                            <a:srgbClr val="B5CEA8"/>
                          </a:solidFill>
                          <a:latin typeface="Courier New"/>
                          <a:ea typeface="Courier New"/>
                          <a:cs typeface="Courier New"/>
                          <a:sym typeface="Courier New"/>
                        </a:rPr>
                        <a:t>1</a:t>
                      </a:r>
                      <a:r>
                        <a:rPr lang="en-GB" sz="1100">
                          <a:solidFill>
                            <a:srgbClr val="D4D4D4"/>
                          </a:solidFill>
                          <a:latin typeface="Courier New"/>
                          <a:ea typeface="Courier New"/>
                          <a:cs typeface="Courier New"/>
                          <a:sym typeface="Courier New"/>
                        </a:rPr>
                        <a:t>;</a:t>
                      </a: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00">
                          <a:solidFill>
                            <a:srgbClr val="D4D4D4"/>
                          </a:solidFill>
                          <a:latin typeface="Courier New"/>
                          <a:ea typeface="Courier New"/>
                          <a:cs typeface="Courier New"/>
                          <a:sym typeface="Courier New"/>
                        </a:rPr>
                        <a:t>    }</a:t>
                      </a: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00">
                          <a:solidFill>
                            <a:srgbClr val="D4D4D4"/>
                          </a:solidFill>
                          <a:latin typeface="Courier New"/>
                          <a:ea typeface="Courier New"/>
                          <a:cs typeface="Courier New"/>
                          <a:sym typeface="Courier New"/>
                        </a:rPr>
                        <a:t>    </a:t>
                      </a:r>
                      <a:r>
                        <a:rPr lang="en-GB" sz="1100">
                          <a:solidFill>
                            <a:srgbClr val="C586C0"/>
                          </a:solidFill>
                          <a:latin typeface="Courier New"/>
                          <a:ea typeface="Courier New"/>
                          <a:cs typeface="Courier New"/>
                          <a:sym typeface="Courier New"/>
                        </a:rPr>
                        <a:t>if</a:t>
                      </a:r>
                      <a:r>
                        <a:rPr lang="en-GB" sz="1100">
                          <a:solidFill>
                            <a:srgbClr val="D4D4D4"/>
                          </a:solidFill>
                          <a:latin typeface="Courier New"/>
                          <a:ea typeface="Courier New"/>
                          <a:cs typeface="Courier New"/>
                          <a:sym typeface="Courier New"/>
                        </a:rPr>
                        <a:t> (</a:t>
                      </a:r>
                      <a:r>
                        <a:rPr lang="en-GB" sz="1100">
                          <a:solidFill>
                            <a:srgbClr val="9CDCFE"/>
                          </a:solidFill>
                          <a:latin typeface="Courier New"/>
                          <a:ea typeface="Courier New"/>
                          <a:cs typeface="Courier New"/>
                          <a:sym typeface="Courier New"/>
                        </a:rPr>
                        <a:t>a</a:t>
                      </a:r>
                      <a:r>
                        <a:rPr lang="en-GB" sz="1100">
                          <a:solidFill>
                            <a:srgbClr val="D4D4D4"/>
                          </a:solidFill>
                          <a:latin typeface="Courier New"/>
                          <a:ea typeface="Courier New"/>
                          <a:cs typeface="Courier New"/>
                          <a:sym typeface="Courier New"/>
                        </a:rPr>
                        <a:t>.</a:t>
                      </a:r>
                      <a:r>
                        <a:rPr lang="en-GB" sz="1100">
                          <a:solidFill>
                            <a:srgbClr val="9CDCFE"/>
                          </a:solidFill>
                          <a:latin typeface="Courier New"/>
                          <a:ea typeface="Courier New"/>
                          <a:cs typeface="Courier New"/>
                          <a:sym typeface="Courier New"/>
                        </a:rPr>
                        <a:t>name</a:t>
                      </a:r>
                      <a:r>
                        <a:rPr lang="en-GB" sz="1100">
                          <a:solidFill>
                            <a:srgbClr val="D4D4D4"/>
                          </a:solidFill>
                          <a:latin typeface="Courier New"/>
                          <a:ea typeface="Courier New"/>
                          <a:cs typeface="Courier New"/>
                          <a:sym typeface="Courier New"/>
                        </a:rPr>
                        <a:t> &lt; </a:t>
                      </a:r>
                      <a:r>
                        <a:rPr lang="en-GB" sz="1100">
                          <a:solidFill>
                            <a:srgbClr val="9CDCFE"/>
                          </a:solidFill>
                          <a:latin typeface="Courier New"/>
                          <a:ea typeface="Courier New"/>
                          <a:cs typeface="Courier New"/>
                          <a:sym typeface="Courier New"/>
                        </a:rPr>
                        <a:t>b</a:t>
                      </a:r>
                      <a:r>
                        <a:rPr lang="en-GB" sz="1100">
                          <a:solidFill>
                            <a:srgbClr val="D4D4D4"/>
                          </a:solidFill>
                          <a:latin typeface="Courier New"/>
                          <a:ea typeface="Courier New"/>
                          <a:cs typeface="Courier New"/>
                          <a:sym typeface="Courier New"/>
                        </a:rPr>
                        <a:t>.</a:t>
                      </a:r>
                      <a:r>
                        <a:rPr lang="en-GB" sz="1100">
                          <a:solidFill>
                            <a:srgbClr val="9CDCFE"/>
                          </a:solidFill>
                          <a:latin typeface="Courier New"/>
                          <a:ea typeface="Courier New"/>
                          <a:cs typeface="Courier New"/>
                          <a:sym typeface="Courier New"/>
                        </a:rPr>
                        <a:t>name</a:t>
                      </a:r>
                      <a:r>
                        <a:rPr lang="en-GB" sz="1100">
                          <a:solidFill>
                            <a:srgbClr val="D4D4D4"/>
                          </a:solidFill>
                          <a:latin typeface="Courier New"/>
                          <a:ea typeface="Courier New"/>
                          <a:cs typeface="Courier New"/>
                          <a:sym typeface="Courier New"/>
                        </a:rPr>
                        <a:t>) {</a:t>
                      </a: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00">
                          <a:solidFill>
                            <a:srgbClr val="D4D4D4"/>
                          </a:solidFill>
                          <a:latin typeface="Courier New"/>
                          <a:ea typeface="Courier New"/>
                          <a:cs typeface="Courier New"/>
                          <a:sym typeface="Courier New"/>
                        </a:rPr>
                        <a:t>        </a:t>
                      </a:r>
                      <a:r>
                        <a:rPr lang="en-GB" sz="1100">
                          <a:solidFill>
                            <a:srgbClr val="C586C0"/>
                          </a:solidFill>
                          <a:latin typeface="Courier New"/>
                          <a:ea typeface="Courier New"/>
                          <a:cs typeface="Courier New"/>
                          <a:sym typeface="Courier New"/>
                        </a:rPr>
                        <a:t>return</a:t>
                      </a:r>
                      <a:r>
                        <a:rPr lang="en-GB" sz="1100">
                          <a:solidFill>
                            <a:srgbClr val="D4D4D4"/>
                          </a:solidFill>
                          <a:latin typeface="Courier New"/>
                          <a:ea typeface="Courier New"/>
                          <a:cs typeface="Courier New"/>
                          <a:sym typeface="Courier New"/>
                        </a:rPr>
                        <a:t> -</a:t>
                      </a:r>
                      <a:r>
                        <a:rPr lang="en-GB" sz="1100">
                          <a:solidFill>
                            <a:srgbClr val="B5CEA8"/>
                          </a:solidFill>
                          <a:latin typeface="Courier New"/>
                          <a:ea typeface="Courier New"/>
                          <a:cs typeface="Courier New"/>
                          <a:sym typeface="Courier New"/>
                        </a:rPr>
                        <a:t>1</a:t>
                      </a:r>
                      <a:r>
                        <a:rPr lang="en-GB" sz="1100">
                          <a:solidFill>
                            <a:srgbClr val="D4D4D4"/>
                          </a:solidFill>
                          <a:latin typeface="Courier New"/>
                          <a:ea typeface="Courier New"/>
                          <a:cs typeface="Courier New"/>
                          <a:sym typeface="Courier New"/>
                        </a:rPr>
                        <a:t>;</a:t>
                      </a: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00">
                          <a:solidFill>
                            <a:srgbClr val="D4D4D4"/>
                          </a:solidFill>
                          <a:latin typeface="Courier New"/>
                          <a:ea typeface="Courier New"/>
                          <a:cs typeface="Courier New"/>
                          <a:sym typeface="Courier New"/>
                        </a:rPr>
                        <a:t>    }</a:t>
                      </a: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00">
                          <a:solidFill>
                            <a:srgbClr val="D4D4D4"/>
                          </a:solidFill>
                          <a:latin typeface="Courier New"/>
                          <a:ea typeface="Courier New"/>
                          <a:cs typeface="Courier New"/>
                          <a:sym typeface="Courier New"/>
                        </a:rPr>
                        <a:t>    </a:t>
                      </a:r>
                      <a:r>
                        <a:rPr lang="en-GB" sz="1100">
                          <a:solidFill>
                            <a:srgbClr val="6A9955"/>
                          </a:solidFill>
                          <a:latin typeface="Courier New"/>
                          <a:ea typeface="Courier New"/>
                          <a:cs typeface="Courier New"/>
                          <a:sym typeface="Courier New"/>
                        </a:rPr>
                        <a:t>// a es igual a b</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00">
                          <a:solidFill>
                            <a:srgbClr val="D4D4D4"/>
                          </a:solidFill>
                          <a:latin typeface="Courier New"/>
                          <a:ea typeface="Courier New"/>
                          <a:cs typeface="Courier New"/>
                          <a:sym typeface="Courier New"/>
                        </a:rPr>
                        <a:t>    </a:t>
                      </a:r>
                      <a:r>
                        <a:rPr lang="en-GB" sz="1100">
                          <a:solidFill>
                            <a:srgbClr val="C586C0"/>
                          </a:solidFill>
                          <a:latin typeface="Courier New"/>
                          <a:ea typeface="Courier New"/>
                          <a:cs typeface="Courier New"/>
                          <a:sym typeface="Courier New"/>
                        </a:rPr>
                        <a:t>return</a:t>
                      </a:r>
                      <a:r>
                        <a:rPr lang="en-GB" sz="1100">
                          <a:solidFill>
                            <a:srgbClr val="D4D4D4"/>
                          </a:solidFill>
                          <a:latin typeface="Courier New"/>
                          <a:ea typeface="Courier New"/>
                          <a:cs typeface="Courier New"/>
                          <a:sym typeface="Courier New"/>
                        </a:rPr>
                        <a:t> </a:t>
                      </a:r>
                      <a:r>
                        <a:rPr lang="en-GB" sz="1100">
                          <a:solidFill>
                            <a:srgbClr val="B5CEA8"/>
                          </a:solidFill>
                          <a:latin typeface="Courier New"/>
                          <a:ea typeface="Courier New"/>
                          <a:cs typeface="Courier New"/>
                          <a:sym typeface="Courier New"/>
                        </a:rPr>
                        <a:t>0</a:t>
                      </a:r>
                      <a:r>
                        <a:rPr lang="en-GB" sz="1100">
                          <a:solidFill>
                            <a:srgbClr val="D4D4D4"/>
                          </a:solidFill>
                          <a:latin typeface="Courier New"/>
                          <a:ea typeface="Courier New"/>
                          <a:cs typeface="Courier New"/>
                          <a:sym typeface="Courier New"/>
                        </a:rPr>
                        <a:t>;</a:t>
                      </a: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100">
                          <a:solidFill>
                            <a:srgbClr val="D4D4D4"/>
                          </a:solidFill>
                          <a:latin typeface="Courier New"/>
                          <a:ea typeface="Courier New"/>
                          <a:cs typeface="Courier New"/>
                          <a:sym typeface="Courier New"/>
                        </a:rPr>
                        <a:t>})</a:t>
                      </a:r>
                      <a:endParaRPr sz="1100">
                        <a:solidFill>
                          <a:srgbClr val="569CD6"/>
                        </a:solidFill>
                        <a:latin typeface="Courier New"/>
                        <a:ea typeface="Courier New"/>
                        <a:cs typeface="Courier New"/>
                        <a:sym typeface="Courier New"/>
                      </a:endParaRPr>
                    </a:p>
                  </a:txBody>
                  <a:tcPr marL="91425" marR="91425" marT="91425" marB="91425">
                    <a:solidFill>
                      <a:srgbClr val="121212"/>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4"/>
        <p:cNvGrpSpPr/>
        <p:nvPr/>
      </p:nvGrpSpPr>
      <p:grpSpPr>
        <a:xfrm>
          <a:off x="0" y="0"/>
          <a:ext cx="0" cy="0"/>
          <a:chOff x="0" y="0"/>
          <a:chExt cx="0" cy="0"/>
        </a:xfrm>
      </p:grpSpPr>
      <p:sp>
        <p:nvSpPr>
          <p:cNvPr id="1205" name="Google Shape;1205;p163"/>
          <p:cNvSpPr txBox="1"/>
          <p:nvPr/>
        </p:nvSpPr>
        <p:spPr>
          <a:xfrm>
            <a:off x="852188" y="1251600"/>
            <a:ext cx="7146000" cy="279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i="1">
                <a:solidFill>
                  <a:srgbClr val="E0FF00"/>
                </a:solidFill>
                <a:latin typeface="Anton"/>
                <a:ea typeface="Anton"/>
                <a:cs typeface="Anton"/>
                <a:sym typeface="Anton"/>
              </a:rPr>
              <a:t>EJEMPLO APLICADO</a:t>
            </a:r>
            <a:endParaRPr sz="3000" i="1">
              <a:solidFill>
                <a:srgbClr val="E0FF00"/>
              </a:solidFill>
              <a:latin typeface="Anton"/>
              <a:ea typeface="Anton"/>
              <a:cs typeface="Anton"/>
              <a:sym typeface="Anton"/>
            </a:endParaRPr>
          </a:p>
          <a:p>
            <a:pPr marL="0" lvl="0" indent="0" algn="ctr" rtl="0">
              <a:spcBef>
                <a:spcPts val="1000"/>
              </a:spcBef>
              <a:spcAft>
                <a:spcPts val="0"/>
              </a:spcAft>
              <a:buNone/>
            </a:pPr>
            <a:r>
              <a:rPr lang="en-GB" sz="2000" i="1">
                <a:solidFill>
                  <a:schemeClr val="lt1"/>
                </a:solidFill>
                <a:latin typeface="Helvetica Neue Light"/>
                <a:ea typeface="Helvetica Neue Light"/>
                <a:cs typeface="Helvetica Neue Light"/>
                <a:sym typeface="Helvetica Neue Light"/>
              </a:rPr>
              <a:t>Veamos a continuación un ejemplo aplicado, donde se utilizan los métodos presentados en una solución más aproximada al escenario de la tienda virtual.</a:t>
            </a:r>
            <a:endParaRPr sz="2000" i="1">
              <a:solidFill>
                <a:schemeClr val="lt1"/>
              </a:solidFill>
              <a:latin typeface="Helvetica Neue Light"/>
              <a:ea typeface="Helvetica Neue Light"/>
              <a:cs typeface="Helvetica Neue Light"/>
              <a:sym typeface="Helvetica Neue Light"/>
            </a:endParaRPr>
          </a:p>
          <a:p>
            <a:pPr marL="0" lvl="0" indent="0" algn="l" rtl="0">
              <a:spcBef>
                <a:spcPts val="0"/>
              </a:spcBef>
              <a:spcAft>
                <a:spcPts val="0"/>
              </a:spcAft>
              <a:buNone/>
            </a:pPr>
            <a:endParaRPr sz="2000">
              <a:solidFill>
                <a:srgbClr val="E8E7E3"/>
              </a:solidFill>
              <a:latin typeface="Helvetica Neue Light"/>
              <a:ea typeface="Helvetica Neue Light"/>
              <a:cs typeface="Helvetica Neue Light"/>
              <a:sym typeface="Helvetica Neue Light"/>
            </a:endParaRPr>
          </a:p>
        </p:txBody>
      </p:sp>
      <p:pic>
        <p:nvPicPr>
          <p:cNvPr id="1206" name="Google Shape;1206;p163"/>
          <p:cNvPicPr preferRelativeResize="0"/>
          <p:nvPr/>
        </p:nvPicPr>
        <p:blipFill rotWithShape="1">
          <a:blip r:embed="rId4">
            <a:alphaModFix/>
          </a:blip>
          <a:srcRect/>
          <a:stretch/>
        </p:blipFill>
        <p:spPr>
          <a:xfrm>
            <a:off x="3978725" y="421625"/>
            <a:ext cx="1186525" cy="11865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164"/>
          <p:cNvSpPr txBox="1">
            <a:spLocks noGrp="1"/>
          </p:cNvSpPr>
          <p:nvPr>
            <p:ph type="title"/>
          </p:nvPr>
        </p:nvSpPr>
        <p:spPr>
          <a:xfrm>
            <a:off x="761250" y="437725"/>
            <a:ext cx="7621500" cy="13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i="1"/>
              <a:t>VEAMOS UN EJEMPLO</a:t>
            </a:r>
            <a:endParaRPr i="1"/>
          </a:p>
        </p:txBody>
      </p:sp>
      <p:pic>
        <p:nvPicPr>
          <p:cNvPr id="1212" name="Google Shape;1212;p164"/>
          <p:cNvPicPr preferRelativeResize="0"/>
          <p:nvPr/>
        </p:nvPicPr>
        <p:blipFill rotWithShape="1">
          <a:blip r:embed="rId3">
            <a:alphaModFix/>
          </a:blip>
          <a:srcRect b="23506"/>
          <a:stretch/>
        </p:blipFill>
        <p:spPr>
          <a:xfrm>
            <a:off x="2116213" y="1429150"/>
            <a:ext cx="4911575" cy="31307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65"/>
          <p:cNvSpPr txBox="1"/>
          <p:nvPr/>
        </p:nvSpPr>
        <p:spPr>
          <a:xfrm>
            <a:off x="373325" y="4643325"/>
            <a:ext cx="2473800" cy="3306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Clr>
                <a:schemeClr val="dk1"/>
              </a:buClr>
              <a:buSzPts val="1100"/>
              <a:buFont typeface="Arial"/>
              <a:buNone/>
            </a:pPr>
            <a:r>
              <a:rPr lang="en-GB" sz="1200" b="1" i="1">
                <a:solidFill>
                  <a:schemeClr val="dk1"/>
                </a:solidFill>
                <a:highlight>
                  <a:srgbClr val="3CEFAB"/>
                </a:highlight>
                <a:latin typeface="Helvetica Neue"/>
                <a:ea typeface="Helvetica Neue"/>
                <a:cs typeface="Helvetica Neue"/>
                <a:sym typeface="Helvetica Neue"/>
              </a:rPr>
              <a:t>Ejemplo Aplicado</a:t>
            </a:r>
            <a:endParaRPr sz="1900" b="1" i="1">
              <a:solidFill>
                <a:schemeClr val="dk1"/>
              </a:solidFill>
              <a:highlight>
                <a:srgbClr val="3CEFAB"/>
              </a:highlight>
              <a:latin typeface="Helvetica Neue"/>
              <a:ea typeface="Helvetica Neue"/>
              <a:cs typeface="Helvetica Neue"/>
              <a:sym typeface="Helvetica Neue"/>
            </a:endParaRPr>
          </a:p>
        </p:txBody>
      </p:sp>
      <p:pic>
        <p:nvPicPr>
          <p:cNvPr id="1218" name="Google Shape;1218;p165"/>
          <p:cNvPicPr preferRelativeResize="0"/>
          <p:nvPr/>
        </p:nvPicPr>
        <p:blipFill>
          <a:blip r:embed="rId3">
            <a:alphaModFix/>
          </a:blip>
          <a:stretch>
            <a:fillRect/>
          </a:stretch>
        </p:blipFill>
        <p:spPr>
          <a:xfrm>
            <a:off x="7850025" y="4699925"/>
            <a:ext cx="1186526" cy="330675"/>
          </a:xfrm>
          <a:prstGeom prst="rect">
            <a:avLst/>
          </a:prstGeom>
          <a:noFill/>
          <a:ln>
            <a:noFill/>
          </a:ln>
        </p:spPr>
      </p:pic>
      <p:sp>
        <p:nvSpPr>
          <p:cNvPr id="1219" name="Google Shape;1219;p165"/>
          <p:cNvSpPr/>
          <p:nvPr/>
        </p:nvSpPr>
        <p:spPr>
          <a:xfrm>
            <a:off x="13425" y="0"/>
            <a:ext cx="270300" cy="5143500"/>
          </a:xfrm>
          <a:prstGeom prst="rect">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220" name="Google Shape;1220;p165"/>
          <p:cNvGraphicFramePr/>
          <p:nvPr/>
        </p:nvGraphicFramePr>
        <p:xfrm>
          <a:off x="928988" y="241713"/>
          <a:ext cx="3000000" cy="3000000"/>
        </p:xfrm>
        <a:graphic>
          <a:graphicData uri="http://schemas.openxmlformats.org/drawingml/2006/table">
            <a:tbl>
              <a:tblPr>
                <a:noFill/>
                <a:tableStyleId>{59F59028-6CD9-4B71-AD41-A5B0DF8FAB72}</a:tableStyleId>
              </a:tblPr>
              <a:tblGrid>
                <a:gridCol w="7593800">
                  <a:extLst>
                    <a:ext uri="{9D8B030D-6E8A-4147-A177-3AD203B41FA5}">
                      <a16:colId xmlns:a16="http://schemas.microsoft.com/office/drawing/2014/main" val="20000"/>
                    </a:ext>
                  </a:extLst>
                </a:gridCol>
              </a:tblGrid>
              <a:tr h="3864525">
                <a:tc>
                  <a:txBody>
                    <a:bodyPr/>
                    <a:lstStyle/>
                    <a:p>
                      <a:pPr marL="0" lvl="0" indent="0" algn="just" rtl="0">
                        <a:lnSpc>
                          <a:spcPct val="135714"/>
                        </a:lnSpc>
                        <a:spcBef>
                          <a:spcPts val="0"/>
                        </a:spcBef>
                        <a:spcAft>
                          <a:spcPts val="0"/>
                        </a:spcAft>
                        <a:buNone/>
                      </a:pPr>
                      <a:r>
                        <a:rPr lang="en-GB" sz="1150">
                          <a:solidFill>
                            <a:srgbClr val="569CD6"/>
                          </a:solidFill>
                          <a:latin typeface="Courier New"/>
                          <a:ea typeface="Courier New"/>
                          <a:cs typeface="Courier New"/>
                          <a:sym typeface="Courier New"/>
                        </a:rPr>
                        <a:t>const</a:t>
                      </a:r>
                      <a:r>
                        <a:rPr lang="en-GB" sz="1150">
                          <a:solidFill>
                            <a:srgbClr val="D4D4D4"/>
                          </a:solidFill>
                          <a:latin typeface="Courier New"/>
                          <a:ea typeface="Courier New"/>
                          <a:cs typeface="Courier New"/>
                          <a:sym typeface="Courier New"/>
                        </a:rPr>
                        <a:t> </a:t>
                      </a:r>
                      <a:r>
                        <a:rPr lang="en-GB" sz="1150">
                          <a:solidFill>
                            <a:srgbClr val="4FC1FF"/>
                          </a:solidFill>
                          <a:latin typeface="Courier New"/>
                          <a:ea typeface="Courier New"/>
                          <a:cs typeface="Courier New"/>
                          <a:sym typeface="Courier New"/>
                        </a:rPr>
                        <a:t>productos</a:t>
                      </a:r>
                      <a:r>
                        <a:rPr lang="en-GB" sz="1150">
                          <a:solidFill>
                            <a:srgbClr val="D4D4D4"/>
                          </a:solidFill>
                          <a:latin typeface="Courier New"/>
                          <a:ea typeface="Courier New"/>
                          <a:cs typeface="Courier New"/>
                          <a:sym typeface="Courier New"/>
                        </a:rPr>
                        <a:t> = [{ </a:t>
                      </a:r>
                      <a:r>
                        <a:rPr lang="en-GB" sz="1150">
                          <a:solidFill>
                            <a:srgbClr val="9CDCFE"/>
                          </a:solidFill>
                          <a:latin typeface="Courier New"/>
                          <a:ea typeface="Courier New"/>
                          <a:cs typeface="Courier New"/>
                          <a:sym typeface="Courier New"/>
                        </a:rPr>
                        <a:t>id:</a:t>
                      </a:r>
                      <a:r>
                        <a:rPr lang="en-GB" sz="1150">
                          <a:solidFill>
                            <a:srgbClr val="D4D4D4"/>
                          </a:solidFill>
                          <a:latin typeface="Courier New"/>
                          <a:ea typeface="Courier New"/>
                          <a:cs typeface="Courier New"/>
                          <a:sym typeface="Courier New"/>
                        </a:rPr>
                        <a:t> </a:t>
                      </a:r>
                      <a:r>
                        <a:rPr lang="en-GB" sz="1150">
                          <a:solidFill>
                            <a:srgbClr val="B5CEA8"/>
                          </a:solidFill>
                          <a:latin typeface="Courier New"/>
                          <a:ea typeface="Courier New"/>
                          <a:cs typeface="Courier New"/>
                          <a:sym typeface="Courier New"/>
                        </a:rPr>
                        <a:t>1</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producto:</a:t>
                      </a:r>
                      <a:r>
                        <a:rPr lang="en-GB" sz="1150">
                          <a:solidFill>
                            <a:srgbClr val="D4D4D4"/>
                          </a:solidFill>
                          <a:latin typeface="Courier New"/>
                          <a:ea typeface="Courier New"/>
                          <a:cs typeface="Courier New"/>
                          <a:sym typeface="Courier New"/>
                        </a:rPr>
                        <a:t> </a:t>
                      </a:r>
                      <a:r>
                        <a:rPr lang="en-GB" sz="1150">
                          <a:solidFill>
                            <a:srgbClr val="CE9178"/>
                          </a:solidFill>
                          <a:latin typeface="Courier New"/>
                          <a:ea typeface="Courier New"/>
                          <a:cs typeface="Courier New"/>
                          <a:sym typeface="Courier New"/>
                        </a:rPr>
                        <a:t>"Arroz"</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precio:</a:t>
                      </a:r>
                      <a:r>
                        <a:rPr lang="en-GB" sz="1150">
                          <a:solidFill>
                            <a:srgbClr val="D4D4D4"/>
                          </a:solidFill>
                          <a:latin typeface="Courier New"/>
                          <a:ea typeface="Courier New"/>
                          <a:cs typeface="Courier New"/>
                          <a:sym typeface="Courier New"/>
                        </a:rPr>
                        <a:t> </a:t>
                      </a:r>
                      <a:r>
                        <a:rPr lang="en-GB" sz="1150">
                          <a:solidFill>
                            <a:srgbClr val="B5CEA8"/>
                          </a:solidFill>
                          <a:latin typeface="Courier New"/>
                          <a:ea typeface="Courier New"/>
                          <a:cs typeface="Courier New"/>
                          <a:sym typeface="Courier New"/>
                        </a:rPr>
                        <a:t>125</a:t>
                      </a:r>
                      <a:r>
                        <a:rPr lang="en-GB"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a:solidFill>
                            <a:srgbClr val="D4D4D4"/>
                          </a:solidFill>
                          <a:latin typeface="Courier New"/>
                          <a:ea typeface="Courier New"/>
                          <a:cs typeface="Courier New"/>
                          <a:sym typeface="Courier New"/>
                        </a:rPr>
                        <a:t>                  {  </a:t>
                      </a:r>
                      <a:r>
                        <a:rPr lang="en-GB" sz="1150">
                          <a:solidFill>
                            <a:srgbClr val="9CDCFE"/>
                          </a:solidFill>
                          <a:latin typeface="Courier New"/>
                          <a:ea typeface="Courier New"/>
                          <a:cs typeface="Courier New"/>
                          <a:sym typeface="Courier New"/>
                        </a:rPr>
                        <a:t>id:</a:t>
                      </a:r>
                      <a:r>
                        <a:rPr lang="en-GB" sz="1150">
                          <a:solidFill>
                            <a:srgbClr val="D4D4D4"/>
                          </a:solidFill>
                          <a:latin typeface="Courier New"/>
                          <a:ea typeface="Courier New"/>
                          <a:cs typeface="Courier New"/>
                          <a:sym typeface="Courier New"/>
                        </a:rPr>
                        <a:t> </a:t>
                      </a:r>
                      <a:r>
                        <a:rPr lang="en-GB" sz="1150">
                          <a:solidFill>
                            <a:srgbClr val="B5CEA8"/>
                          </a:solidFill>
                          <a:latin typeface="Courier New"/>
                          <a:ea typeface="Courier New"/>
                          <a:cs typeface="Courier New"/>
                          <a:sym typeface="Courier New"/>
                        </a:rPr>
                        <a:t>2</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producto:</a:t>
                      </a:r>
                      <a:r>
                        <a:rPr lang="en-GB" sz="1150">
                          <a:solidFill>
                            <a:srgbClr val="D4D4D4"/>
                          </a:solidFill>
                          <a:latin typeface="Courier New"/>
                          <a:ea typeface="Courier New"/>
                          <a:cs typeface="Courier New"/>
                          <a:sym typeface="Courier New"/>
                        </a:rPr>
                        <a:t> </a:t>
                      </a:r>
                      <a:r>
                        <a:rPr lang="en-GB" sz="1150">
                          <a:solidFill>
                            <a:srgbClr val="CE9178"/>
                          </a:solidFill>
                          <a:latin typeface="Courier New"/>
                          <a:ea typeface="Courier New"/>
                          <a:cs typeface="Courier New"/>
                          <a:sym typeface="Courier New"/>
                        </a:rPr>
                        <a:t>"Fideo"</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precio:</a:t>
                      </a:r>
                      <a:r>
                        <a:rPr lang="en-GB" sz="1150">
                          <a:solidFill>
                            <a:srgbClr val="D4D4D4"/>
                          </a:solidFill>
                          <a:latin typeface="Courier New"/>
                          <a:ea typeface="Courier New"/>
                          <a:cs typeface="Courier New"/>
                          <a:sym typeface="Courier New"/>
                        </a:rPr>
                        <a:t> </a:t>
                      </a:r>
                      <a:r>
                        <a:rPr lang="en-GB" sz="1150">
                          <a:solidFill>
                            <a:srgbClr val="B5CEA8"/>
                          </a:solidFill>
                          <a:latin typeface="Courier New"/>
                          <a:ea typeface="Courier New"/>
                          <a:cs typeface="Courier New"/>
                          <a:sym typeface="Courier New"/>
                        </a:rPr>
                        <a:t>70</a:t>
                      </a:r>
                      <a:r>
                        <a:rPr lang="en-GB"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a:solidFill>
                            <a:srgbClr val="D4D4D4"/>
                          </a:solidFill>
                          <a:latin typeface="Courier New"/>
                          <a:ea typeface="Courier New"/>
                          <a:cs typeface="Courier New"/>
                          <a:sym typeface="Courier New"/>
                        </a:rPr>
                        <a:t>                  {  </a:t>
                      </a:r>
                      <a:r>
                        <a:rPr lang="en-GB" sz="1150">
                          <a:solidFill>
                            <a:srgbClr val="9CDCFE"/>
                          </a:solidFill>
                          <a:latin typeface="Courier New"/>
                          <a:ea typeface="Courier New"/>
                          <a:cs typeface="Courier New"/>
                          <a:sym typeface="Courier New"/>
                        </a:rPr>
                        <a:t>id:</a:t>
                      </a:r>
                      <a:r>
                        <a:rPr lang="en-GB" sz="1150">
                          <a:solidFill>
                            <a:srgbClr val="D4D4D4"/>
                          </a:solidFill>
                          <a:latin typeface="Courier New"/>
                          <a:ea typeface="Courier New"/>
                          <a:cs typeface="Courier New"/>
                          <a:sym typeface="Courier New"/>
                        </a:rPr>
                        <a:t> </a:t>
                      </a:r>
                      <a:r>
                        <a:rPr lang="en-GB" sz="1150">
                          <a:solidFill>
                            <a:srgbClr val="B5CEA8"/>
                          </a:solidFill>
                          <a:latin typeface="Courier New"/>
                          <a:ea typeface="Courier New"/>
                          <a:cs typeface="Courier New"/>
                          <a:sym typeface="Courier New"/>
                        </a:rPr>
                        <a:t>3</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producto:</a:t>
                      </a:r>
                      <a:r>
                        <a:rPr lang="en-GB" sz="1150">
                          <a:solidFill>
                            <a:srgbClr val="D4D4D4"/>
                          </a:solidFill>
                          <a:latin typeface="Courier New"/>
                          <a:ea typeface="Courier New"/>
                          <a:cs typeface="Courier New"/>
                          <a:sym typeface="Courier New"/>
                        </a:rPr>
                        <a:t> </a:t>
                      </a:r>
                      <a:r>
                        <a:rPr lang="en-GB" sz="1150">
                          <a:solidFill>
                            <a:srgbClr val="CE9178"/>
                          </a:solidFill>
                          <a:latin typeface="Courier New"/>
                          <a:ea typeface="Courier New"/>
                          <a:cs typeface="Courier New"/>
                          <a:sym typeface="Courier New"/>
                        </a:rPr>
                        <a:t>"Pan"</a:t>
                      </a:r>
                      <a:r>
                        <a:rPr lang="en-GB" sz="1150">
                          <a:solidFill>
                            <a:srgbClr val="D4D4D4"/>
                          </a:solidFill>
                          <a:latin typeface="Courier New"/>
                          <a:ea typeface="Courier New"/>
                          <a:cs typeface="Courier New"/>
                          <a:sym typeface="Courier New"/>
                        </a:rPr>
                        <a:t>  , </a:t>
                      </a:r>
                      <a:r>
                        <a:rPr lang="en-GB" sz="1150">
                          <a:solidFill>
                            <a:srgbClr val="9CDCFE"/>
                          </a:solidFill>
                          <a:latin typeface="Courier New"/>
                          <a:ea typeface="Courier New"/>
                          <a:cs typeface="Courier New"/>
                          <a:sym typeface="Courier New"/>
                        </a:rPr>
                        <a:t>precio:</a:t>
                      </a:r>
                      <a:r>
                        <a:rPr lang="en-GB" sz="1150">
                          <a:solidFill>
                            <a:srgbClr val="D4D4D4"/>
                          </a:solidFill>
                          <a:latin typeface="Courier New"/>
                          <a:ea typeface="Courier New"/>
                          <a:cs typeface="Courier New"/>
                          <a:sym typeface="Courier New"/>
                        </a:rPr>
                        <a:t> </a:t>
                      </a:r>
                      <a:r>
                        <a:rPr lang="en-GB" sz="1150">
                          <a:solidFill>
                            <a:srgbClr val="B5CEA8"/>
                          </a:solidFill>
                          <a:latin typeface="Courier New"/>
                          <a:ea typeface="Courier New"/>
                          <a:cs typeface="Courier New"/>
                          <a:sym typeface="Courier New"/>
                        </a:rPr>
                        <a:t>50</a:t>
                      </a:r>
                      <a:r>
                        <a:rPr lang="en-GB"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a:solidFill>
                            <a:srgbClr val="D4D4D4"/>
                          </a:solidFill>
                          <a:latin typeface="Courier New"/>
                          <a:ea typeface="Courier New"/>
                          <a:cs typeface="Courier New"/>
                          <a:sym typeface="Courier New"/>
                        </a:rPr>
                        <a:t>                  {  </a:t>
                      </a:r>
                      <a:r>
                        <a:rPr lang="en-GB" sz="1150">
                          <a:solidFill>
                            <a:srgbClr val="9CDCFE"/>
                          </a:solidFill>
                          <a:latin typeface="Courier New"/>
                          <a:ea typeface="Courier New"/>
                          <a:cs typeface="Courier New"/>
                          <a:sym typeface="Courier New"/>
                        </a:rPr>
                        <a:t>id:</a:t>
                      </a:r>
                      <a:r>
                        <a:rPr lang="en-GB" sz="1150">
                          <a:solidFill>
                            <a:srgbClr val="D4D4D4"/>
                          </a:solidFill>
                          <a:latin typeface="Courier New"/>
                          <a:ea typeface="Courier New"/>
                          <a:cs typeface="Courier New"/>
                          <a:sym typeface="Courier New"/>
                        </a:rPr>
                        <a:t> </a:t>
                      </a:r>
                      <a:r>
                        <a:rPr lang="en-GB" sz="1150">
                          <a:solidFill>
                            <a:srgbClr val="B5CEA8"/>
                          </a:solidFill>
                          <a:latin typeface="Courier New"/>
                          <a:ea typeface="Courier New"/>
                          <a:cs typeface="Courier New"/>
                          <a:sym typeface="Courier New"/>
                        </a:rPr>
                        <a:t>4</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producto:</a:t>
                      </a:r>
                      <a:r>
                        <a:rPr lang="en-GB" sz="1150">
                          <a:solidFill>
                            <a:srgbClr val="D4D4D4"/>
                          </a:solidFill>
                          <a:latin typeface="Courier New"/>
                          <a:ea typeface="Courier New"/>
                          <a:cs typeface="Courier New"/>
                          <a:sym typeface="Courier New"/>
                        </a:rPr>
                        <a:t> </a:t>
                      </a:r>
                      <a:r>
                        <a:rPr lang="en-GB" sz="1150">
                          <a:solidFill>
                            <a:srgbClr val="CE9178"/>
                          </a:solidFill>
                          <a:latin typeface="Courier New"/>
                          <a:ea typeface="Courier New"/>
                          <a:cs typeface="Courier New"/>
                          <a:sym typeface="Courier New"/>
                        </a:rPr>
                        <a:t>"Flan"</a:t>
                      </a:r>
                      <a:r>
                        <a:rPr lang="en-GB" sz="1150">
                          <a:solidFill>
                            <a:srgbClr val="D4D4D4"/>
                          </a:solidFill>
                          <a:latin typeface="Courier New"/>
                          <a:ea typeface="Courier New"/>
                          <a:cs typeface="Courier New"/>
                          <a:sym typeface="Courier New"/>
                        </a:rPr>
                        <a:t> , </a:t>
                      </a:r>
                      <a:r>
                        <a:rPr lang="en-GB" sz="1150">
                          <a:solidFill>
                            <a:srgbClr val="9CDCFE"/>
                          </a:solidFill>
                          <a:latin typeface="Courier New"/>
                          <a:ea typeface="Courier New"/>
                          <a:cs typeface="Courier New"/>
                          <a:sym typeface="Courier New"/>
                        </a:rPr>
                        <a:t>precio:</a:t>
                      </a:r>
                      <a:r>
                        <a:rPr lang="en-GB" sz="1150">
                          <a:solidFill>
                            <a:srgbClr val="D4D4D4"/>
                          </a:solidFill>
                          <a:latin typeface="Courier New"/>
                          <a:ea typeface="Courier New"/>
                          <a:cs typeface="Courier New"/>
                          <a:sym typeface="Courier New"/>
                        </a:rPr>
                        <a:t> </a:t>
                      </a:r>
                      <a:r>
                        <a:rPr lang="en-GB" sz="1150">
                          <a:solidFill>
                            <a:srgbClr val="B5CEA8"/>
                          </a:solidFill>
                          <a:latin typeface="Courier New"/>
                          <a:ea typeface="Courier New"/>
                          <a:cs typeface="Courier New"/>
                          <a:sym typeface="Courier New"/>
                        </a:rPr>
                        <a:t>100</a:t>
                      </a:r>
                      <a:r>
                        <a:rPr lang="en-GB"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a:solidFill>
                            <a:srgbClr val="569CD6"/>
                          </a:solidFill>
                          <a:latin typeface="Courier New"/>
                          <a:ea typeface="Courier New"/>
                          <a:cs typeface="Courier New"/>
                          <a:sym typeface="Courier New"/>
                        </a:rPr>
                        <a:t>const</a:t>
                      </a:r>
                      <a:r>
                        <a:rPr lang="en-GB" sz="1150">
                          <a:solidFill>
                            <a:srgbClr val="D4D4D4"/>
                          </a:solidFill>
                          <a:latin typeface="Courier New"/>
                          <a:ea typeface="Courier New"/>
                          <a:cs typeface="Courier New"/>
                          <a:sym typeface="Courier New"/>
                        </a:rPr>
                        <a:t> </a:t>
                      </a:r>
                      <a:r>
                        <a:rPr lang="en-GB" sz="1150">
                          <a:solidFill>
                            <a:srgbClr val="4FC1FF"/>
                          </a:solidFill>
                          <a:latin typeface="Courier New"/>
                          <a:ea typeface="Courier New"/>
                          <a:cs typeface="Courier New"/>
                          <a:sym typeface="Courier New"/>
                        </a:rPr>
                        <a:t>buscado</a:t>
                      </a:r>
                      <a:r>
                        <a:rPr lang="en-GB" sz="1150">
                          <a:solidFill>
                            <a:srgbClr val="D4D4D4"/>
                          </a:solidFill>
                          <a:latin typeface="Courier New"/>
                          <a:ea typeface="Courier New"/>
                          <a:cs typeface="Courier New"/>
                          <a:sym typeface="Courier New"/>
                        </a:rPr>
                        <a:t> = </a:t>
                      </a:r>
                      <a:r>
                        <a:rPr lang="en-GB" sz="1150">
                          <a:solidFill>
                            <a:srgbClr val="4FC1FF"/>
                          </a:solidFill>
                          <a:latin typeface="Courier New"/>
                          <a:ea typeface="Courier New"/>
                          <a:cs typeface="Courier New"/>
                          <a:sym typeface="Courier New"/>
                        </a:rPr>
                        <a:t>productos</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find</a:t>
                      </a:r>
                      <a:r>
                        <a:rPr lang="en-GB" sz="1150">
                          <a:solidFill>
                            <a:srgbClr val="D4D4D4"/>
                          </a:solidFill>
                          <a:latin typeface="Courier New"/>
                          <a:ea typeface="Courier New"/>
                          <a:cs typeface="Courier New"/>
                          <a:sym typeface="Courier New"/>
                        </a:rPr>
                        <a:t>(</a:t>
                      </a:r>
                      <a:r>
                        <a:rPr lang="en-GB" sz="1150">
                          <a:solidFill>
                            <a:srgbClr val="9CDCFE"/>
                          </a:solidFill>
                          <a:latin typeface="Courier New"/>
                          <a:ea typeface="Courier New"/>
                          <a:cs typeface="Courier New"/>
                          <a:sym typeface="Courier New"/>
                        </a:rPr>
                        <a:t>producto</a:t>
                      </a:r>
                      <a:r>
                        <a:rPr lang="en-GB" sz="1150">
                          <a:solidFill>
                            <a:srgbClr val="D4D4D4"/>
                          </a:solidFill>
                          <a:latin typeface="Courier New"/>
                          <a:ea typeface="Courier New"/>
                          <a:cs typeface="Courier New"/>
                          <a:sym typeface="Courier New"/>
                        </a:rPr>
                        <a:t> </a:t>
                      </a:r>
                      <a:r>
                        <a:rPr lang="en-GB" sz="1150">
                          <a:solidFill>
                            <a:srgbClr val="569CD6"/>
                          </a:solidFill>
                          <a:latin typeface="Courier New"/>
                          <a:ea typeface="Courier New"/>
                          <a:cs typeface="Courier New"/>
                          <a:sym typeface="Courier New"/>
                        </a:rPr>
                        <a:t>=&gt;</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producto</a:t>
                      </a:r>
                      <a:r>
                        <a:rPr lang="en-GB" sz="1150">
                          <a:solidFill>
                            <a:srgbClr val="D4D4D4"/>
                          </a:solidFill>
                          <a:latin typeface="Courier New"/>
                          <a:ea typeface="Courier New"/>
                          <a:cs typeface="Courier New"/>
                          <a:sym typeface="Courier New"/>
                        </a:rPr>
                        <a:t>.</a:t>
                      </a:r>
                      <a:r>
                        <a:rPr lang="en-GB" sz="1150">
                          <a:solidFill>
                            <a:srgbClr val="9CDCFE"/>
                          </a:solidFill>
                          <a:latin typeface="Courier New"/>
                          <a:ea typeface="Courier New"/>
                          <a:cs typeface="Courier New"/>
                          <a:sym typeface="Courier New"/>
                        </a:rPr>
                        <a:t>id</a:t>
                      </a:r>
                      <a:r>
                        <a:rPr lang="en-GB" sz="1150">
                          <a:solidFill>
                            <a:srgbClr val="D4D4D4"/>
                          </a:solidFill>
                          <a:latin typeface="Courier New"/>
                          <a:ea typeface="Courier New"/>
                          <a:cs typeface="Courier New"/>
                          <a:sym typeface="Courier New"/>
                        </a:rPr>
                        <a:t> === </a:t>
                      </a:r>
                      <a:r>
                        <a:rPr lang="en-GB" sz="1150">
                          <a:solidFill>
                            <a:srgbClr val="B5CEA8"/>
                          </a:solidFill>
                          <a:latin typeface="Courier New"/>
                          <a:ea typeface="Courier New"/>
                          <a:cs typeface="Courier New"/>
                          <a:sym typeface="Courier New"/>
                        </a:rPr>
                        <a:t>3</a:t>
                      </a:r>
                      <a:r>
                        <a:rPr lang="en-GB"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a:solidFill>
                            <a:srgbClr val="9CDCFE"/>
                          </a:solidFill>
                          <a:latin typeface="Courier New"/>
                          <a:ea typeface="Courier New"/>
                          <a:cs typeface="Courier New"/>
                          <a:sym typeface="Courier New"/>
                        </a:rPr>
                        <a:t>console</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log</a:t>
                      </a:r>
                      <a:r>
                        <a:rPr lang="en-GB" sz="1150">
                          <a:solidFill>
                            <a:srgbClr val="D4D4D4"/>
                          </a:solidFill>
                          <a:latin typeface="Courier New"/>
                          <a:ea typeface="Courier New"/>
                          <a:cs typeface="Courier New"/>
                          <a:sym typeface="Courier New"/>
                        </a:rPr>
                        <a:t>(</a:t>
                      </a:r>
                      <a:r>
                        <a:rPr lang="en-GB" sz="1150">
                          <a:solidFill>
                            <a:srgbClr val="4FC1FF"/>
                          </a:solidFill>
                          <a:latin typeface="Courier New"/>
                          <a:ea typeface="Courier New"/>
                          <a:cs typeface="Courier New"/>
                          <a:sym typeface="Courier New"/>
                        </a:rPr>
                        <a:t>buscado</a:t>
                      </a:r>
                      <a:r>
                        <a:rPr lang="en-GB" sz="1150">
                          <a:solidFill>
                            <a:srgbClr val="D4D4D4"/>
                          </a:solidFill>
                          <a:latin typeface="Courier New"/>
                          <a:ea typeface="Courier New"/>
                          <a:cs typeface="Courier New"/>
                          <a:sym typeface="Courier New"/>
                        </a:rPr>
                        <a:t>) </a:t>
                      </a:r>
                      <a:r>
                        <a:rPr lang="en-GB" sz="1150">
                          <a:solidFill>
                            <a:srgbClr val="6A9955"/>
                          </a:solidFill>
                          <a:latin typeface="Courier New"/>
                          <a:ea typeface="Courier New"/>
                          <a:cs typeface="Courier New"/>
                          <a:sym typeface="Courier New"/>
                        </a:rPr>
                        <a:t>//{id: 3, producto: "Pan", precio: 50}</a:t>
                      </a:r>
                      <a:endParaRPr sz="1150">
                        <a:solidFill>
                          <a:srgbClr val="6A9955"/>
                        </a:solidFill>
                        <a:latin typeface="Courier New"/>
                        <a:ea typeface="Courier New"/>
                        <a:cs typeface="Courier New"/>
                        <a:sym typeface="Courier New"/>
                      </a:endParaRPr>
                    </a:p>
                    <a:p>
                      <a:pPr marL="0" lvl="0" indent="0" algn="just" rtl="0">
                        <a:lnSpc>
                          <a:spcPct val="135714"/>
                        </a:lnSpc>
                        <a:spcBef>
                          <a:spcPts val="0"/>
                        </a:spcBef>
                        <a:spcAft>
                          <a:spcPts val="0"/>
                        </a:spcAft>
                        <a:buNone/>
                      </a:pP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a:solidFill>
                            <a:srgbClr val="569CD6"/>
                          </a:solidFill>
                          <a:latin typeface="Courier New"/>
                          <a:ea typeface="Courier New"/>
                          <a:cs typeface="Courier New"/>
                          <a:sym typeface="Courier New"/>
                        </a:rPr>
                        <a:t>const</a:t>
                      </a:r>
                      <a:r>
                        <a:rPr lang="en-GB" sz="1150">
                          <a:solidFill>
                            <a:srgbClr val="D4D4D4"/>
                          </a:solidFill>
                          <a:latin typeface="Courier New"/>
                          <a:ea typeface="Courier New"/>
                          <a:cs typeface="Courier New"/>
                          <a:sym typeface="Courier New"/>
                        </a:rPr>
                        <a:t> </a:t>
                      </a:r>
                      <a:r>
                        <a:rPr lang="en-GB" sz="1150">
                          <a:solidFill>
                            <a:srgbClr val="4FC1FF"/>
                          </a:solidFill>
                          <a:latin typeface="Courier New"/>
                          <a:ea typeface="Courier New"/>
                          <a:cs typeface="Courier New"/>
                          <a:sym typeface="Courier New"/>
                        </a:rPr>
                        <a:t>existe</a:t>
                      </a:r>
                      <a:r>
                        <a:rPr lang="en-GB" sz="1150">
                          <a:solidFill>
                            <a:srgbClr val="D4D4D4"/>
                          </a:solidFill>
                          <a:latin typeface="Courier New"/>
                          <a:ea typeface="Courier New"/>
                          <a:cs typeface="Courier New"/>
                          <a:sym typeface="Courier New"/>
                        </a:rPr>
                        <a:t> = </a:t>
                      </a:r>
                      <a:r>
                        <a:rPr lang="en-GB" sz="1150">
                          <a:solidFill>
                            <a:srgbClr val="4FC1FF"/>
                          </a:solidFill>
                          <a:latin typeface="Courier New"/>
                          <a:ea typeface="Courier New"/>
                          <a:cs typeface="Courier New"/>
                          <a:sym typeface="Courier New"/>
                        </a:rPr>
                        <a:t>productos</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some</a:t>
                      </a:r>
                      <a:r>
                        <a:rPr lang="en-GB" sz="1150">
                          <a:solidFill>
                            <a:srgbClr val="D4D4D4"/>
                          </a:solidFill>
                          <a:latin typeface="Courier New"/>
                          <a:ea typeface="Courier New"/>
                          <a:cs typeface="Courier New"/>
                          <a:sym typeface="Courier New"/>
                        </a:rPr>
                        <a:t>(</a:t>
                      </a:r>
                      <a:r>
                        <a:rPr lang="en-GB" sz="1150">
                          <a:solidFill>
                            <a:srgbClr val="9CDCFE"/>
                          </a:solidFill>
                          <a:latin typeface="Courier New"/>
                          <a:ea typeface="Courier New"/>
                          <a:cs typeface="Courier New"/>
                          <a:sym typeface="Courier New"/>
                        </a:rPr>
                        <a:t>producto</a:t>
                      </a:r>
                      <a:r>
                        <a:rPr lang="en-GB" sz="1150">
                          <a:solidFill>
                            <a:srgbClr val="D4D4D4"/>
                          </a:solidFill>
                          <a:latin typeface="Courier New"/>
                          <a:ea typeface="Courier New"/>
                          <a:cs typeface="Courier New"/>
                          <a:sym typeface="Courier New"/>
                        </a:rPr>
                        <a:t> </a:t>
                      </a:r>
                      <a:r>
                        <a:rPr lang="en-GB" sz="1150">
                          <a:solidFill>
                            <a:srgbClr val="569CD6"/>
                          </a:solidFill>
                          <a:latin typeface="Courier New"/>
                          <a:ea typeface="Courier New"/>
                          <a:cs typeface="Courier New"/>
                          <a:sym typeface="Courier New"/>
                        </a:rPr>
                        <a:t>=&gt;</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producto</a:t>
                      </a:r>
                      <a:r>
                        <a:rPr lang="en-GB" sz="1150">
                          <a:solidFill>
                            <a:srgbClr val="D4D4D4"/>
                          </a:solidFill>
                          <a:latin typeface="Courier New"/>
                          <a:ea typeface="Courier New"/>
                          <a:cs typeface="Courier New"/>
                          <a:sym typeface="Courier New"/>
                        </a:rPr>
                        <a:t>.</a:t>
                      </a:r>
                      <a:r>
                        <a:rPr lang="en-GB" sz="1150">
                          <a:solidFill>
                            <a:srgbClr val="9CDCFE"/>
                          </a:solidFill>
                          <a:latin typeface="Courier New"/>
                          <a:ea typeface="Courier New"/>
                          <a:cs typeface="Courier New"/>
                          <a:sym typeface="Courier New"/>
                        </a:rPr>
                        <a:t>nombre</a:t>
                      </a:r>
                      <a:r>
                        <a:rPr lang="en-GB" sz="1150">
                          <a:solidFill>
                            <a:srgbClr val="D4D4D4"/>
                          </a:solidFill>
                          <a:latin typeface="Courier New"/>
                          <a:ea typeface="Courier New"/>
                          <a:cs typeface="Courier New"/>
                          <a:sym typeface="Courier New"/>
                        </a:rPr>
                        <a:t> === “</a:t>
                      </a:r>
                      <a:r>
                        <a:rPr lang="en-GB" sz="1150">
                          <a:solidFill>
                            <a:srgbClr val="9CDCFE"/>
                          </a:solidFill>
                          <a:latin typeface="Courier New"/>
                          <a:ea typeface="Courier New"/>
                          <a:cs typeface="Courier New"/>
                          <a:sym typeface="Courier New"/>
                        </a:rPr>
                        <a:t>Harina</a:t>
                      </a:r>
                      <a:r>
                        <a:rPr lang="en-GB"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a:solidFill>
                            <a:srgbClr val="9CDCFE"/>
                          </a:solidFill>
                          <a:latin typeface="Courier New"/>
                          <a:ea typeface="Courier New"/>
                          <a:cs typeface="Courier New"/>
                          <a:sym typeface="Courier New"/>
                        </a:rPr>
                        <a:t>console</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log</a:t>
                      </a:r>
                      <a:r>
                        <a:rPr lang="en-GB" sz="1150">
                          <a:solidFill>
                            <a:srgbClr val="D4D4D4"/>
                          </a:solidFill>
                          <a:latin typeface="Courier New"/>
                          <a:ea typeface="Courier New"/>
                          <a:cs typeface="Courier New"/>
                          <a:sym typeface="Courier New"/>
                        </a:rPr>
                        <a:t>(</a:t>
                      </a:r>
                      <a:r>
                        <a:rPr lang="en-GB" sz="1150">
                          <a:solidFill>
                            <a:srgbClr val="4FC1FF"/>
                          </a:solidFill>
                          <a:latin typeface="Courier New"/>
                          <a:ea typeface="Courier New"/>
                          <a:cs typeface="Courier New"/>
                          <a:sym typeface="Courier New"/>
                        </a:rPr>
                        <a:t>existe</a:t>
                      </a:r>
                      <a:r>
                        <a:rPr lang="en-GB" sz="1150">
                          <a:solidFill>
                            <a:srgbClr val="D4D4D4"/>
                          </a:solidFill>
                          <a:latin typeface="Courier New"/>
                          <a:ea typeface="Courier New"/>
                          <a:cs typeface="Courier New"/>
                          <a:sym typeface="Courier New"/>
                        </a:rPr>
                        <a:t> ) </a:t>
                      </a:r>
                      <a:r>
                        <a:rPr lang="en-GB" sz="1150">
                          <a:solidFill>
                            <a:srgbClr val="6A9955"/>
                          </a:solidFill>
                          <a:latin typeface="Courier New"/>
                          <a:ea typeface="Courier New"/>
                          <a:cs typeface="Courier New"/>
                          <a:sym typeface="Courier New"/>
                        </a:rPr>
                        <a:t>// false</a:t>
                      </a:r>
                      <a:endParaRPr sz="1150">
                        <a:solidFill>
                          <a:srgbClr val="6A9955"/>
                        </a:solidFill>
                        <a:latin typeface="Courier New"/>
                        <a:ea typeface="Courier New"/>
                        <a:cs typeface="Courier New"/>
                        <a:sym typeface="Courier New"/>
                      </a:endParaRPr>
                    </a:p>
                    <a:p>
                      <a:pPr marL="0" lvl="0" indent="0" algn="just" rtl="0">
                        <a:lnSpc>
                          <a:spcPct val="135714"/>
                        </a:lnSpc>
                        <a:spcBef>
                          <a:spcPts val="0"/>
                        </a:spcBef>
                        <a:spcAft>
                          <a:spcPts val="0"/>
                        </a:spcAft>
                        <a:buNone/>
                      </a:pP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a:solidFill>
                            <a:srgbClr val="569CD6"/>
                          </a:solidFill>
                          <a:latin typeface="Courier New"/>
                          <a:ea typeface="Courier New"/>
                          <a:cs typeface="Courier New"/>
                          <a:sym typeface="Courier New"/>
                        </a:rPr>
                        <a:t>const</a:t>
                      </a:r>
                      <a:r>
                        <a:rPr lang="en-GB" sz="1150">
                          <a:solidFill>
                            <a:srgbClr val="D4D4D4"/>
                          </a:solidFill>
                          <a:latin typeface="Courier New"/>
                          <a:ea typeface="Courier New"/>
                          <a:cs typeface="Courier New"/>
                          <a:sym typeface="Courier New"/>
                        </a:rPr>
                        <a:t> </a:t>
                      </a:r>
                      <a:r>
                        <a:rPr lang="en-GB" sz="1150">
                          <a:solidFill>
                            <a:srgbClr val="4FC1FF"/>
                          </a:solidFill>
                          <a:latin typeface="Courier New"/>
                          <a:ea typeface="Courier New"/>
                          <a:cs typeface="Courier New"/>
                          <a:sym typeface="Courier New"/>
                        </a:rPr>
                        <a:t>baratos</a:t>
                      </a:r>
                      <a:r>
                        <a:rPr lang="en-GB" sz="1150">
                          <a:solidFill>
                            <a:srgbClr val="D4D4D4"/>
                          </a:solidFill>
                          <a:latin typeface="Courier New"/>
                          <a:ea typeface="Courier New"/>
                          <a:cs typeface="Courier New"/>
                          <a:sym typeface="Courier New"/>
                        </a:rPr>
                        <a:t> = </a:t>
                      </a:r>
                      <a:r>
                        <a:rPr lang="en-GB" sz="1150">
                          <a:solidFill>
                            <a:srgbClr val="4FC1FF"/>
                          </a:solidFill>
                          <a:latin typeface="Courier New"/>
                          <a:ea typeface="Courier New"/>
                          <a:cs typeface="Courier New"/>
                          <a:sym typeface="Courier New"/>
                        </a:rPr>
                        <a:t>productos</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filter</a:t>
                      </a:r>
                      <a:r>
                        <a:rPr lang="en-GB" sz="1150">
                          <a:solidFill>
                            <a:srgbClr val="D4D4D4"/>
                          </a:solidFill>
                          <a:latin typeface="Courier New"/>
                          <a:ea typeface="Courier New"/>
                          <a:cs typeface="Courier New"/>
                          <a:sym typeface="Courier New"/>
                        </a:rPr>
                        <a:t>(</a:t>
                      </a:r>
                      <a:r>
                        <a:rPr lang="en-GB" sz="1150">
                          <a:solidFill>
                            <a:srgbClr val="9CDCFE"/>
                          </a:solidFill>
                          <a:latin typeface="Courier New"/>
                          <a:ea typeface="Courier New"/>
                          <a:cs typeface="Courier New"/>
                          <a:sym typeface="Courier New"/>
                        </a:rPr>
                        <a:t>producto</a:t>
                      </a:r>
                      <a:r>
                        <a:rPr lang="en-GB" sz="1150">
                          <a:solidFill>
                            <a:srgbClr val="D4D4D4"/>
                          </a:solidFill>
                          <a:latin typeface="Courier New"/>
                          <a:ea typeface="Courier New"/>
                          <a:cs typeface="Courier New"/>
                          <a:sym typeface="Courier New"/>
                        </a:rPr>
                        <a:t> </a:t>
                      </a:r>
                      <a:r>
                        <a:rPr lang="en-GB" sz="1150">
                          <a:solidFill>
                            <a:srgbClr val="569CD6"/>
                          </a:solidFill>
                          <a:latin typeface="Courier New"/>
                          <a:ea typeface="Courier New"/>
                          <a:cs typeface="Courier New"/>
                          <a:sym typeface="Courier New"/>
                        </a:rPr>
                        <a:t>=&gt;</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producto</a:t>
                      </a:r>
                      <a:r>
                        <a:rPr lang="en-GB" sz="1150">
                          <a:solidFill>
                            <a:srgbClr val="D4D4D4"/>
                          </a:solidFill>
                          <a:latin typeface="Courier New"/>
                          <a:ea typeface="Courier New"/>
                          <a:cs typeface="Courier New"/>
                          <a:sym typeface="Courier New"/>
                        </a:rPr>
                        <a:t>.</a:t>
                      </a:r>
                      <a:r>
                        <a:rPr lang="en-GB" sz="1150">
                          <a:solidFill>
                            <a:srgbClr val="9CDCFE"/>
                          </a:solidFill>
                          <a:latin typeface="Courier New"/>
                          <a:ea typeface="Courier New"/>
                          <a:cs typeface="Courier New"/>
                          <a:sym typeface="Courier New"/>
                        </a:rPr>
                        <a:t>precio</a:t>
                      </a:r>
                      <a:r>
                        <a:rPr lang="en-GB" sz="1150">
                          <a:solidFill>
                            <a:srgbClr val="D4D4D4"/>
                          </a:solidFill>
                          <a:latin typeface="Courier New"/>
                          <a:ea typeface="Courier New"/>
                          <a:cs typeface="Courier New"/>
                          <a:sym typeface="Courier New"/>
                        </a:rPr>
                        <a:t> &lt; </a:t>
                      </a:r>
                      <a:r>
                        <a:rPr lang="en-GB" sz="1150">
                          <a:solidFill>
                            <a:srgbClr val="B5CEA8"/>
                          </a:solidFill>
                          <a:latin typeface="Courier New"/>
                          <a:ea typeface="Courier New"/>
                          <a:cs typeface="Courier New"/>
                          <a:sym typeface="Courier New"/>
                        </a:rPr>
                        <a:t>100</a:t>
                      </a:r>
                      <a:r>
                        <a:rPr lang="en-GB"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a:solidFill>
                            <a:srgbClr val="9CDCFE"/>
                          </a:solidFill>
                          <a:latin typeface="Courier New"/>
                          <a:ea typeface="Courier New"/>
                          <a:cs typeface="Courier New"/>
                          <a:sym typeface="Courier New"/>
                        </a:rPr>
                        <a:t>console</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log</a:t>
                      </a:r>
                      <a:r>
                        <a:rPr lang="en-GB" sz="1150">
                          <a:solidFill>
                            <a:srgbClr val="D4D4D4"/>
                          </a:solidFill>
                          <a:latin typeface="Courier New"/>
                          <a:ea typeface="Courier New"/>
                          <a:cs typeface="Courier New"/>
                          <a:sym typeface="Courier New"/>
                        </a:rPr>
                        <a:t>(</a:t>
                      </a:r>
                      <a:r>
                        <a:rPr lang="en-GB" sz="1150">
                          <a:solidFill>
                            <a:srgbClr val="4FC1FF"/>
                          </a:solidFill>
                          <a:latin typeface="Courier New"/>
                          <a:ea typeface="Courier New"/>
                          <a:cs typeface="Courier New"/>
                          <a:sym typeface="Courier New"/>
                        </a:rPr>
                        <a:t>baratos</a:t>
                      </a:r>
                      <a:r>
                        <a:rPr lang="en-GB"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a:solidFill>
                            <a:srgbClr val="6A9955"/>
                          </a:solidFill>
                          <a:latin typeface="Courier New"/>
                          <a:ea typeface="Courier New"/>
                          <a:cs typeface="Courier New"/>
                          <a:sym typeface="Courier New"/>
                        </a:rPr>
                        <a:t>// [{id: 2,producto:"Fideo",precio:70},{id:3,producto:"Pan",precio: 50}]</a:t>
                      </a:r>
                      <a:endParaRPr sz="1150">
                        <a:solidFill>
                          <a:srgbClr val="6A9955"/>
                        </a:solidFill>
                        <a:latin typeface="Courier New"/>
                        <a:ea typeface="Courier New"/>
                        <a:cs typeface="Courier New"/>
                        <a:sym typeface="Courier New"/>
                      </a:endParaRPr>
                    </a:p>
                    <a:p>
                      <a:pPr marL="0" lvl="0" indent="0" algn="just" rtl="0">
                        <a:lnSpc>
                          <a:spcPct val="135714"/>
                        </a:lnSpc>
                        <a:spcBef>
                          <a:spcPts val="0"/>
                        </a:spcBef>
                        <a:spcAft>
                          <a:spcPts val="0"/>
                        </a:spcAft>
                        <a:buNone/>
                      </a:pP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a:solidFill>
                            <a:srgbClr val="569CD6"/>
                          </a:solidFill>
                          <a:latin typeface="Courier New"/>
                          <a:ea typeface="Courier New"/>
                          <a:cs typeface="Courier New"/>
                          <a:sym typeface="Courier New"/>
                        </a:rPr>
                        <a:t>const</a:t>
                      </a:r>
                      <a:r>
                        <a:rPr lang="en-GB" sz="1150">
                          <a:solidFill>
                            <a:srgbClr val="D4D4D4"/>
                          </a:solidFill>
                          <a:latin typeface="Courier New"/>
                          <a:ea typeface="Courier New"/>
                          <a:cs typeface="Courier New"/>
                          <a:sym typeface="Courier New"/>
                        </a:rPr>
                        <a:t> </a:t>
                      </a:r>
                      <a:r>
                        <a:rPr lang="en-GB" sz="1150">
                          <a:solidFill>
                            <a:srgbClr val="4FC1FF"/>
                          </a:solidFill>
                          <a:latin typeface="Courier New"/>
                          <a:ea typeface="Courier New"/>
                          <a:cs typeface="Courier New"/>
                          <a:sym typeface="Courier New"/>
                        </a:rPr>
                        <a:t>listaNombres</a:t>
                      </a:r>
                      <a:r>
                        <a:rPr lang="en-GB" sz="1150">
                          <a:solidFill>
                            <a:srgbClr val="D4D4D4"/>
                          </a:solidFill>
                          <a:latin typeface="Courier New"/>
                          <a:ea typeface="Courier New"/>
                          <a:cs typeface="Courier New"/>
                          <a:sym typeface="Courier New"/>
                        </a:rPr>
                        <a:t> = </a:t>
                      </a:r>
                      <a:r>
                        <a:rPr lang="en-GB" sz="1150">
                          <a:solidFill>
                            <a:srgbClr val="4FC1FF"/>
                          </a:solidFill>
                          <a:latin typeface="Courier New"/>
                          <a:ea typeface="Courier New"/>
                          <a:cs typeface="Courier New"/>
                          <a:sym typeface="Courier New"/>
                        </a:rPr>
                        <a:t>productos</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map</a:t>
                      </a:r>
                      <a:r>
                        <a:rPr lang="en-GB" sz="1150">
                          <a:solidFill>
                            <a:srgbClr val="D4D4D4"/>
                          </a:solidFill>
                          <a:latin typeface="Courier New"/>
                          <a:ea typeface="Courier New"/>
                          <a:cs typeface="Courier New"/>
                          <a:sym typeface="Courier New"/>
                        </a:rPr>
                        <a:t>(</a:t>
                      </a:r>
                      <a:r>
                        <a:rPr lang="en-GB" sz="1150">
                          <a:solidFill>
                            <a:srgbClr val="9CDCFE"/>
                          </a:solidFill>
                          <a:latin typeface="Courier New"/>
                          <a:ea typeface="Courier New"/>
                          <a:cs typeface="Courier New"/>
                          <a:sym typeface="Courier New"/>
                        </a:rPr>
                        <a:t>producto</a:t>
                      </a:r>
                      <a:r>
                        <a:rPr lang="en-GB" sz="1150">
                          <a:solidFill>
                            <a:srgbClr val="D4D4D4"/>
                          </a:solidFill>
                          <a:latin typeface="Courier New"/>
                          <a:ea typeface="Courier New"/>
                          <a:cs typeface="Courier New"/>
                          <a:sym typeface="Courier New"/>
                        </a:rPr>
                        <a:t> </a:t>
                      </a:r>
                      <a:r>
                        <a:rPr lang="en-GB" sz="1150">
                          <a:solidFill>
                            <a:srgbClr val="569CD6"/>
                          </a:solidFill>
                          <a:latin typeface="Courier New"/>
                          <a:ea typeface="Courier New"/>
                          <a:cs typeface="Courier New"/>
                          <a:sym typeface="Courier New"/>
                        </a:rPr>
                        <a:t>=&gt;</a:t>
                      </a:r>
                      <a:r>
                        <a:rPr lang="en-GB" sz="1150">
                          <a:solidFill>
                            <a:srgbClr val="D4D4D4"/>
                          </a:solidFill>
                          <a:latin typeface="Courier New"/>
                          <a:ea typeface="Courier New"/>
                          <a:cs typeface="Courier New"/>
                          <a:sym typeface="Courier New"/>
                        </a:rPr>
                        <a:t> </a:t>
                      </a:r>
                      <a:r>
                        <a:rPr lang="en-GB" sz="1150">
                          <a:solidFill>
                            <a:srgbClr val="9CDCFE"/>
                          </a:solidFill>
                          <a:latin typeface="Courier New"/>
                          <a:ea typeface="Courier New"/>
                          <a:cs typeface="Courier New"/>
                          <a:sym typeface="Courier New"/>
                        </a:rPr>
                        <a:t>producto</a:t>
                      </a:r>
                      <a:r>
                        <a:rPr lang="en-GB" sz="1150">
                          <a:solidFill>
                            <a:srgbClr val="D4D4D4"/>
                          </a:solidFill>
                          <a:latin typeface="Courier New"/>
                          <a:ea typeface="Courier New"/>
                          <a:cs typeface="Courier New"/>
                          <a:sym typeface="Courier New"/>
                        </a:rPr>
                        <a:t>.</a:t>
                      </a:r>
                      <a:r>
                        <a:rPr lang="en-GB" sz="1150">
                          <a:solidFill>
                            <a:srgbClr val="9CDCFE"/>
                          </a:solidFill>
                          <a:latin typeface="Courier New"/>
                          <a:ea typeface="Courier New"/>
                          <a:cs typeface="Courier New"/>
                          <a:sym typeface="Courier New"/>
                        </a:rPr>
                        <a:t>nombre</a:t>
                      </a:r>
                      <a:r>
                        <a:rPr lang="en-GB"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a:solidFill>
                            <a:srgbClr val="9CDCFE"/>
                          </a:solidFill>
                          <a:latin typeface="Courier New"/>
                          <a:ea typeface="Courier New"/>
                          <a:cs typeface="Courier New"/>
                          <a:sym typeface="Courier New"/>
                        </a:rPr>
                        <a:t>console</a:t>
                      </a:r>
                      <a:r>
                        <a:rPr lang="en-GB" sz="1150">
                          <a:solidFill>
                            <a:srgbClr val="D4D4D4"/>
                          </a:solidFill>
                          <a:latin typeface="Courier New"/>
                          <a:ea typeface="Courier New"/>
                          <a:cs typeface="Courier New"/>
                          <a:sym typeface="Courier New"/>
                        </a:rPr>
                        <a:t>.</a:t>
                      </a:r>
                      <a:r>
                        <a:rPr lang="en-GB" sz="1150">
                          <a:solidFill>
                            <a:srgbClr val="DCDCAA"/>
                          </a:solidFill>
                          <a:latin typeface="Courier New"/>
                          <a:ea typeface="Courier New"/>
                          <a:cs typeface="Courier New"/>
                          <a:sym typeface="Courier New"/>
                        </a:rPr>
                        <a:t>log</a:t>
                      </a:r>
                      <a:r>
                        <a:rPr lang="en-GB" sz="1150">
                          <a:solidFill>
                            <a:srgbClr val="D4D4D4"/>
                          </a:solidFill>
                          <a:latin typeface="Courier New"/>
                          <a:ea typeface="Courier New"/>
                          <a:cs typeface="Courier New"/>
                          <a:sym typeface="Courier New"/>
                        </a:rPr>
                        <a:t>(</a:t>
                      </a:r>
                      <a:r>
                        <a:rPr lang="en-GB" sz="1150">
                          <a:solidFill>
                            <a:srgbClr val="4FC1FF"/>
                          </a:solidFill>
                          <a:latin typeface="Courier New"/>
                          <a:ea typeface="Courier New"/>
                          <a:cs typeface="Courier New"/>
                          <a:sym typeface="Courier New"/>
                        </a:rPr>
                        <a:t>listaNombres</a:t>
                      </a:r>
                      <a:r>
                        <a:rPr lang="en-GB"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n-GB" sz="1150">
                          <a:solidFill>
                            <a:srgbClr val="6A9955"/>
                          </a:solidFill>
                          <a:latin typeface="Courier New"/>
                          <a:ea typeface="Courier New"/>
                          <a:cs typeface="Courier New"/>
                          <a:sym typeface="Courier New"/>
                        </a:rPr>
                        <a:t>//[“Arroz”, “Fideo”, “Pan”, “Flan”]</a:t>
                      </a:r>
                      <a:endParaRPr sz="1100">
                        <a:solidFill>
                          <a:srgbClr val="569CD6"/>
                        </a:solidFill>
                        <a:latin typeface="Courier New"/>
                        <a:ea typeface="Courier New"/>
                        <a:cs typeface="Courier New"/>
                        <a:sym typeface="Courier New"/>
                      </a:endParaRPr>
                    </a:p>
                  </a:txBody>
                  <a:tcPr marL="91425" marR="91425" marT="91425" marB="91425">
                    <a:solidFill>
                      <a:srgbClr val="121212"/>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4"/>
        <p:cNvGrpSpPr/>
        <p:nvPr/>
      </p:nvGrpSpPr>
      <p:grpSpPr>
        <a:xfrm>
          <a:off x="0" y="0"/>
          <a:ext cx="0" cy="0"/>
          <a:chOff x="0" y="0"/>
          <a:chExt cx="0" cy="0"/>
        </a:xfrm>
      </p:grpSpPr>
      <p:sp>
        <p:nvSpPr>
          <p:cNvPr id="1225" name="Google Shape;1225;p166"/>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en-GB" sz="6000" b="0" i="0" u="none" strike="noStrike" cap="none">
                <a:solidFill>
                  <a:srgbClr val="E8E7E3"/>
                </a:solidFill>
                <a:latin typeface="Arial"/>
                <a:ea typeface="Arial"/>
                <a:cs typeface="Arial"/>
                <a:sym typeface="Arial"/>
              </a:rPr>
              <a:t>☕ </a:t>
            </a:r>
            <a:endParaRPr sz="6000" b="0" i="0" u="none" strike="noStrike" cap="none">
              <a:solidFill>
                <a:srgbClr val="E8E7E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0"/>
              <a:buFont typeface="Arial"/>
              <a:buNone/>
            </a:pPr>
            <a:r>
              <a:rPr lang="en-GB" sz="6000" b="0" i="1" u="none" strike="noStrike" cap="none">
                <a:solidFill>
                  <a:srgbClr val="E0FF00"/>
                </a:solidFill>
                <a:latin typeface="Anton"/>
                <a:ea typeface="Anton"/>
                <a:cs typeface="Anton"/>
                <a:sym typeface="Anton"/>
              </a:rPr>
              <a:t>BREAK</a:t>
            </a:r>
            <a:endParaRPr sz="6000" b="0" i="1" u="none" strike="noStrike" cap="none">
              <a:solidFill>
                <a:srgbClr val="E0FF00"/>
              </a:solidFill>
              <a:latin typeface="Anton"/>
              <a:ea typeface="Anton"/>
              <a:cs typeface="Anton"/>
              <a:sym typeface="Anton"/>
            </a:endParaRPr>
          </a:p>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lt1"/>
              </a:solidFill>
              <a:latin typeface="Anton"/>
              <a:ea typeface="Anton"/>
              <a:cs typeface="Anton"/>
              <a:sym typeface="Anton"/>
            </a:endParaRPr>
          </a:p>
          <a:p>
            <a:pPr marL="0" marR="0" lvl="0" indent="0" algn="ctr" rtl="0">
              <a:lnSpc>
                <a:spcPct val="100000"/>
              </a:lnSpc>
              <a:spcBef>
                <a:spcPts val="0"/>
              </a:spcBef>
              <a:spcAft>
                <a:spcPts val="0"/>
              </a:spcAft>
              <a:buClr>
                <a:srgbClr val="000000"/>
              </a:buClr>
              <a:buSzPts val="2100"/>
              <a:buFont typeface="Arial"/>
              <a:buNone/>
            </a:pPr>
            <a:r>
              <a:rPr lang="en-GB" sz="2100" b="0" i="0" u="none" strike="noStrike" cap="none">
                <a:solidFill>
                  <a:schemeClr val="lt1"/>
                </a:solidFill>
                <a:latin typeface="Anton"/>
                <a:ea typeface="Anton"/>
                <a:cs typeface="Anton"/>
                <a:sym typeface="Anton"/>
              </a:rPr>
              <a:t>¡5/10 MINUTOS Y VOLVEMOS!</a:t>
            </a:r>
            <a:endParaRPr sz="2100" b="0" i="0" u="none" strike="noStrike" cap="none">
              <a:solidFill>
                <a:schemeClr val="lt1"/>
              </a:solidFill>
              <a:latin typeface="Anton"/>
              <a:ea typeface="Anton"/>
              <a:cs typeface="Anton"/>
              <a:sym typeface="Anton"/>
            </a:endParaRPr>
          </a:p>
          <a:p>
            <a:pPr marL="0" marR="0" lvl="0" indent="0" algn="l" rtl="0">
              <a:lnSpc>
                <a:spcPct val="100000"/>
              </a:lnSpc>
              <a:spcBef>
                <a:spcPts val="0"/>
              </a:spcBef>
              <a:spcAft>
                <a:spcPts val="0"/>
              </a:spcAft>
              <a:buClr>
                <a:srgbClr val="000000"/>
              </a:buClr>
              <a:buSzPts val="4000"/>
              <a:buFont typeface="Arial"/>
              <a:buNone/>
            </a:pPr>
            <a:endParaRPr sz="4000" b="0" i="1" u="none" strike="noStrike" cap="none">
              <a:solidFill>
                <a:srgbClr val="E0FF00"/>
              </a:solidFill>
              <a:latin typeface="Anton"/>
              <a:ea typeface="Anton"/>
              <a:cs typeface="Anton"/>
              <a:sym typeface="Anton"/>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9"/>
        <p:cNvGrpSpPr/>
        <p:nvPr/>
      </p:nvGrpSpPr>
      <p:grpSpPr>
        <a:xfrm>
          <a:off x="0" y="0"/>
          <a:ext cx="0" cy="0"/>
          <a:chOff x="0" y="0"/>
          <a:chExt cx="0" cy="0"/>
        </a:xfrm>
      </p:grpSpPr>
      <p:sp>
        <p:nvSpPr>
          <p:cNvPr id="1230" name="Google Shape;1230;p167"/>
          <p:cNvSpPr txBox="1"/>
          <p:nvPr/>
        </p:nvSpPr>
        <p:spPr>
          <a:xfrm>
            <a:off x="1398000" y="2139600"/>
            <a:ext cx="6348000" cy="9891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1100"/>
              </a:spcAft>
              <a:buNone/>
            </a:pPr>
            <a:r>
              <a:rPr lang="en-GB" sz="3600" i="1">
                <a:solidFill>
                  <a:srgbClr val="E0FF00"/>
                </a:solidFill>
                <a:latin typeface="Anton"/>
                <a:ea typeface="Anton"/>
                <a:cs typeface="Anton"/>
                <a:sym typeface="Anton"/>
              </a:rPr>
              <a:t>EL OBJETO MATH</a:t>
            </a:r>
            <a:endParaRPr sz="3600" i="1">
              <a:solidFill>
                <a:srgbClr val="E0FF00"/>
              </a:solidFill>
              <a:latin typeface="Anton"/>
              <a:ea typeface="Anton"/>
              <a:cs typeface="Anton"/>
              <a:sym typeface="Anto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168"/>
          <p:cNvSpPr txBox="1"/>
          <p:nvPr/>
        </p:nvSpPr>
        <p:spPr>
          <a:xfrm>
            <a:off x="1393950" y="107450"/>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sz="3000" i="1">
                <a:solidFill>
                  <a:schemeClr val="dk1"/>
                </a:solidFill>
                <a:latin typeface="Anton"/>
                <a:ea typeface="Anton"/>
                <a:cs typeface="Anton"/>
                <a:sym typeface="Anton"/>
              </a:rPr>
              <a:t>MATH</a:t>
            </a:r>
            <a:endParaRPr sz="3000" i="1">
              <a:solidFill>
                <a:schemeClr val="dk1"/>
              </a:solidFill>
              <a:latin typeface="Anton"/>
              <a:ea typeface="Anton"/>
              <a:cs typeface="Anton"/>
              <a:sym typeface="Anton"/>
            </a:endParaRPr>
          </a:p>
          <a:p>
            <a:pPr marL="0" lvl="0" indent="0" algn="l" rtl="0">
              <a:lnSpc>
                <a:spcPct val="150000"/>
              </a:lnSpc>
              <a:spcBef>
                <a:spcPts val="1100"/>
              </a:spcBef>
              <a:spcAft>
                <a:spcPts val="0"/>
              </a:spcAft>
              <a:buClr>
                <a:schemeClr val="dk1"/>
              </a:buClr>
              <a:buSzPts val="1100"/>
              <a:buFont typeface="Arial"/>
              <a:buNone/>
            </a:pPr>
            <a:endParaRPr sz="2900" i="1">
              <a:solidFill>
                <a:schemeClr val="dk1"/>
              </a:solidFill>
              <a:latin typeface="Anton"/>
              <a:ea typeface="Anton"/>
              <a:cs typeface="Anton"/>
              <a:sym typeface="Anton"/>
            </a:endParaRPr>
          </a:p>
          <a:p>
            <a:pPr marL="0" lvl="0" indent="0" algn="just" rtl="0">
              <a:lnSpc>
                <a:spcPct val="150000"/>
              </a:lnSpc>
              <a:spcBef>
                <a:spcPts val="0"/>
              </a:spcBef>
              <a:spcAft>
                <a:spcPts val="0"/>
              </a:spcAft>
              <a:buClr>
                <a:schemeClr val="dk1"/>
              </a:buClr>
              <a:buSzPts val="1100"/>
              <a:buFont typeface="Arial"/>
              <a:buNone/>
            </a:pPr>
            <a:endParaRPr sz="2900" i="1">
              <a:solidFill>
                <a:schemeClr val="dk1"/>
              </a:solidFill>
              <a:latin typeface="Anton"/>
              <a:ea typeface="Anton"/>
              <a:cs typeface="Anton"/>
              <a:sym typeface="Anton"/>
            </a:endParaRPr>
          </a:p>
          <a:p>
            <a:pPr marL="0" lvl="0" indent="0" algn="just" rtl="0">
              <a:lnSpc>
                <a:spcPct val="150000"/>
              </a:lnSpc>
              <a:spcBef>
                <a:spcPts val="1100"/>
              </a:spcBef>
              <a:spcAft>
                <a:spcPts val="1100"/>
              </a:spcAft>
              <a:buClr>
                <a:schemeClr val="dk1"/>
              </a:buClr>
              <a:buSzPts val="1100"/>
              <a:buFont typeface="Arial"/>
              <a:buNone/>
            </a:pPr>
            <a:endParaRPr sz="2900" i="1">
              <a:solidFill>
                <a:schemeClr val="dk1"/>
              </a:solidFill>
              <a:latin typeface="Anton"/>
              <a:ea typeface="Anton"/>
              <a:cs typeface="Anton"/>
              <a:sym typeface="Anton"/>
            </a:endParaRPr>
          </a:p>
        </p:txBody>
      </p:sp>
      <p:pic>
        <p:nvPicPr>
          <p:cNvPr id="1236" name="Google Shape;1236;p1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37" name="Google Shape;1237;p168"/>
          <p:cNvSpPr txBox="1"/>
          <p:nvPr/>
        </p:nvSpPr>
        <p:spPr>
          <a:xfrm>
            <a:off x="318300" y="1393638"/>
            <a:ext cx="4580700" cy="23562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Javascript provee el objeto </a:t>
            </a:r>
            <a:r>
              <a:rPr lang="en-GB" sz="1800" b="1">
                <a:solidFill>
                  <a:schemeClr val="dk1"/>
                </a:solidFill>
                <a:latin typeface="Helvetica Neue"/>
                <a:ea typeface="Helvetica Neue"/>
                <a:cs typeface="Helvetica Neue"/>
                <a:sym typeface="Helvetica Neue"/>
              </a:rPr>
              <a:t>Math </a:t>
            </a:r>
            <a:r>
              <a:rPr lang="en-GB" sz="1800">
                <a:solidFill>
                  <a:schemeClr val="dk1"/>
                </a:solidFill>
                <a:latin typeface="Helvetica Neue Light"/>
                <a:ea typeface="Helvetica Neue Light"/>
                <a:cs typeface="Helvetica Neue Light"/>
                <a:sym typeface="Helvetica Neue Light"/>
              </a:rPr>
              <a:t>que funciona como un </a:t>
            </a:r>
            <a:r>
              <a:rPr lang="en-GB" sz="1800">
                <a:solidFill>
                  <a:schemeClr val="dk1"/>
                </a:solidFill>
                <a:highlight>
                  <a:srgbClr val="3CEFAB"/>
                </a:highlight>
                <a:latin typeface="Helvetica Neue Light"/>
                <a:ea typeface="Helvetica Neue Light"/>
                <a:cs typeface="Helvetica Neue Light"/>
                <a:sym typeface="Helvetica Neue Light"/>
              </a:rPr>
              <a:t>contenedor de herramientas y métodos</a:t>
            </a:r>
            <a:r>
              <a:rPr lang="en-GB" sz="1800">
                <a:solidFill>
                  <a:schemeClr val="dk1"/>
                </a:solidFill>
                <a:latin typeface="Helvetica Neue Light"/>
                <a:ea typeface="Helvetica Neue Light"/>
                <a:cs typeface="Helvetica Neue Light"/>
                <a:sym typeface="Helvetica Neue Light"/>
              </a:rPr>
              <a:t> para realizar operaciones matemáticas.</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0"/>
              </a:spcAft>
              <a:buNone/>
            </a:pPr>
            <a:endParaRPr sz="17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1100"/>
              </a:spcAft>
              <a:buNone/>
            </a:pPr>
            <a:endParaRPr sz="1700">
              <a:solidFill>
                <a:schemeClr val="dk1"/>
              </a:solidFill>
              <a:latin typeface="Helvetica Neue Light"/>
              <a:ea typeface="Helvetica Neue Light"/>
              <a:cs typeface="Helvetica Neue Light"/>
              <a:sym typeface="Helvetica Neue Light"/>
            </a:endParaRPr>
          </a:p>
        </p:txBody>
      </p:sp>
      <p:pic>
        <p:nvPicPr>
          <p:cNvPr id="1238" name="Google Shape;1238;p168"/>
          <p:cNvPicPr preferRelativeResize="0"/>
          <p:nvPr/>
        </p:nvPicPr>
        <p:blipFill>
          <a:blip r:embed="rId4">
            <a:alphaModFix/>
          </a:blip>
          <a:stretch>
            <a:fillRect/>
          </a:stretch>
        </p:blipFill>
        <p:spPr>
          <a:xfrm>
            <a:off x="8259000" y="107425"/>
            <a:ext cx="701100" cy="701100"/>
          </a:xfrm>
          <a:prstGeom prst="rect">
            <a:avLst/>
          </a:prstGeom>
          <a:noFill/>
          <a:ln>
            <a:noFill/>
          </a:ln>
        </p:spPr>
      </p:pic>
      <p:pic>
        <p:nvPicPr>
          <p:cNvPr id="1239" name="Google Shape;1239;p168"/>
          <p:cNvPicPr preferRelativeResize="0"/>
          <p:nvPr/>
        </p:nvPicPr>
        <p:blipFill>
          <a:blip r:embed="rId5">
            <a:alphaModFix/>
          </a:blip>
          <a:stretch>
            <a:fillRect/>
          </a:stretch>
        </p:blipFill>
        <p:spPr>
          <a:xfrm>
            <a:off x="5074850" y="1324775"/>
            <a:ext cx="3763000" cy="281861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1243"/>
        <p:cNvGrpSpPr/>
        <p:nvPr/>
      </p:nvGrpSpPr>
      <p:grpSpPr>
        <a:xfrm>
          <a:off x="0" y="0"/>
          <a:ext cx="0" cy="0"/>
          <a:chOff x="0" y="0"/>
          <a:chExt cx="0" cy="0"/>
        </a:xfrm>
      </p:grpSpPr>
      <p:sp>
        <p:nvSpPr>
          <p:cNvPr id="1244" name="Google Shape;1244;p169"/>
          <p:cNvSpPr txBox="1"/>
          <p:nvPr/>
        </p:nvSpPr>
        <p:spPr>
          <a:xfrm>
            <a:off x="852150" y="2209325"/>
            <a:ext cx="7439700" cy="1674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2000">
              <a:solidFill>
                <a:srgbClr val="8215BC"/>
              </a:solidFill>
              <a:latin typeface="Lato"/>
              <a:ea typeface="Lato"/>
              <a:cs typeface="Lato"/>
              <a:sym typeface="Lato"/>
            </a:endParaRPr>
          </a:p>
          <a:p>
            <a:pPr marL="0" lvl="0" indent="0" algn="ctr" rtl="0">
              <a:lnSpc>
                <a:spcPct val="115000"/>
              </a:lnSpc>
              <a:spcBef>
                <a:spcPts val="0"/>
              </a:spcBef>
              <a:spcAft>
                <a:spcPts val="0"/>
              </a:spcAft>
              <a:buNone/>
            </a:pPr>
            <a:endParaRPr>
              <a:solidFill>
                <a:srgbClr val="8215BC"/>
              </a:solidFill>
              <a:latin typeface="Lato Light"/>
              <a:ea typeface="Lato Light"/>
              <a:cs typeface="Lato Light"/>
              <a:sym typeface="Lato Light"/>
            </a:endParaRPr>
          </a:p>
        </p:txBody>
      </p:sp>
      <p:sp>
        <p:nvSpPr>
          <p:cNvPr id="1245" name="Google Shape;1245;p169"/>
          <p:cNvSpPr txBox="1"/>
          <p:nvPr/>
        </p:nvSpPr>
        <p:spPr>
          <a:xfrm>
            <a:off x="1130675" y="1841225"/>
            <a:ext cx="7257900" cy="24108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El </a:t>
            </a:r>
            <a:r>
              <a:rPr lang="en-GB" sz="1800" b="1">
                <a:solidFill>
                  <a:schemeClr val="dk1"/>
                </a:solidFill>
                <a:latin typeface="Helvetica Neue"/>
                <a:ea typeface="Helvetica Neue"/>
                <a:cs typeface="Helvetica Neue"/>
                <a:sym typeface="Helvetica Neue"/>
              </a:rPr>
              <a:t>objeto Math </a:t>
            </a:r>
            <a:r>
              <a:rPr lang="en-GB" sz="1800">
                <a:solidFill>
                  <a:schemeClr val="dk1"/>
                </a:solidFill>
                <a:latin typeface="Helvetica Neue Light"/>
                <a:ea typeface="Helvetica Neue Light"/>
                <a:cs typeface="Helvetica Neue Light"/>
                <a:sym typeface="Helvetica Neue Light"/>
              </a:rPr>
              <a:t>contiene una serie de métodos que nos permiten realizar algunas operaciones matemáticas más complejas. </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110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Veremos a continuación algunas de las funciones que se desprenden de este objeto, aunque el repertorio completo lo pueden ver en su documentación: </a:t>
            </a:r>
            <a:r>
              <a:rPr lang="en-GB" sz="1800" u="sng">
                <a:solidFill>
                  <a:schemeClr val="hlink"/>
                </a:solidFill>
                <a:latin typeface="Helvetica Neue Light"/>
                <a:ea typeface="Helvetica Neue Light"/>
                <a:cs typeface="Helvetica Neue Light"/>
                <a:sym typeface="Helvetica Neue Light"/>
                <a:hlinkClick r:id="rId3"/>
              </a:rPr>
              <a:t>Math - JavaScript | MDN</a:t>
            </a:r>
            <a:endParaRPr sz="2100">
              <a:latin typeface="Helvetica Neue Light"/>
              <a:ea typeface="Helvetica Neue Light"/>
              <a:cs typeface="Helvetica Neue Light"/>
              <a:sym typeface="Helvetica Neue Light"/>
            </a:endParaRPr>
          </a:p>
        </p:txBody>
      </p:sp>
      <p:pic>
        <p:nvPicPr>
          <p:cNvPr id="1246" name="Google Shape;1246;p169"/>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1247" name="Google Shape;1247;p169"/>
          <p:cNvPicPr preferRelativeResize="0"/>
          <p:nvPr/>
        </p:nvPicPr>
        <p:blipFill>
          <a:blip r:embed="rId5">
            <a:alphaModFix/>
          </a:blip>
          <a:stretch>
            <a:fillRect/>
          </a:stretch>
        </p:blipFill>
        <p:spPr>
          <a:xfrm>
            <a:off x="4310725" y="765475"/>
            <a:ext cx="701100" cy="701100"/>
          </a:xfrm>
          <a:prstGeom prst="rect">
            <a:avLst/>
          </a:prstGeom>
          <a:noFill/>
          <a:ln>
            <a:noFill/>
          </a:ln>
        </p:spPr>
      </p:pic>
      <p:pic>
        <p:nvPicPr>
          <p:cNvPr id="1248" name="Google Shape;1248;p169"/>
          <p:cNvPicPr preferRelativeResize="0"/>
          <p:nvPr/>
        </p:nvPicPr>
        <p:blipFill rotWithShape="1">
          <a:blip r:embed="rId6">
            <a:alphaModFix/>
          </a:blip>
          <a:srcRect/>
          <a:stretch/>
        </p:blipFill>
        <p:spPr>
          <a:xfrm>
            <a:off x="7509837" y="0"/>
            <a:ext cx="1634174" cy="6398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a:gsLst>
            <a:gs pos="0">
              <a:srgbClr val="E0FF00"/>
            </a:gs>
            <a:gs pos="100000">
              <a:srgbClr val="3CEFAB"/>
            </a:gs>
          </a:gsLst>
          <a:lin ang="10800025" scaled="0"/>
        </a:gradFill>
        <a:effectLst/>
      </p:bgPr>
    </p:bg>
    <p:spTree>
      <p:nvGrpSpPr>
        <p:cNvPr id="1" name="Shape 1252"/>
        <p:cNvGrpSpPr/>
        <p:nvPr/>
      </p:nvGrpSpPr>
      <p:grpSpPr>
        <a:xfrm>
          <a:off x="0" y="0"/>
          <a:ext cx="0" cy="0"/>
          <a:chOff x="0" y="0"/>
          <a:chExt cx="0" cy="0"/>
        </a:xfrm>
      </p:grpSpPr>
      <p:sp>
        <p:nvSpPr>
          <p:cNvPr id="1253" name="Google Shape;1253;p170"/>
          <p:cNvSpPr txBox="1"/>
          <p:nvPr/>
        </p:nvSpPr>
        <p:spPr>
          <a:xfrm>
            <a:off x="3297450" y="2077200"/>
            <a:ext cx="2549100" cy="989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3600" i="1">
                <a:solidFill>
                  <a:schemeClr val="dk1"/>
                </a:solidFill>
                <a:latin typeface="Anton"/>
                <a:ea typeface="Anton"/>
                <a:cs typeface="Anton"/>
                <a:sym typeface="Anton"/>
              </a:rPr>
              <a:t>PROPIEDADES</a:t>
            </a:r>
            <a:endParaRPr sz="3600" i="1">
              <a:solidFill>
                <a:schemeClr val="dk1"/>
              </a:solidFill>
              <a:latin typeface="Anton"/>
              <a:ea typeface="Anton"/>
              <a:cs typeface="Anton"/>
              <a:sym typeface="Anton"/>
            </a:endParaRPr>
          </a:p>
        </p:txBody>
      </p:sp>
      <p:pic>
        <p:nvPicPr>
          <p:cNvPr id="1254" name="Google Shape;1254;p17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pic>
        <p:nvPicPr>
          <p:cNvPr id="1259" name="Google Shape;1259;p1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60" name="Google Shape;1260;p171"/>
          <p:cNvSpPr txBox="1"/>
          <p:nvPr/>
        </p:nvSpPr>
        <p:spPr>
          <a:xfrm>
            <a:off x="655950" y="1391800"/>
            <a:ext cx="7832100" cy="15090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Se puede acceder a algunas constantes matemáticas a través del objeto Math, como pueden ser el número </a:t>
            </a:r>
            <a:r>
              <a:rPr lang="en-GB" sz="1800" b="1">
                <a:solidFill>
                  <a:schemeClr val="dk1"/>
                </a:solidFill>
                <a:latin typeface="Helvetica Neue"/>
                <a:ea typeface="Helvetica Neue"/>
                <a:cs typeface="Helvetica Neue"/>
                <a:sym typeface="Helvetica Neue"/>
              </a:rPr>
              <a:t>PI</a:t>
            </a:r>
            <a:r>
              <a:rPr lang="en-GB" sz="1800">
                <a:solidFill>
                  <a:schemeClr val="dk1"/>
                </a:solidFill>
                <a:latin typeface="Helvetica Neue Light"/>
                <a:ea typeface="Helvetica Neue Light"/>
                <a:cs typeface="Helvetica Neue Light"/>
                <a:sym typeface="Helvetica Neue Light"/>
              </a:rPr>
              <a:t> o la constante de </a:t>
            </a:r>
            <a:r>
              <a:rPr lang="en-GB" sz="1800" b="1">
                <a:solidFill>
                  <a:schemeClr val="dk1"/>
                </a:solidFill>
                <a:latin typeface="Helvetica Neue"/>
                <a:ea typeface="Helvetica Neue"/>
                <a:cs typeface="Helvetica Neue"/>
                <a:sym typeface="Helvetica Neue"/>
              </a:rPr>
              <a:t>Euler</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0"/>
              </a:spcAft>
              <a:buNone/>
            </a:pPr>
            <a:endParaRPr sz="17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0"/>
              </a:spcAft>
              <a:buNone/>
            </a:pPr>
            <a:endParaRPr sz="17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100"/>
              </a:spcBef>
              <a:spcAft>
                <a:spcPts val="1100"/>
              </a:spcAft>
              <a:buNone/>
            </a:pPr>
            <a:endParaRPr sz="1700">
              <a:solidFill>
                <a:schemeClr val="dk1"/>
              </a:solidFill>
              <a:latin typeface="Helvetica Neue Light"/>
              <a:ea typeface="Helvetica Neue Light"/>
              <a:cs typeface="Helvetica Neue Light"/>
              <a:sym typeface="Helvetica Neue Light"/>
            </a:endParaRPr>
          </a:p>
        </p:txBody>
      </p:sp>
      <p:pic>
        <p:nvPicPr>
          <p:cNvPr id="1261" name="Google Shape;1261;p171"/>
          <p:cNvPicPr preferRelativeResize="0"/>
          <p:nvPr/>
        </p:nvPicPr>
        <p:blipFill>
          <a:blip r:embed="rId4">
            <a:alphaModFix/>
          </a:blip>
          <a:stretch>
            <a:fillRect/>
          </a:stretch>
        </p:blipFill>
        <p:spPr>
          <a:xfrm>
            <a:off x="8259000" y="107425"/>
            <a:ext cx="701100" cy="701100"/>
          </a:xfrm>
          <a:prstGeom prst="rect">
            <a:avLst/>
          </a:prstGeom>
          <a:noFill/>
          <a:ln>
            <a:noFill/>
          </a:ln>
        </p:spPr>
      </p:pic>
      <p:graphicFrame>
        <p:nvGraphicFramePr>
          <p:cNvPr id="1262" name="Google Shape;1262;p171"/>
          <p:cNvGraphicFramePr/>
          <p:nvPr/>
        </p:nvGraphicFramePr>
        <p:xfrm>
          <a:off x="952500" y="2690125"/>
          <a:ext cx="3000000" cy="3000000"/>
        </p:xfrm>
        <a:graphic>
          <a:graphicData uri="http://schemas.openxmlformats.org/drawingml/2006/table">
            <a:tbl>
              <a:tblPr>
                <a:noFill/>
                <a:tableStyleId>{59F59028-6CD9-4B71-AD41-A5B0DF8FAB72}</a:tableStyleId>
              </a:tblPr>
              <a:tblGrid>
                <a:gridCol w="7239000">
                  <a:extLst>
                    <a:ext uri="{9D8B030D-6E8A-4147-A177-3AD203B41FA5}">
                      <a16:colId xmlns:a16="http://schemas.microsoft.com/office/drawing/2014/main" val="20000"/>
                    </a:ext>
                  </a:extLst>
                </a:gridCol>
              </a:tblGrid>
              <a:tr h="381000">
                <a:tc>
                  <a:txBody>
                    <a:bodyPr/>
                    <a:lstStyle/>
                    <a:p>
                      <a:pPr marL="0" lvl="0" indent="0" algn="l" rtl="0">
                        <a:lnSpc>
                          <a:spcPct val="135714"/>
                        </a:lnSpc>
                        <a:spcBef>
                          <a:spcPts val="0"/>
                        </a:spcBef>
                        <a:spcAft>
                          <a:spcPts val="0"/>
                        </a:spcAft>
                        <a:buClr>
                          <a:schemeClr val="dk1"/>
                        </a:buClr>
                        <a:buSzPts val="1100"/>
                        <a:buFont typeface="Arial"/>
                        <a:buNone/>
                      </a:pPr>
                      <a:r>
                        <a:rPr lang="en-GB" sz="1850">
                          <a:solidFill>
                            <a:srgbClr val="9CDCFE"/>
                          </a:solidFill>
                          <a:latin typeface="Courier New"/>
                          <a:ea typeface="Courier New"/>
                          <a:cs typeface="Courier New"/>
                          <a:sym typeface="Courier New"/>
                        </a:rPr>
                        <a:t>console</a:t>
                      </a:r>
                      <a:r>
                        <a:rPr lang="en-GB" sz="1850">
                          <a:solidFill>
                            <a:srgbClr val="D4D4D4"/>
                          </a:solidFill>
                          <a:latin typeface="Courier New"/>
                          <a:ea typeface="Courier New"/>
                          <a:cs typeface="Courier New"/>
                          <a:sym typeface="Courier New"/>
                        </a:rPr>
                        <a:t>.</a:t>
                      </a:r>
                      <a:r>
                        <a:rPr lang="en-GB" sz="1850">
                          <a:solidFill>
                            <a:srgbClr val="DCDCAA"/>
                          </a:solidFill>
                          <a:latin typeface="Courier New"/>
                          <a:ea typeface="Courier New"/>
                          <a:cs typeface="Courier New"/>
                          <a:sym typeface="Courier New"/>
                        </a:rPr>
                        <a:t>log</a:t>
                      </a:r>
                      <a:r>
                        <a:rPr lang="en-GB" sz="1850">
                          <a:solidFill>
                            <a:srgbClr val="D4D4D4"/>
                          </a:solidFill>
                          <a:latin typeface="Courier New"/>
                          <a:ea typeface="Courier New"/>
                          <a:cs typeface="Courier New"/>
                          <a:sym typeface="Courier New"/>
                        </a:rPr>
                        <a:t>( </a:t>
                      </a:r>
                      <a:r>
                        <a:rPr lang="en-GB" sz="1850">
                          <a:solidFill>
                            <a:srgbClr val="9CDCFE"/>
                          </a:solidFill>
                          <a:latin typeface="Courier New"/>
                          <a:ea typeface="Courier New"/>
                          <a:cs typeface="Courier New"/>
                          <a:sym typeface="Courier New"/>
                        </a:rPr>
                        <a:t>Math</a:t>
                      </a:r>
                      <a:r>
                        <a:rPr lang="en-GB" sz="1850">
                          <a:solidFill>
                            <a:srgbClr val="D4D4D4"/>
                          </a:solidFill>
                          <a:latin typeface="Courier New"/>
                          <a:ea typeface="Courier New"/>
                          <a:cs typeface="Courier New"/>
                          <a:sym typeface="Courier New"/>
                        </a:rPr>
                        <a:t>.</a:t>
                      </a:r>
                      <a:r>
                        <a:rPr lang="en-GB" sz="1850">
                          <a:solidFill>
                            <a:srgbClr val="4FC1FF"/>
                          </a:solidFill>
                          <a:latin typeface="Courier New"/>
                          <a:ea typeface="Courier New"/>
                          <a:cs typeface="Courier New"/>
                          <a:sym typeface="Courier New"/>
                        </a:rPr>
                        <a:t>E</a:t>
                      </a:r>
                      <a:r>
                        <a:rPr lang="en-GB" sz="1850">
                          <a:solidFill>
                            <a:srgbClr val="D4D4D4"/>
                          </a:solidFill>
                          <a:latin typeface="Courier New"/>
                          <a:ea typeface="Courier New"/>
                          <a:cs typeface="Courier New"/>
                          <a:sym typeface="Courier New"/>
                        </a:rPr>
                        <a:t> ) </a:t>
                      </a:r>
                      <a:r>
                        <a:rPr lang="en-GB" sz="1850">
                          <a:solidFill>
                            <a:srgbClr val="6A9955"/>
                          </a:solidFill>
                          <a:latin typeface="Courier New"/>
                          <a:ea typeface="Courier New"/>
                          <a:cs typeface="Courier New"/>
                          <a:sym typeface="Courier New"/>
                        </a:rPr>
                        <a:t>// 2.718281828459045</a:t>
                      </a:r>
                      <a:endParaRPr sz="18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850">
                          <a:solidFill>
                            <a:srgbClr val="9CDCFE"/>
                          </a:solidFill>
                          <a:latin typeface="Courier New"/>
                          <a:ea typeface="Courier New"/>
                          <a:cs typeface="Courier New"/>
                          <a:sym typeface="Courier New"/>
                        </a:rPr>
                        <a:t>console</a:t>
                      </a:r>
                      <a:r>
                        <a:rPr lang="en-GB" sz="1850">
                          <a:solidFill>
                            <a:srgbClr val="D4D4D4"/>
                          </a:solidFill>
                          <a:latin typeface="Courier New"/>
                          <a:ea typeface="Courier New"/>
                          <a:cs typeface="Courier New"/>
                          <a:sym typeface="Courier New"/>
                        </a:rPr>
                        <a:t>.</a:t>
                      </a:r>
                      <a:r>
                        <a:rPr lang="en-GB" sz="1850">
                          <a:solidFill>
                            <a:srgbClr val="DCDCAA"/>
                          </a:solidFill>
                          <a:latin typeface="Courier New"/>
                          <a:ea typeface="Courier New"/>
                          <a:cs typeface="Courier New"/>
                          <a:sym typeface="Courier New"/>
                        </a:rPr>
                        <a:t>log</a:t>
                      </a:r>
                      <a:r>
                        <a:rPr lang="en-GB" sz="1850">
                          <a:solidFill>
                            <a:srgbClr val="D4D4D4"/>
                          </a:solidFill>
                          <a:latin typeface="Courier New"/>
                          <a:ea typeface="Courier New"/>
                          <a:cs typeface="Courier New"/>
                          <a:sym typeface="Courier New"/>
                        </a:rPr>
                        <a:t>( </a:t>
                      </a:r>
                      <a:r>
                        <a:rPr lang="en-GB" sz="1850">
                          <a:solidFill>
                            <a:srgbClr val="9CDCFE"/>
                          </a:solidFill>
                          <a:latin typeface="Courier New"/>
                          <a:ea typeface="Courier New"/>
                          <a:cs typeface="Courier New"/>
                          <a:sym typeface="Courier New"/>
                        </a:rPr>
                        <a:t>Math</a:t>
                      </a:r>
                      <a:r>
                        <a:rPr lang="en-GB" sz="1850">
                          <a:solidFill>
                            <a:srgbClr val="D4D4D4"/>
                          </a:solidFill>
                          <a:latin typeface="Courier New"/>
                          <a:ea typeface="Courier New"/>
                          <a:cs typeface="Courier New"/>
                          <a:sym typeface="Courier New"/>
                        </a:rPr>
                        <a:t>.</a:t>
                      </a:r>
                      <a:r>
                        <a:rPr lang="en-GB" sz="1850">
                          <a:solidFill>
                            <a:srgbClr val="4FC1FF"/>
                          </a:solidFill>
                          <a:latin typeface="Courier New"/>
                          <a:ea typeface="Courier New"/>
                          <a:cs typeface="Courier New"/>
                          <a:sym typeface="Courier New"/>
                        </a:rPr>
                        <a:t>PI</a:t>
                      </a:r>
                      <a:r>
                        <a:rPr lang="en-GB" sz="1850">
                          <a:solidFill>
                            <a:srgbClr val="D4D4D4"/>
                          </a:solidFill>
                          <a:latin typeface="Courier New"/>
                          <a:ea typeface="Courier New"/>
                          <a:cs typeface="Courier New"/>
                          <a:sym typeface="Courier New"/>
                        </a:rPr>
                        <a:t> ) </a:t>
                      </a:r>
                      <a:r>
                        <a:rPr lang="en-GB" sz="1850">
                          <a:solidFill>
                            <a:srgbClr val="6A9955"/>
                          </a:solidFill>
                          <a:latin typeface="Courier New"/>
                          <a:ea typeface="Courier New"/>
                          <a:cs typeface="Courier New"/>
                          <a:sym typeface="Courier New"/>
                        </a:rPr>
                        <a:t>// 3.141592653589793</a:t>
                      </a:r>
                      <a:endParaRPr sz="2200"/>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sp>
        <p:nvSpPr>
          <p:cNvPr id="1263" name="Google Shape;1263;p171"/>
          <p:cNvSpPr txBox="1"/>
          <p:nvPr/>
        </p:nvSpPr>
        <p:spPr>
          <a:xfrm>
            <a:off x="1393950" y="192625"/>
            <a:ext cx="6356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100"/>
              </a:spcAft>
              <a:buClr>
                <a:schemeClr val="dk1"/>
              </a:buClr>
              <a:buSzPts val="1100"/>
              <a:buFont typeface="Arial"/>
              <a:buNone/>
            </a:pPr>
            <a:r>
              <a:rPr lang="en-GB" sz="3300" i="1">
                <a:solidFill>
                  <a:schemeClr val="dk1"/>
                </a:solidFill>
                <a:latin typeface="Anton"/>
                <a:ea typeface="Anton"/>
                <a:cs typeface="Anton"/>
                <a:sym typeface="Anton"/>
              </a:rPr>
              <a:t>PROPIEDADES</a:t>
            </a:r>
            <a:endParaRPr sz="4000" i="1">
              <a:solidFill>
                <a:schemeClr val="dk1"/>
              </a:solidFill>
              <a:latin typeface="Anton"/>
              <a:ea typeface="Anton"/>
              <a:cs typeface="Anton"/>
              <a:sym typeface="Anto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10088</Words>
  <Application>Microsoft Office PowerPoint</Application>
  <PresentationFormat>Presentación en pantalla (16:9)</PresentationFormat>
  <Paragraphs>1028</Paragraphs>
  <Slides>136</Slides>
  <Notes>136</Notes>
  <HiddenSlides>0</HiddenSlides>
  <MMClips>0</MMClips>
  <ScaleCrop>false</ScaleCrop>
  <HeadingPairs>
    <vt:vector size="6" baseType="variant">
      <vt:variant>
        <vt:lpstr>Fuentes usadas</vt:lpstr>
      </vt:variant>
      <vt:variant>
        <vt:i4>8</vt:i4>
      </vt:variant>
      <vt:variant>
        <vt:lpstr>Tema</vt:lpstr>
      </vt:variant>
      <vt:variant>
        <vt:i4>5</vt:i4>
      </vt:variant>
      <vt:variant>
        <vt:lpstr>Títulos de diapositiva</vt:lpstr>
      </vt:variant>
      <vt:variant>
        <vt:i4>136</vt:i4>
      </vt:variant>
    </vt:vector>
  </HeadingPairs>
  <TitlesOfParts>
    <vt:vector size="149" baseType="lpstr">
      <vt:lpstr>Anton</vt:lpstr>
      <vt:lpstr>Lato</vt:lpstr>
      <vt:lpstr>Courier New</vt:lpstr>
      <vt:lpstr>Helvetica Neue</vt:lpstr>
      <vt:lpstr>Helvetica Neue Light</vt:lpstr>
      <vt:lpstr>Arial</vt:lpstr>
      <vt:lpstr>Didact Gothic</vt:lpstr>
      <vt:lpstr>Lato Light</vt:lpstr>
      <vt:lpstr>Simple Light</vt:lpstr>
      <vt:lpstr>Simple Light</vt:lpstr>
      <vt:lpstr>Coderhouse</vt:lpstr>
      <vt:lpstr>Simple Light</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¡EMPECEMOS!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VEAMOS UN EJEMPLO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Francisco Castro</cp:lastModifiedBy>
  <cp:revision>1</cp:revision>
  <dcterms:modified xsi:type="dcterms:W3CDTF">2022-06-15T20:49:19Z</dcterms:modified>
</cp:coreProperties>
</file>